
<file path=[Content_Types].xml><?xml version="1.0" encoding="utf-8"?>
<Types xmlns="http://schemas.openxmlformats.org/package/2006/content-types">
  <Default Extension="emf" ContentType="image/x-emf"/>
  <Default Extension="fntdata" ContentType="application/x-fontdata"/>
  <Default Extension="gif" ContentType="image/gi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0"/>
  </p:notesMasterIdLst>
  <p:sldIdLst>
    <p:sldId id="256" r:id="rId2"/>
    <p:sldId id="257" r:id="rId3"/>
    <p:sldId id="277" r:id="rId4"/>
    <p:sldId id="283" r:id="rId5"/>
    <p:sldId id="284" r:id="rId6"/>
    <p:sldId id="303" r:id="rId7"/>
    <p:sldId id="288" r:id="rId8"/>
    <p:sldId id="294" r:id="rId9"/>
    <p:sldId id="295" r:id="rId10"/>
    <p:sldId id="296" r:id="rId11"/>
    <p:sldId id="293" r:id="rId12"/>
    <p:sldId id="287" r:id="rId13"/>
    <p:sldId id="305" r:id="rId14"/>
    <p:sldId id="309" r:id="rId15"/>
    <p:sldId id="310" r:id="rId16"/>
    <p:sldId id="307" r:id="rId17"/>
    <p:sldId id="258" r:id="rId18"/>
    <p:sldId id="259" r:id="rId19"/>
    <p:sldId id="316" r:id="rId20"/>
    <p:sldId id="260" r:id="rId21"/>
    <p:sldId id="261" r:id="rId22"/>
    <p:sldId id="297" r:id="rId23"/>
    <p:sldId id="298" r:id="rId24"/>
    <p:sldId id="299" r:id="rId25"/>
    <p:sldId id="300" r:id="rId26"/>
    <p:sldId id="262" r:id="rId27"/>
    <p:sldId id="311" r:id="rId28"/>
    <p:sldId id="264" r:id="rId29"/>
    <p:sldId id="312" r:id="rId30"/>
    <p:sldId id="304" r:id="rId31"/>
    <p:sldId id="302" r:id="rId32"/>
    <p:sldId id="313" r:id="rId33"/>
    <p:sldId id="306" r:id="rId34"/>
    <p:sldId id="292" r:id="rId35"/>
    <p:sldId id="321" r:id="rId36"/>
    <p:sldId id="320" r:id="rId37"/>
    <p:sldId id="322" r:id="rId38"/>
    <p:sldId id="285" r:id="rId39"/>
    <p:sldId id="323" r:id="rId40"/>
    <p:sldId id="289" r:id="rId41"/>
    <p:sldId id="290" r:id="rId42"/>
    <p:sldId id="324" r:id="rId43"/>
    <p:sldId id="325" r:id="rId44"/>
    <p:sldId id="286" r:id="rId45"/>
    <p:sldId id="291" r:id="rId46"/>
    <p:sldId id="326" r:id="rId47"/>
    <p:sldId id="327" r:id="rId48"/>
    <p:sldId id="328" r:id="rId49"/>
    <p:sldId id="329" r:id="rId50"/>
    <p:sldId id="330" r:id="rId51"/>
    <p:sldId id="331" r:id="rId52"/>
    <p:sldId id="319" r:id="rId53"/>
    <p:sldId id="314" r:id="rId54"/>
    <p:sldId id="278" r:id="rId55"/>
    <p:sldId id="315" r:id="rId56"/>
    <p:sldId id="308" r:id="rId57"/>
    <p:sldId id="317" r:id="rId58"/>
    <p:sldId id="318" r:id="rId59"/>
  </p:sldIdLst>
  <p:sldSz cx="9144000" cy="5143500" type="screen16x9"/>
  <p:notesSz cx="6858000" cy="9144000"/>
  <p:embeddedFontLst>
    <p:embeddedFont>
      <p:font typeface="Cambria Math" panose="02040503050406030204" pitchFamily="18" charset="0"/>
      <p:regular r:id="rId61"/>
    </p:embeddedFont>
    <p:embeddedFont>
      <p:font typeface="Raleway" pitchFamily="2" charset="0"/>
      <p:regular r:id="rId62"/>
      <p:bold r:id="rId63"/>
      <p:italic r:id="rId64"/>
      <p:boldItalic r:id="rId65"/>
    </p:embeddedFont>
    <p:embeddedFont>
      <p:font typeface="Source Sans Pro" panose="020B0503030403020204" pitchFamily="34"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94"/>
    <p:restoredTop sz="76656"/>
  </p:normalViewPr>
  <p:slideViewPr>
    <p:cSldViewPr snapToGrid="0">
      <p:cViewPr>
        <p:scale>
          <a:sx n="185" d="100"/>
          <a:sy n="185" d="100"/>
        </p:scale>
        <p:origin x="144" y="-213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Model-free_(reinforcement_learning)"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en.wikipedia.org/wiki/Markov_decision_process" TargetMode="External"/><Relationship Id="rId4" Type="http://schemas.openxmlformats.org/officeDocument/2006/relationships/hyperlink" Target="https://en.wikipedia.org/wiki/Reinforcement_learning"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Model-free_(reinforcement_learning)"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s://en.wikipedia.org/wiki/Markov_decision_process" TargetMode="External"/><Relationship Id="rId4" Type="http://schemas.openxmlformats.org/officeDocument/2006/relationships/hyperlink" Target="https://en.wikipedia.org/wiki/Reinforcement_learning"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n.wikipedia.org/wiki/Model-free_(reinforcement_learning)"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s://en.wikipedia.org/wiki/Markov_decision_process" TargetMode="External"/><Relationship Id="rId4" Type="http://schemas.openxmlformats.org/officeDocument/2006/relationships/hyperlink" Target="https://en.wikipedia.org/wiki/Reinforcement_learning"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02ac236ca6_0_2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02ac236ca6_0_2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60571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02ac236ca6_0_2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02ac236ca6_0_2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314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02ac236ca6_0_2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02ac236ca6_0_2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8152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02ac236ca6_0_2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02ac236ca6_0_2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1" i="1" u="none" strike="noStrike" cap="none" dirty="0">
                <a:solidFill>
                  <a:srgbClr val="000000"/>
                </a:solidFill>
                <a:effectLst/>
                <a:latin typeface="Arial"/>
                <a:ea typeface="Arial"/>
                <a:cs typeface="Arial"/>
                <a:sym typeface="Arial"/>
              </a:rPr>
              <a:t>Q</a:t>
            </a:r>
            <a:r>
              <a:rPr lang="en-US" sz="1100" b="1" i="0" u="none" strike="noStrike" cap="none" dirty="0">
                <a:solidFill>
                  <a:srgbClr val="000000"/>
                </a:solidFill>
                <a:effectLst/>
                <a:latin typeface="Arial"/>
                <a:ea typeface="Arial"/>
                <a:cs typeface="Arial"/>
                <a:sym typeface="Arial"/>
              </a:rPr>
              <a:t>-learning</a:t>
            </a:r>
            <a:r>
              <a:rPr lang="en-US" sz="1100" b="0" i="0" u="none" strike="noStrike" cap="none" dirty="0">
                <a:solidFill>
                  <a:srgbClr val="000000"/>
                </a:solidFill>
                <a:effectLst/>
                <a:latin typeface="Arial"/>
                <a:ea typeface="Arial"/>
                <a:cs typeface="Arial"/>
                <a:sym typeface="Arial"/>
              </a:rPr>
              <a:t> is a </a:t>
            </a:r>
            <a:r>
              <a:rPr lang="en-US" sz="1100" b="0" i="0" u="none" strike="noStrike" cap="none" dirty="0">
                <a:solidFill>
                  <a:srgbClr val="000000"/>
                </a:solidFill>
                <a:effectLst/>
                <a:latin typeface="Arial"/>
                <a:ea typeface="Arial"/>
                <a:cs typeface="Arial"/>
                <a:sym typeface="Arial"/>
                <a:hlinkClick r:id="rId3" tooltip="Model-free (reinforcement learning)"/>
              </a:rPr>
              <a:t>model-free</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hlinkClick r:id="rId4" tooltip="Reinforcement learning"/>
              </a:rPr>
              <a:t>reinforcement learning</a:t>
            </a:r>
            <a:r>
              <a:rPr lang="en-US" sz="1100" b="0" i="0" u="none" strike="noStrike" cap="none" dirty="0">
                <a:solidFill>
                  <a:srgbClr val="000000"/>
                </a:solidFill>
                <a:effectLst/>
                <a:latin typeface="Arial"/>
                <a:ea typeface="Arial"/>
                <a:cs typeface="Arial"/>
                <a:sym typeface="Arial"/>
              </a:rPr>
              <a:t> algorithm to learn the value of an action in a particular state. It does not require a model of the environment (hence "model-free"), and it can handle problems with stochastic transitions and rewards without requiring adaptations. For any finite </a:t>
            </a:r>
            <a:r>
              <a:rPr lang="en-US" sz="1100" b="0" i="0" u="none" strike="noStrike" cap="none" dirty="0">
                <a:solidFill>
                  <a:srgbClr val="000000"/>
                </a:solidFill>
                <a:effectLst/>
                <a:latin typeface="Arial"/>
                <a:ea typeface="Arial"/>
                <a:cs typeface="Arial"/>
                <a:sym typeface="Arial"/>
                <a:hlinkClick r:id="rId5" tooltip="Markov decision process"/>
              </a:rPr>
              <a:t>Markov decision process</a:t>
            </a:r>
            <a:r>
              <a:rPr lang="en-US" sz="1100" b="0" i="0" u="none" strike="noStrike" cap="none" dirty="0">
                <a:solidFill>
                  <a:srgbClr val="000000"/>
                </a:solidFill>
                <a:effectLst/>
                <a:latin typeface="Arial"/>
                <a:ea typeface="Arial"/>
                <a:cs typeface="Arial"/>
                <a:sym typeface="Arial"/>
              </a:rPr>
              <a:t> (FMDP), </a:t>
            </a:r>
            <a:r>
              <a:rPr lang="en-US" sz="1100" b="0" i="1" u="none" strike="noStrike" cap="none" dirty="0">
                <a:solidFill>
                  <a:srgbClr val="000000"/>
                </a:solidFill>
                <a:effectLst/>
                <a:latin typeface="Arial"/>
                <a:ea typeface="Arial"/>
                <a:cs typeface="Arial"/>
                <a:sym typeface="Arial"/>
              </a:rPr>
              <a:t>Q</a:t>
            </a:r>
            <a:r>
              <a:rPr lang="en-US" sz="1100" b="0" i="0" u="none" strike="noStrike" cap="none" dirty="0">
                <a:solidFill>
                  <a:srgbClr val="000000"/>
                </a:solidFill>
                <a:effectLst/>
                <a:latin typeface="Arial"/>
                <a:ea typeface="Arial"/>
                <a:cs typeface="Arial"/>
                <a:sym typeface="Arial"/>
              </a:rPr>
              <a:t>-learning finds an optimal policy in the sense of maximizing the expected value of the total reward over any and all successive steps, starting from the current state.</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major difference between Value Iteration and Q-learning is that in VI, we assumed the agent know the transition function P. Using this P to calculate the future expected reward. However, in Q-learning, we assume the agent does not know the transition function.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description assumes a look-up table representation for the Q(</a:t>
            </a:r>
            <a:r>
              <a:rPr lang="en-US" dirty="0" err="1"/>
              <a:t>s,a</a:t>
            </a:r>
            <a:r>
              <a:rPr lang="en-US" dirty="0"/>
              <a:t>) of size S x A</a:t>
            </a:r>
            <a:endParaRPr dirty="0"/>
          </a:p>
        </p:txBody>
      </p:sp>
    </p:spTree>
    <p:extLst>
      <p:ext uri="{BB962C8B-B14F-4D97-AF65-F5344CB8AC3E}">
        <p14:creationId xmlns:p14="http://schemas.microsoft.com/office/powerpoint/2010/main" val="18621777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02ac236ca6_0_2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02ac236ca6_0_2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1" i="1" u="none" strike="noStrike" cap="none" dirty="0">
                <a:solidFill>
                  <a:srgbClr val="000000"/>
                </a:solidFill>
                <a:effectLst/>
                <a:latin typeface="Arial"/>
                <a:ea typeface="Arial"/>
                <a:cs typeface="Arial"/>
                <a:sym typeface="Arial"/>
              </a:rPr>
              <a:t>Q</a:t>
            </a:r>
            <a:r>
              <a:rPr lang="en-US" sz="1100" b="1" i="0" u="none" strike="noStrike" cap="none" dirty="0">
                <a:solidFill>
                  <a:srgbClr val="000000"/>
                </a:solidFill>
                <a:effectLst/>
                <a:latin typeface="Arial"/>
                <a:ea typeface="Arial"/>
                <a:cs typeface="Arial"/>
                <a:sym typeface="Arial"/>
              </a:rPr>
              <a:t>-learning</a:t>
            </a:r>
            <a:r>
              <a:rPr lang="en-US" sz="1100" b="0" i="0" u="none" strike="noStrike" cap="none" dirty="0">
                <a:solidFill>
                  <a:srgbClr val="000000"/>
                </a:solidFill>
                <a:effectLst/>
                <a:latin typeface="Arial"/>
                <a:ea typeface="Arial"/>
                <a:cs typeface="Arial"/>
                <a:sym typeface="Arial"/>
              </a:rPr>
              <a:t> is a </a:t>
            </a:r>
            <a:r>
              <a:rPr lang="en-US" sz="1100" b="0" i="0" u="none" strike="noStrike" cap="none" dirty="0">
                <a:solidFill>
                  <a:srgbClr val="000000"/>
                </a:solidFill>
                <a:effectLst/>
                <a:latin typeface="Arial"/>
                <a:ea typeface="Arial"/>
                <a:cs typeface="Arial"/>
                <a:sym typeface="Arial"/>
                <a:hlinkClick r:id="rId3" tooltip="Model-free (reinforcement learning)"/>
              </a:rPr>
              <a:t>model-free</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hlinkClick r:id="rId4" tooltip="Reinforcement learning"/>
              </a:rPr>
              <a:t>reinforcement learning</a:t>
            </a:r>
            <a:r>
              <a:rPr lang="en-US" sz="1100" b="0" i="0" u="none" strike="noStrike" cap="none" dirty="0">
                <a:solidFill>
                  <a:srgbClr val="000000"/>
                </a:solidFill>
                <a:effectLst/>
                <a:latin typeface="Arial"/>
                <a:ea typeface="Arial"/>
                <a:cs typeface="Arial"/>
                <a:sym typeface="Arial"/>
              </a:rPr>
              <a:t> algorithm to learn the value of an action in a particular state. It does not require a model of the environment (hence "model-free"), and it can handle problems with stochastic transitions and rewards without requiring adaptations. For any finite </a:t>
            </a:r>
            <a:r>
              <a:rPr lang="en-US" sz="1100" b="0" i="0" u="none" strike="noStrike" cap="none" dirty="0">
                <a:solidFill>
                  <a:srgbClr val="000000"/>
                </a:solidFill>
                <a:effectLst/>
                <a:latin typeface="Arial"/>
                <a:ea typeface="Arial"/>
                <a:cs typeface="Arial"/>
                <a:sym typeface="Arial"/>
                <a:hlinkClick r:id="rId5" tooltip="Markov decision process"/>
              </a:rPr>
              <a:t>Markov decision process</a:t>
            </a:r>
            <a:r>
              <a:rPr lang="en-US" sz="1100" b="0" i="0" u="none" strike="noStrike" cap="none" dirty="0">
                <a:solidFill>
                  <a:srgbClr val="000000"/>
                </a:solidFill>
                <a:effectLst/>
                <a:latin typeface="Arial"/>
                <a:ea typeface="Arial"/>
                <a:cs typeface="Arial"/>
                <a:sym typeface="Arial"/>
              </a:rPr>
              <a:t> (FMDP), </a:t>
            </a:r>
            <a:r>
              <a:rPr lang="en-US" sz="1100" b="0" i="1" u="none" strike="noStrike" cap="none" dirty="0">
                <a:solidFill>
                  <a:srgbClr val="000000"/>
                </a:solidFill>
                <a:effectLst/>
                <a:latin typeface="Arial"/>
                <a:ea typeface="Arial"/>
                <a:cs typeface="Arial"/>
                <a:sym typeface="Arial"/>
              </a:rPr>
              <a:t>Q</a:t>
            </a:r>
            <a:r>
              <a:rPr lang="en-US" sz="1100" b="0" i="0" u="none" strike="noStrike" cap="none" dirty="0">
                <a:solidFill>
                  <a:srgbClr val="000000"/>
                </a:solidFill>
                <a:effectLst/>
                <a:latin typeface="Arial"/>
                <a:ea typeface="Arial"/>
                <a:cs typeface="Arial"/>
                <a:sym typeface="Arial"/>
              </a:rPr>
              <a:t>-learning finds an optimal policy in the sense of maximizing the expected value of the total reward over any and all successive steps, starting from the current state.</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value, or the Q value, is the expected discounted reward for executing action a at state s and following policy pi thereafter. The object in Q-learning is to estimate the Q values for an optimal policy. </a:t>
            </a:r>
          </a:p>
          <a:p>
            <a:pPr marL="0" lvl="0" indent="0" algn="l" rtl="0">
              <a:spcBef>
                <a:spcPts val="0"/>
              </a:spcBef>
              <a:spcAft>
                <a:spcPts val="0"/>
              </a:spcAft>
              <a:buNone/>
            </a:pPr>
            <a:r>
              <a:rPr lang="en-US" dirty="0"/>
              <a:t>The major difference between Value Iteration and Q-learning is that in VI, we assumed the agent know the transition function P. Using this P to calculate the future expected reward. However, in Q-learning, we assume the agent does not know the transition function.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description assumes a look-up table representation for the Q(</a:t>
            </a:r>
            <a:r>
              <a:rPr lang="en-US" dirty="0" err="1"/>
              <a:t>s,a</a:t>
            </a:r>
            <a:r>
              <a:rPr lang="en-US" dirty="0"/>
              <a:t>) of size S x A</a:t>
            </a:r>
            <a:endParaRPr dirty="0"/>
          </a:p>
        </p:txBody>
      </p:sp>
    </p:spTree>
    <p:extLst>
      <p:ext uri="{BB962C8B-B14F-4D97-AF65-F5344CB8AC3E}">
        <p14:creationId xmlns:p14="http://schemas.microsoft.com/office/powerpoint/2010/main" val="30636988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02ac236ca6_0_2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02ac236ca6_0_2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1" i="1" u="none" strike="noStrike" cap="none" dirty="0">
                <a:solidFill>
                  <a:srgbClr val="000000"/>
                </a:solidFill>
                <a:effectLst/>
                <a:latin typeface="Arial"/>
                <a:ea typeface="Arial"/>
                <a:cs typeface="Arial"/>
                <a:sym typeface="Arial"/>
              </a:rPr>
              <a:t>Q</a:t>
            </a:r>
            <a:r>
              <a:rPr lang="en-US" sz="1100" b="1" i="0" u="none" strike="noStrike" cap="none" dirty="0">
                <a:solidFill>
                  <a:srgbClr val="000000"/>
                </a:solidFill>
                <a:effectLst/>
                <a:latin typeface="Arial"/>
                <a:ea typeface="Arial"/>
                <a:cs typeface="Arial"/>
                <a:sym typeface="Arial"/>
              </a:rPr>
              <a:t>-learning</a:t>
            </a:r>
            <a:r>
              <a:rPr lang="en-US" sz="1100" b="0" i="0" u="none" strike="noStrike" cap="none" dirty="0">
                <a:solidFill>
                  <a:srgbClr val="000000"/>
                </a:solidFill>
                <a:effectLst/>
                <a:latin typeface="Arial"/>
                <a:ea typeface="Arial"/>
                <a:cs typeface="Arial"/>
                <a:sym typeface="Arial"/>
              </a:rPr>
              <a:t> is a </a:t>
            </a:r>
            <a:r>
              <a:rPr lang="en-US" sz="1100" b="0" i="0" u="none" strike="noStrike" cap="none" dirty="0">
                <a:solidFill>
                  <a:srgbClr val="000000"/>
                </a:solidFill>
                <a:effectLst/>
                <a:latin typeface="Arial"/>
                <a:ea typeface="Arial"/>
                <a:cs typeface="Arial"/>
                <a:sym typeface="Arial"/>
                <a:hlinkClick r:id="rId3" tooltip="Model-free (reinforcement learning)"/>
              </a:rPr>
              <a:t>model-free</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hlinkClick r:id="rId4" tooltip="Reinforcement learning"/>
              </a:rPr>
              <a:t>reinforcement learning</a:t>
            </a:r>
            <a:r>
              <a:rPr lang="en-US" sz="1100" b="0" i="0" u="none" strike="noStrike" cap="none" dirty="0">
                <a:solidFill>
                  <a:srgbClr val="000000"/>
                </a:solidFill>
                <a:effectLst/>
                <a:latin typeface="Arial"/>
                <a:ea typeface="Arial"/>
                <a:cs typeface="Arial"/>
                <a:sym typeface="Arial"/>
              </a:rPr>
              <a:t> algorithm to learn the value of an action in a particular state. It does not require a model of the environment (hence "model-free"), and it can handle problems with stochastic transitions and rewards without requiring adaptations. For any finite </a:t>
            </a:r>
            <a:r>
              <a:rPr lang="en-US" sz="1100" b="0" i="0" u="none" strike="noStrike" cap="none" dirty="0">
                <a:solidFill>
                  <a:srgbClr val="000000"/>
                </a:solidFill>
                <a:effectLst/>
                <a:latin typeface="Arial"/>
                <a:ea typeface="Arial"/>
                <a:cs typeface="Arial"/>
                <a:sym typeface="Arial"/>
                <a:hlinkClick r:id="rId5" tooltip="Markov decision process"/>
              </a:rPr>
              <a:t>Markov decision process</a:t>
            </a:r>
            <a:r>
              <a:rPr lang="en-US" sz="1100" b="0" i="0" u="none" strike="noStrike" cap="none" dirty="0">
                <a:solidFill>
                  <a:srgbClr val="000000"/>
                </a:solidFill>
                <a:effectLst/>
                <a:latin typeface="Arial"/>
                <a:ea typeface="Arial"/>
                <a:cs typeface="Arial"/>
                <a:sym typeface="Arial"/>
              </a:rPr>
              <a:t> (FMDP), </a:t>
            </a:r>
            <a:r>
              <a:rPr lang="en-US" sz="1100" b="0" i="1" u="none" strike="noStrike" cap="none" dirty="0">
                <a:solidFill>
                  <a:srgbClr val="000000"/>
                </a:solidFill>
                <a:effectLst/>
                <a:latin typeface="Arial"/>
                <a:ea typeface="Arial"/>
                <a:cs typeface="Arial"/>
                <a:sym typeface="Arial"/>
              </a:rPr>
              <a:t>Q</a:t>
            </a:r>
            <a:r>
              <a:rPr lang="en-US" sz="1100" b="0" i="0" u="none" strike="noStrike" cap="none" dirty="0">
                <a:solidFill>
                  <a:srgbClr val="000000"/>
                </a:solidFill>
                <a:effectLst/>
                <a:latin typeface="Arial"/>
                <a:ea typeface="Arial"/>
                <a:cs typeface="Arial"/>
                <a:sym typeface="Arial"/>
              </a:rPr>
              <a:t>-learning finds an optimal policy in the sense of maximizing the expected value of the total reward over any and all successive steps, starting from the current state.</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value, or the Q value, is the expected discounted reward for executing action a at state s and following policy pi thereafter. The object in Q-learning is to estimate the Q values for an optimal policy. </a:t>
            </a:r>
          </a:p>
          <a:p>
            <a:pPr marL="0" lvl="0" indent="0" algn="l" rtl="0">
              <a:spcBef>
                <a:spcPts val="0"/>
              </a:spcBef>
              <a:spcAft>
                <a:spcPts val="0"/>
              </a:spcAft>
              <a:buNone/>
            </a:pPr>
            <a:r>
              <a:rPr lang="en-US" dirty="0"/>
              <a:t>The major difference between Value Iteration and Q-learning is that in VI, we assumed the agent know the transition function P. Using this P to calculate the future expected reward. However, in Q-learning, we assume the agent does not know the transition function.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description assumes a look-up table representation for the Q(</a:t>
            </a:r>
            <a:r>
              <a:rPr lang="en-US" dirty="0" err="1"/>
              <a:t>s,a</a:t>
            </a:r>
            <a:r>
              <a:rPr lang="en-US" dirty="0"/>
              <a:t>) of size S x A</a:t>
            </a:r>
            <a:endParaRPr dirty="0"/>
          </a:p>
        </p:txBody>
      </p:sp>
    </p:spTree>
    <p:extLst>
      <p:ext uri="{BB962C8B-B14F-4D97-AF65-F5344CB8AC3E}">
        <p14:creationId xmlns:p14="http://schemas.microsoft.com/office/powerpoint/2010/main" val="9094606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02ac236ca6_0_2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02ac236ca6_0_2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value, or the Q value, is the expected discounted reward for executing action a at state s and following policy pi thereafter. The object in Q-learning is to estimate the Q values for an optimal policy. </a:t>
            </a:r>
          </a:p>
          <a:p>
            <a:pPr marL="0" lvl="0" indent="0" algn="l" rtl="0">
              <a:spcBef>
                <a:spcPts val="0"/>
              </a:spcBef>
              <a:spcAft>
                <a:spcPts val="0"/>
              </a:spcAft>
              <a:buNone/>
            </a:pPr>
            <a:r>
              <a:rPr lang="en-US" dirty="0"/>
              <a:t>The major difference between Value Iteration and Q-learning is that in VI, we assumed the agent know the transition function P. Using this P to calculate the future expected reward. However, in Q-learning, we assume the agent does not know the transition function.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CJ Watkins: Use action-replay process (ARP), a Markov process to </a:t>
            </a:r>
          </a:p>
          <a:p>
            <a:pPr marL="0" lvl="0" indent="0" algn="l" rtl="0">
              <a:spcBef>
                <a:spcPts val="0"/>
              </a:spcBef>
              <a:spcAft>
                <a:spcPts val="0"/>
              </a:spcAft>
              <a:buNone/>
            </a:pPr>
            <a:r>
              <a:rPr lang="en-US" dirty="0"/>
              <a:t>F.S. Melo: </a:t>
            </a:r>
            <a:endParaRPr dirty="0"/>
          </a:p>
        </p:txBody>
      </p:sp>
    </p:spTree>
    <p:extLst>
      <p:ext uri="{BB962C8B-B14F-4D97-AF65-F5344CB8AC3E}">
        <p14:creationId xmlns:p14="http://schemas.microsoft.com/office/powerpoint/2010/main" val="35419170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02ac236ca6_0_2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02ac236ca6_0_2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the multi-agent scenario, similar to the single-agent scenario, each agent is still trying to solve the sequential decision-making problem through a trial-and-error procedure. The difference is that the evolution of the environmental state and the reward function that each agent receives is now determined by all agents’ joint actions.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a:t>
            </a:r>
            <a:r>
              <a:rPr lang="zh-CN" altLang="en-US" dirty="0"/>
              <a:t> </a:t>
            </a:r>
            <a:r>
              <a:rPr lang="en-US" altLang="zh-CN" dirty="0"/>
              <a:t>MDP, secondary agents can only be part of the environment and are therefore fixed in their behavior. The framework of Markov games allows us to widen this view to include multiple adaptive agents with interacting or competing goals. </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02ac236ca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02ac236ca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02ac236ca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02ac236ca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44654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02ac236ca6_0_20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02ac236ca6_0_20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Discount factor is only accounted for infinite horizon setting. For finite horizon, we usually do not consider the discount factor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discount factor controls how much effect future rewards have on the optimal decisions. With small values of gamma emphasizing near-term gain and larger values giving significant weight to later rewards.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fc96ce54e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fc96ce54e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a stochastic game, the play proceeds by steps from position to position, according to transition probabilities controlled jointly by all agents/players (player is a common word used in game theory; agent is a common word used in machine learning)</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02ac236ca6_0_20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02ac236ca6_0_20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Stationary: the policy depends only on state and actions, and does not depend on time</a:t>
            </a:r>
          </a:p>
          <a:p>
            <a:pPr marL="0" lvl="0" indent="0" algn="l" rtl="0">
              <a:spcBef>
                <a:spcPts val="0"/>
              </a:spcBef>
              <a:spcAft>
                <a:spcPts val="0"/>
              </a:spcAft>
              <a:buNone/>
            </a:pPr>
            <a:r>
              <a:rPr lang="en-US" dirty="0"/>
              <a:t>Markov: the transition function only depend on current state and actions of the two players, but not on the historical states</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02ac236ca6_0_2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02ac236ca6_0_2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agent is interested in maximizing its expected, discounted return in the minimax sense, that is, assuming the worst case of an optimal opponent.  Since the underlying rewards are zero-sum, it is sufficient to view the opponent as acting to minimize the agent’s return. </a:t>
            </a:r>
            <a:endParaRPr dirty="0"/>
          </a:p>
        </p:txBody>
      </p:sp>
    </p:spTree>
    <p:extLst>
      <p:ext uri="{BB962C8B-B14F-4D97-AF65-F5344CB8AC3E}">
        <p14:creationId xmlns:p14="http://schemas.microsoft.com/office/powerpoint/2010/main" val="23375754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02ac236ca6_0_2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02ac236ca6_0_2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agent is interested in maximizing its expected, discounted return in the minimax sense, that is, assuming the worst case of an optimal opponent.  Since the underlying rewards are zero-sum, it is sufficient to view the opponent as acting to minimize the agent’s return. </a:t>
            </a:r>
            <a:endParaRPr dirty="0"/>
          </a:p>
        </p:txBody>
      </p:sp>
    </p:spTree>
    <p:extLst>
      <p:ext uri="{BB962C8B-B14F-4D97-AF65-F5344CB8AC3E}">
        <p14:creationId xmlns:p14="http://schemas.microsoft.com/office/powerpoint/2010/main" val="1718852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02ac236ca6_0_2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02ac236ca6_0_2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agent is interested in maximizing its expected, discounted return in the minimax sense, that is, assuming the worst case of an optimal opponent.  Since the underlying rewards are zero-sum, it is sufficient to view the opponent as acting to minimize the agent’s return. </a:t>
            </a:r>
            <a:endParaRPr dirty="0"/>
          </a:p>
        </p:txBody>
      </p:sp>
    </p:spTree>
    <p:extLst>
      <p:ext uri="{BB962C8B-B14F-4D97-AF65-F5344CB8AC3E}">
        <p14:creationId xmlns:p14="http://schemas.microsoft.com/office/powerpoint/2010/main" val="20210753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02ac236ca6_0_2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02ac236ca6_0_2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agent is interested in maximizing its expected, discounted return in the minimax sense, that is, assuming the worst case of an optimal opponent.  Since the underlying rewards are zero-sum, it is sufficient to view the opponent as acting to minimize the agent’s return. </a:t>
            </a:r>
            <a:endParaRPr dirty="0"/>
          </a:p>
        </p:txBody>
      </p:sp>
    </p:spTree>
    <p:extLst>
      <p:ext uri="{BB962C8B-B14F-4D97-AF65-F5344CB8AC3E}">
        <p14:creationId xmlns:p14="http://schemas.microsoft.com/office/powerpoint/2010/main" val="19890930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02ac236ca6_0_2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02ac236ca6_0_2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02ac236ca6_0_2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02ac236ca6_0_2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36020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02ac236ca6_0_2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02ac236ca6_0_2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analogous to value iteration in the MDP case</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02ac236ca6_0_2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02ac236ca6_0_2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analogous to value iteration in the MDP case</a:t>
            </a:r>
            <a:endParaRPr dirty="0"/>
          </a:p>
        </p:txBody>
      </p:sp>
    </p:spTree>
    <p:extLst>
      <p:ext uri="{BB962C8B-B14F-4D97-AF65-F5344CB8AC3E}">
        <p14:creationId xmlns:p14="http://schemas.microsoft.com/office/powerpoint/2010/main" val="815581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02ac236ca6_0_20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02ac236ca6_0_20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Reinforcement Learning is different from supervised learning: the actions have consequences, unlike the label. And you need to make sequence of decisions to complete the task</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value of a state is the total expected discounted reward attained by the optimal policy starting from state s</a:t>
            </a:r>
          </a:p>
          <a:p>
            <a:pPr marL="0" lvl="0" indent="0" algn="l" rtl="0">
              <a:spcBef>
                <a:spcPts val="0"/>
              </a:spcBef>
              <a:spcAft>
                <a:spcPts val="0"/>
              </a:spcAft>
              <a:buNone/>
            </a:pPr>
            <a:r>
              <a:rPr lang="en-US" dirty="0"/>
              <a:t>The quality of a state-action pair is the total expected discounted reward attained by the non-stationary policy that takes action a from state s and then follows the policy from then on</a:t>
            </a:r>
            <a:endParaRPr dirty="0"/>
          </a:p>
        </p:txBody>
      </p:sp>
    </p:spTree>
    <p:extLst>
      <p:ext uri="{BB962C8B-B14F-4D97-AF65-F5344CB8AC3E}">
        <p14:creationId xmlns:p14="http://schemas.microsoft.com/office/powerpoint/2010/main" val="1584537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02ac236ca6_0_2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02ac236ca6_0_2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analogous to value iteration in the MDP case</a:t>
            </a:r>
            <a:endParaRPr dirty="0"/>
          </a:p>
        </p:txBody>
      </p:sp>
    </p:spTree>
    <p:extLst>
      <p:ext uri="{BB962C8B-B14F-4D97-AF65-F5344CB8AC3E}">
        <p14:creationId xmlns:p14="http://schemas.microsoft.com/office/powerpoint/2010/main" val="39698601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02ac236ca6_0_2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02ac236ca6_0_2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analogous to value iteration in the MDP case</a:t>
            </a:r>
            <a:endParaRPr dirty="0"/>
          </a:p>
        </p:txBody>
      </p:sp>
    </p:spTree>
    <p:extLst>
      <p:ext uri="{BB962C8B-B14F-4D97-AF65-F5344CB8AC3E}">
        <p14:creationId xmlns:p14="http://schemas.microsoft.com/office/powerpoint/2010/main" val="41067214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02ac236ca6_0_2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02ac236ca6_0_2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analogous to value iteration in the MDP case</a:t>
            </a:r>
            <a:endParaRPr dirty="0"/>
          </a:p>
        </p:txBody>
      </p:sp>
    </p:spTree>
    <p:extLst>
      <p:ext uri="{BB962C8B-B14F-4D97-AF65-F5344CB8AC3E}">
        <p14:creationId xmlns:p14="http://schemas.microsoft.com/office/powerpoint/2010/main" val="39143597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02ac236ca6_0_2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02ac236ca6_0_2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algorithm is called minimax-Q since it is essentially identical to the standard Q-learning algorithm with a minimax replacing the max</a:t>
            </a:r>
            <a:endParaRPr dirty="0"/>
          </a:p>
        </p:txBody>
      </p:sp>
    </p:spTree>
    <p:extLst>
      <p:ext uri="{BB962C8B-B14F-4D97-AF65-F5344CB8AC3E}">
        <p14:creationId xmlns:p14="http://schemas.microsoft.com/office/powerpoint/2010/main" val="41889747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02ac236ca6_0_2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02ac236ca6_0_2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algorithm is called minimax-Q since it is essentially identical to the standard Q-learning algorithm with a minimax replacing the max</a:t>
            </a:r>
            <a:endParaRPr dirty="0"/>
          </a:p>
        </p:txBody>
      </p:sp>
    </p:spTree>
    <p:extLst>
      <p:ext uri="{BB962C8B-B14F-4D97-AF65-F5344CB8AC3E}">
        <p14:creationId xmlns:p14="http://schemas.microsoft.com/office/powerpoint/2010/main" val="37827959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02ac236ca6_0_2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02ac236ca6_0_2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N" dirty="0">
                <a:solidFill>
                  <a:schemeClr val="bg2"/>
                </a:solidFill>
              </a:rPr>
              <a:t>We discussed Value-Iteration and Q-learning for MDP and Markov Games, from which we can obtain the optimal policy. </a:t>
            </a:r>
            <a:endParaRPr dirty="0"/>
          </a:p>
        </p:txBody>
      </p:sp>
    </p:spTree>
    <p:extLst>
      <p:ext uri="{BB962C8B-B14F-4D97-AF65-F5344CB8AC3E}">
        <p14:creationId xmlns:p14="http://schemas.microsoft.com/office/powerpoint/2010/main" val="14478035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 altLang="zh-CN" sz="1100" b="0" i="0" u="none" strike="noStrike" cap="none" dirty="0">
                <a:solidFill>
                  <a:srgbClr val="000000"/>
                </a:solidFill>
                <a:effectLst/>
                <a:latin typeface="Arial"/>
                <a:ea typeface="Arial"/>
                <a:cs typeface="Arial"/>
                <a:sym typeface="Arial"/>
              </a:rPr>
              <a:t>Firstly, we designed a simple game to test the value iteration and Q-learning based method in stochastic game. The game is designed as a zero-sum game consists of two states with two players who have two actions to choose at each states. The reward of each player is based on the state and actions of both players. </a:t>
            </a:r>
            <a:endParaRPr kumimoji="1" lang="zh-CN" altLang="en-US" dirty="0"/>
          </a:p>
        </p:txBody>
      </p:sp>
    </p:spTree>
    <p:extLst>
      <p:ext uri="{BB962C8B-B14F-4D97-AF65-F5344CB8AC3E}">
        <p14:creationId xmlns:p14="http://schemas.microsoft.com/office/powerpoint/2010/main" val="33450118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 altLang="zh-CN" sz="1100" b="0" i="0" u="none" strike="noStrike" cap="none" dirty="0">
                <a:solidFill>
                  <a:srgbClr val="000000"/>
                </a:solidFill>
                <a:effectLst/>
                <a:latin typeface="Arial"/>
                <a:ea typeface="Arial"/>
                <a:cs typeface="Arial"/>
                <a:sym typeface="Arial"/>
              </a:rPr>
              <a:t>Here are the reward matrix and transfer matrix for the two states. The transfer tables shows the possibility to transfer to state 1 The idea of this game is when a player can get a large instant reward, it will be likely to transfer to a unfavorable state. Take player 1 as an example, at state 1, it will probably get higher reward if it pick action 2. But it will be more likely to go to state 2 where the payoffs are always less than zero. For player 2, it follows the same idea. So for each player, it need to balance the instant payoff and future. Also, it needs to consider the action of its opponent. </a:t>
            </a:r>
            <a:endParaRPr kumimoji="1" lang="zh-CN" altLang="en-US" dirty="0"/>
          </a:p>
        </p:txBody>
      </p:sp>
    </p:spTree>
    <p:extLst>
      <p:ext uri="{BB962C8B-B14F-4D97-AF65-F5344CB8AC3E}">
        <p14:creationId xmlns:p14="http://schemas.microsoft.com/office/powerpoint/2010/main" val="13260957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 altLang="zh-CN" sz="1100" b="0" i="0" u="none" strike="noStrike" cap="none" dirty="0">
                <a:solidFill>
                  <a:srgbClr val="000000"/>
                </a:solidFill>
                <a:effectLst/>
                <a:latin typeface="Arial"/>
                <a:ea typeface="Arial"/>
                <a:cs typeface="Arial"/>
                <a:sym typeface="Arial"/>
              </a:rPr>
              <a:t>This is the pseudocode for value iteration minimax algorithm. First, we need to initialize Q and V, also we set the initial policy to be uniform distribution. And the initial value of alpha is 1. At every step, the players will choose their action randomly based on the possibility of their policy. As introduced just now, during the learning process, players will update their Q value and V value. And they will also update their policy by optimizing the minimax function. Also, alpha will decrease at each step.</a:t>
            </a:r>
            <a:endParaRPr kumimoji="1" lang="zh-CN" altLang="en-US" dirty="0"/>
          </a:p>
        </p:txBody>
      </p:sp>
    </p:spTree>
    <p:extLst>
      <p:ext uri="{BB962C8B-B14F-4D97-AF65-F5344CB8AC3E}">
        <p14:creationId xmlns:p14="http://schemas.microsoft.com/office/powerpoint/2010/main" val="41908453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 altLang="zh-CN" sz="1100" b="0" i="0" u="none" strike="noStrike" cap="none" dirty="0">
                <a:solidFill>
                  <a:srgbClr val="000000"/>
                </a:solidFill>
                <a:effectLst/>
                <a:latin typeface="Arial"/>
                <a:ea typeface="Arial"/>
                <a:cs typeface="Arial"/>
                <a:sym typeface="Arial"/>
              </a:rPr>
              <a:t>Here shows the result of the simple game we introduced just now. The V value, which is the prediction for the future reward starting from each states is shown here. The red line is the expected value for the Nash equilibrium. According to the definition of V, the V values predicted by player 1 and player 2 should be opposite number. And the plots show that the V value of both player coverage after around 400 iterations. The result is quite intuitive. For state 1, the payoffs for player 1 are always great or equal to 0, and the V value for player 1 starting at state 1 is greater than 0. And since the payoffs at the two states have the same absolute value, the V of state 1 and state 2 have the same absolute value. </a:t>
            </a:r>
            <a:endParaRPr kumimoji="1" lang="zh-CN" altLang="en-US" dirty="0"/>
          </a:p>
        </p:txBody>
      </p:sp>
    </p:spTree>
    <p:extLst>
      <p:ext uri="{BB962C8B-B14F-4D97-AF65-F5344CB8AC3E}">
        <p14:creationId xmlns:p14="http://schemas.microsoft.com/office/powerpoint/2010/main" val="2841955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02ac236ca6_0_20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02ac236ca6_0_20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value-function and Q-function are written in an recursive way</a:t>
            </a:r>
            <a:endParaRPr dirty="0"/>
          </a:p>
        </p:txBody>
      </p:sp>
    </p:spTree>
    <p:extLst>
      <p:ext uri="{BB962C8B-B14F-4D97-AF65-F5344CB8AC3E}">
        <p14:creationId xmlns:p14="http://schemas.microsoft.com/office/powerpoint/2010/main" val="22041134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100" b="0" i="0" u="none" strike="noStrike" cap="none" dirty="0">
                <a:solidFill>
                  <a:srgbClr val="000000"/>
                </a:solidFill>
                <a:effectLst/>
                <a:latin typeface="Arial"/>
                <a:ea typeface="Arial"/>
                <a:cs typeface="Arial"/>
                <a:sym typeface="Arial"/>
              </a:rPr>
              <a:t>The policy of the two players will also coverage to an equilibrium. And the final policy shows both players don' t always choose the action that can bring a higher instant payoff.</a:t>
            </a:r>
            <a:endParaRPr kumimoji="1" lang="zh-CN" altLang="en-US" dirty="0"/>
          </a:p>
        </p:txBody>
      </p:sp>
    </p:spTree>
    <p:extLst>
      <p:ext uri="{BB962C8B-B14F-4D97-AF65-F5344CB8AC3E}">
        <p14:creationId xmlns:p14="http://schemas.microsoft.com/office/powerpoint/2010/main" val="36848996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 altLang="zh-CN" sz="1100" b="0" i="0" u="none" strike="noStrike" cap="none" dirty="0">
                <a:solidFill>
                  <a:srgbClr val="000000"/>
                </a:solidFill>
                <a:effectLst/>
                <a:latin typeface="Arial"/>
                <a:ea typeface="Arial"/>
                <a:cs typeface="Arial"/>
                <a:sym typeface="Arial"/>
              </a:rPr>
              <a:t>After that, we change the decay rate which is used to decrease the value of alpha. When we increase the decay, the update at every learning steps</a:t>
            </a:r>
            <a:r>
              <a:rPr lang="zh-CN" altLang="en-US" sz="1100" b="0" i="0" u="none" strike="noStrike" cap="none" dirty="0">
                <a:solidFill>
                  <a:srgbClr val="000000"/>
                </a:solidFill>
                <a:effectLst/>
                <a:latin typeface="Arial"/>
                <a:ea typeface="Arial"/>
                <a:cs typeface="Arial"/>
                <a:sym typeface="Arial"/>
              </a:rPr>
              <a:t> </a:t>
            </a:r>
            <a:r>
              <a:rPr lang="en" altLang="zh-CN" sz="1100" b="0" i="0" u="none" strike="noStrike" cap="none" dirty="0">
                <a:solidFill>
                  <a:srgbClr val="000000"/>
                </a:solidFill>
                <a:effectLst/>
                <a:latin typeface="Arial"/>
                <a:ea typeface="Arial"/>
                <a:cs typeface="Arial"/>
                <a:sym typeface="Arial"/>
              </a:rPr>
              <a:t>will be more significant. And the game will coverage faster. As shown here, we slightly increased the decay and the V value will still coverage to the same equilibrium but it will coverage faster. </a:t>
            </a:r>
          </a:p>
        </p:txBody>
      </p:sp>
    </p:spTree>
    <p:extLst>
      <p:ext uri="{BB962C8B-B14F-4D97-AF65-F5344CB8AC3E}">
        <p14:creationId xmlns:p14="http://schemas.microsoft.com/office/powerpoint/2010/main" val="117164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 altLang="zh-CN" sz="1100" b="0" i="0" u="none" strike="noStrike" cap="none" dirty="0">
                <a:solidFill>
                  <a:srgbClr val="000000"/>
                </a:solidFill>
                <a:effectLst/>
                <a:latin typeface="Arial"/>
                <a:ea typeface="Arial"/>
                <a:cs typeface="Arial"/>
                <a:sym typeface="Arial"/>
              </a:rPr>
              <a:t>Also, we changed gamma to see how it influence the learning process. With a larger gamma, the agents consider more about the future value and it will coverage slower.</a:t>
            </a:r>
          </a:p>
        </p:txBody>
      </p:sp>
    </p:spTree>
    <p:extLst>
      <p:ext uri="{BB962C8B-B14F-4D97-AF65-F5344CB8AC3E}">
        <p14:creationId xmlns:p14="http://schemas.microsoft.com/office/powerpoint/2010/main" val="17925689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 altLang="zh-CN" sz="1100" b="0" i="0" u="none" strike="noStrike" cap="none" dirty="0">
                <a:solidFill>
                  <a:srgbClr val="000000"/>
                </a:solidFill>
                <a:effectLst/>
                <a:latin typeface="Arial"/>
                <a:ea typeface="Arial"/>
                <a:cs typeface="Arial"/>
                <a:sym typeface="Arial"/>
              </a:rPr>
              <a:t>We also simulate the same game by minimax-Q learning. As introduced just now, the difference between Q-learning and value iteration is Q-learning is model free, which means it doesn't know the transfer </a:t>
            </a:r>
            <a:r>
              <a:rPr lang="en" altLang="zh-CN" sz="1100" b="0" i="0" u="none" strike="noStrike" cap="none" dirty="0" err="1">
                <a:solidFill>
                  <a:srgbClr val="000000"/>
                </a:solidFill>
                <a:effectLst/>
                <a:latin typeface="Arial"/>
                <a:ea typeface="Arial"/>
                <a:cs typeface="Arial"/>
                <a:sym typeface="Arial"/>
              </a:rPr>
              <a:t>posibility</a:t>
            </a:r>
            <a:r>
              <a:rPr lang="en" altLang="zh-CN" sz="1100" b="0" i="0" u="none" strike="noStrike" cap="none" dirty="0">
                <a:solidFill>
                  <a:srgbClr val="000000"/>
                </a:solidFill>
                <a:effectLst/>
                <a:latin typeface="Arial"/>
                <a:ea typeface="Arial"/>
                <a:cs typeface="Arial"/>
                <a:sym typeface="Arial"/>
              </a:rPr>
              <a:t> matrix during the learning process. It will use the V value of next state to update the Q value. </a:t>
            </a:r>
            <a:endParaRPr kumimoji="1" lang="zh-CN" altLang="en-US" dirty="0"/>
          </a:p>
        </p:txBody>
      </p:sp>
    </p:spTree>
    <p:extLst>
      <p:ext uri="{BB962C8B-B14F-4D97-AF65-F5344CB8AC3E}">
        <p14:creationId xmlns:p14="http://schemas.microsoft.com/office/powerpoint/2010/main" val="18860048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 altLang="zh-CN" sz="1100" b="0" i="0" u="none" strike="noStrike" cap="none" dirty="0">
                <a:solidFill>
                  <a:srgbClr val="000000"/>
                </a:solidFill>
                <a:effectLst/>
                <a:latin typeface="Arial"/>
                <a:ea typeface="Arial"/>
                <a:cs typeface="Arial"/>
                <a:sym typeface="Arial"/>
              </a:rPr>
              <a:t>The V value of minimax-Q learning is shown here. It will coverage to the same equilibrium as value iteration method, but it will take more iterations to coverage and there will be more bouncing during the learning process.</a:t>
            </a:r>
            <a:endParaRPr kumimoji="1" lang="zh-CN" altLang="en-US" dirty="0"/>
          </a:p>
        </p:txBody>
      </p:sp>
    </p:spTree>
    <p:extLst>
      <p:ext uri="{BB962C8B-B14F-4D97-AF65-F5344CB8AC3E}">
        <p14:creationId xmlns:p14="http://schemas.microsoft.com/office/powerpoint/2010/main" val="3559838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 altLang="zh-CN" sz="1100" b="0" i="0" u="none" strike="noStrike" cap="none" dirty="0">
                <a:solidFill>
                  <a:srgbClr val="000000"/>
                </a:solidFill>
                <a:effectLst/>
                <a:latin typeface="Arial"/>
                <a:ea typeface="Arial"/>
                <a:cs typeface="Arial"/>
                <a:sym typeface="Arial"/>
              </a:rPr>
              <a:t>And it is similar for the policy, it will reach the same policy as value iteration approach but take longer time. </a:t>
            </a:r>
          </a:p>
        </p:txBody>
      </p:sp>
    </p:spTree>
    <p:extLst>
      <p:ext uri="{BB962C8B-B14F-4D97-AF65-F5344CB8AC3E}">
        <p14:creationId xmlns:p14="http://schemas.microsoft.com/office/powerpoint/2010/main" val="15489823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 altLang="zh-CN" sz="1100" b="0" i="0" u="none" strike="noStrike" cap="none" dirty="0">
                <a:solidFill>
                  <a:srgbClr val="000000"/>
                </a:solidFill>
                <a:effectLst/>
                <a:latin typeface="Arial"/>
                <a:ea typeface="Arial"/>
                <a:cs typeface="Arial"/>
                <a:sym typeface="Arial"/>
              </a:rPr>
              <a:t>After that, we designed a soccer game to see how these </a:t>
            </a:r>
            <a:r>
              <a:rPr lang="en" altLang="zh-CN" sz="1100" b="0" i="0" u="none" strike="noStrike" cap="none" dirty="0" err="1">
                <a:solidFill>
                  <a:srgbClr val="000000"/>
                </a:solidFill>
                <a:effectLst/>
                <a:latin typeface="Arial"/>
                <a:ea typeface="Arial"/>
                <a:cs typeface="Arial"/>
                <a:sym typeface="Arial"/>
              </a:rPr>
              <a:t>algrithms</a:t>
            </a:r>
            <a:r>
              <a:rPr lang="en" altLang="zh-CN" sz="1100" b="0" i="0" u="none" strike="noStrike" cap="none" dirty="0">
                <a:solidFill>
                  <a:srgbClr val="000000"/>
                </a:solidFill>
                <a:effectLst/>
                <a:latin typeface="Arial"/>
                <a:ea typeface="Arial"/>
                <a:cs typeface="Arial"/>
                <a:sym typeface="Arial"/>
              </a:rPr>
              <a:t> work in real games. The setting of this game is that player 1 always catch the ball and player 2 is the defender. There are two states where state 1 is when the </a:t>
            </a:r>
            <a:r>
              <a:rPr lang="en" altLang="zh-CN" sz="1100" b="0" i="0" u="none" strike="noStrike" cap="none" dirty="0" err="1">
                <a:solidFill>
                  <a:srgbClr val="000000"/>
                </a:solidFill>
                <a:effectLst/>
                <a:latin typeface="Arial"/>
                <a:ea typeface="Arial"/>
                <a:cs typeface="Arial"/>
                <a:sym typeface="Arial"/>
              </a:rPr>
              <a:t>defener</a:t>
            </a:r>
            <a:r>
              <a:rPr lang="en" altLang="zh-CN" sz="1100" b="0" i="0" u="none" strike="noStrike" cap="none" dirty="0">
                <a:solidFill>
                  <a:srgbClr val="000000"/>
                </a:solidFill>
                <a:effectLst/>
                <a:latin typeface="Arial"/>
                <a:ea typeface="Arial"/>
                <a:cs typeface="Arial"/>
                <a:sym typeface="Arial"/>
              </a:rPr>
              <a:t> is right in front of the play 1. And state 2 indicates when the defender mismatched with the offender. And at each state, player can choose to stay or move. The target of offender is keeping the ball and find an opportunity to shoot. The target of the defender is trying to grab the ball and obstruct the offender. </a:t>
            </a:r>
            <a:endParaRPr kumimoji="1" lang="zh-CN" altLang="en-US" dirty="0"/>
          </a:p>
        </p:txBody>
      </p:sp>
    </p:spTree>
    <p:extLst>
      <p:ext uri="{BB962C8B-B14F-4D97-AF65-F5344CB8AC3E}">
        <p14:creationId xmlns:p14="http://schemas.microsoft.com/office/powerpoint/2010/main" val="32703308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 altLang="zh-CN" sz="1100" b="0" i="0" u="none" strike="noStrike" cap="none" dirty="0">
                <a:solidFill>
                  <a:srgbClr val="000000"/>
                </a:solidFill>
                <a:effectLst/>
                <a:latin typeface="Arial"/>
                <a:ea typeface="Arial"/>
                <a:cs typeface="Arial"/>
                <a:sym typeface="Arial"/>
              </a:rPr>
              <a:t>Based on these game settings, the payoff matrix and transfer </a:t>
            </a:r>
            <a:r>
              <a:rPr lang="en" altLang="zh-CN" sz="1100" b="0" i="0" u="none" strike="noStrike" cap="none" dirty="0" err="1">
                <a:solidFill>
                  <a:srgbClr val="000000"/>
                </a:solidFill>
                <a:effectLst/>
                <a:latin typeface="Arial"/>
                <a:ea typeface="Arial"/>
                <a:cs typeface="Arial"/>
                <a:sym typeface="Arial"/>
              </a:rPr>
              <a:t>possiblity</a:t>
            </a:r>
            <a:r>
              <a:rPr lang="en" altLang="zh-CN" sz="1100" b="0" i="0" u="none" strike="noStrike" cap="none" dirty="0">
                <a:solidFill>
                  <a:srgbClr val="000000"/>
                </a:solidFill>
                <a:effectLst/>
                <a:latin typeface="Arial"/>
                <a:ea typeface="Arial"/>
                <a:cs typeface="Arial"/>
                <a:sym typeface="Arial"/>
              </a:rPr>
              <a:t> is shown here. For state one, when they face each other, it is beneficial for defender. And when the face each other and choose to move together, player 2 will be most likely to grab the ball. So, the player 2 has the highest payoff here. And at state 2, when both of them don't move, player 1 will have the best </a:t>
            </a:r>
            <a:r>
              <a:rPr lang="en" altLang="zh-CN" sz="1100" b="0" i="0" u="none" strike="noStrike" cap="none" dirty="0" err="1">
                <a:solidFill>
                  <a:srgbClr val="000000"/>
                </a:solidFill>
                <a:effectLst/>
                <a:latin typeface="Arial"/>
                <a:ea typeface="Arial"/>
                <a:cs typeface="Arial"/>
                <a:sym typeface="Arial"/>
              </a:rPr>
              <a:t>oppotunity</a:t>
            </a:r>
            <a:r>
              <a:rPr lang="en" altLang="zh-CN" sz="1100" b="0" i="0" u="none" strike="noStrike" cap="none" dirty="0">
                <a:solidFill>
                  <a:srgbClr val="000000"/>
                </a:solidFill>
                <a:effectLst/>
                <a:latin typeface="Arial"/>
                <a:ea typeface="Arial"/>
                <a:cs typeface="Arial"/>
                <a:sym typeface="Arial"/>
              </a:rPr>
              <a:t> to shoot. So, there will be a high reward for player 1. And the transfer matrix shows that when they both choose to move or stay, they will be more likely to stay at current state. And if they choose different actions, they will transfer to another state. This is quite </a:t>
            </a:r>
            <a:r>
              <a:rPr lang="en" altLang="zh-CN" sz="1100" b="0" i="0" u="none" strike="noStrike" cap="none" dirty="0" err="1">
                <a:solidFill>
                  <a:srgbClr val="000000"/>
                </a:solidFill>
                <a:effectLst/>
                <a:latin typeface="Arial"/>
                <a:ea typeface="Arial"/>
                <a:cs typeface="Arial"/>
                <a:sym typeface="Arial"/>
              </a:rPr>
              <a:t>similiar</a:t>
            </a:r>
            <a:r>
              <a:rPr lang="en" altLang="zh-CN" sz="1100" b="0" i="0" u="none" strike="noStrike" cap="none" dirty="0">
                <a:solidFill>
                  <a:srgbClr val="000000"/>
                </a:solidFill>
                <a:effectLst/>
                <a:latin typeface="Arial"/>
                <a:ea typeface="Arial"/>
                <a:cs typeface="Arial"/>
                <a:sym typeface="Arial"/>
              </a:rPr>
              <a:t> to the game we talked in the previous slides. </a:t>
            </a:r>
            <a:endParaRPr kumimoji="1" lang="zh-CN" altLang="en-US" dirty="0"/>
          </a:p>
        </p:txBody>
      </p:sp>
    </p:spTree>
    <p:extLst>
      <p:ext uri="{BB962C8B-B14F-4D97-AF65-F5344CB8AC3E}">
        <p14:creationId xmlns:p14="http://schemas.microsoft.com/office/powerpoint/2010/main" val="1282996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 altLang="zh-CN" sz="1100" b="0" i="0" u="none" strike="noStrike" cap="none" dirty="0">
                <a:solidFill>
                  <a:srgbClr val="000000"/>
                </a:solidFill>
                <a:effectLst/>
                <a:latin typeface="Arial"/>
                <a:ea typeface="Arial"/>
                <a:cs typeface="Arial"/>
                <a:sym typeface="Arial"/>
              </a:rPr>
              <a:t>And for this problem, we tried the same </a:t>
            </a:r>
            <a:r>
              <a:rPr lang="en" altLang="zh-CN" sz="1100" b="0" i="0" u="none" strike="noStrike" cap="none" dirty="0" err="1">
                <a:solidFill>
                  <a:srgbClr val="000000"/>
                </a:solidFill>
                <a:effectLst/>
                <a:latin typeface="Arial"/>
                <a:ea typeface="Arial"/>
                <a:cs typeface="Arial"/>
                <a:sym typeface="Arial"/>
              </a:rPr>
              <a:t>algrithms</a:t>
            </a:r>
            <a:r>
              <a:rPr lang="en" altLang="zh-CN" sz="1100" b="0" i="0" u="none" strike="noStrike" cap="none" dirty="0">
                <a:solidFill>
                  <a:srgbClr val="000000"/>
                </a:solidFill>
                <a:effectLst/>
                <a:latin typeface="Arial"/>
                <a:ea typeface="Arial"/>
                <a:cs typeface="Arial"/>
                <a:sym typeface="Arial"/>
              </a:rPr>
              <a:t>. Here are the result policy of value iteration minimax algorithm. And here we show the result of minimax-Q learning. </a:t>
            </a:r>
          </a:p>
          <a:p>
            <a:br>
              <a:rPr lang="en" altLang="zh-CN" dirty="0"/>
            </a:br>
            <a:endParaRPr kumimoji="1" lang="zh-CN" altLang="en-US" dirty="0"/>
          </a:p>
        </p:txBody>
      </p:sp>
    </p:spTree>
    <p:extLst>
      <p:ext uri="{BB962C8B-B14F-4D97-AF65-F5344CB8AC3E}">
        <p14:creationId xmlns:p14="http://schemas.microsoft.com/office/powerpoint/2010/main" val="37694519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 altLang="zh-CN" sz="1100" b="0" i="0" u="none" strike="noStrike" cap="none" dirty="0">
                <a:solidFill>
                  <a:srgbClr val="000000"/>
                </a:solidFill>
                <a:effectLst/>
                <a:latin typeface="Arial"/>
                <a:ea typeface="Arial"/>
                <a:cs typeface="Arial"/>
                <a:sym typeface="Arial"/>
              </a:rPr>
              <a:t>And here we show the simulation result which looks messy. If both the players use optimal strategy, play 1 will get a average payoff 0.85. And if player 2 choose to move at every state and play 1 choose optimal policy, it can get a higher payoff. If play 1 choose to move at every state and play 12choose optimal policy, the payoff of player 1 will be lower which means player 2 will get a slightly higher reward. </a:t>
            </a:r>
          </a:p>
        </p:txBody>
      </p:sp>
    </p:spTree>
    <p:extLst>
      <p:ext uri="{BB962C8B-B14F-4D97-AF65-F5344CB8AC3E}">
        <p14:creationId xmlns:p14="http://schemas.microsoft.com/office/powerpoint/2010/main" val="3717281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02ac236ca6_0_20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02ac236ca6_0_20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 V* satisfies bellman optimality.</a:t>
            </a:r>
          </a:p>
          <a:p>
            <a:pPr marL="0" lvl="0" indent="0" algn="l" rtl="0">
              <a:spcBef>
                <a:spcPts val="0"/>
              </a:spcBef>
              <a:spcAft>
                <a:spcPts val="0"/>
              </a:spcAft>
              <a:buNone/>
            </a:pPr>
            <a:r>
              <a:rPr lang="en-US" dirty="0"/>
              <a:t>2. Bellman optimality allows us to focus on only one step to check if it is an optimal value</a:t>
            </a:r>
            <a:endParaRPr dirty="0"/>
          </a:p>
        </p:txBody>
      </p:sp>
    </p:spTree>
    <p:extLst>
      <p:ext uri="{BB962C8B-B14F-4D97-AF65-F5344CB8AC3E}">
        <p14:creationId xmlns:p14="http://schemas.microsoft.com/office/powerpoint/2010/main" val="42347881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2ac236ca6_0_2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02ac236ca6_0_2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310784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2ac236ca6_0_2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02ac236ca6_0_2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163481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02ac236ca6_0_2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02ac236ca6_0_2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value, or the Q value, is the expected discounted reward for executing action a at state s and following policy pi thereafter. The object in Q-learning is to estimate the Q values for an optimal policy. </a:t>
            </a:r>
          </a:p>
          <a:p>
            <a:pPr marL="0" lvl="0" indent="0" algn="l" rtl="0">
              <a:spcBef>
                <a:spcPts val="0"/>
              </a:spcBef>
              <a:spcAft>
                <a:spcPts val="0"/>
              </a:spcAft>
              <a:buNone/>
            </a:pPr>
            <a:r>
              <a:rPr lang="en-US" dirty="0"/>
              <a:t>The major difference between Value Iteration and Q-learning is that in VI, we assumed the agent know the transition function P. Using this P to calculate the future expected reward. However, in Q-learning, we assume the agent does not know the transition function. </a:t>
            </a:r>
            <a:endParaRPr dirty="0"/>
          </a:p>
        </p:txBody>
      </p:sp>
    </p:spTree>
    <p:extLst>
      <p:ext uri="{BB962C8B-B14F-4D97-AF65-F5344CB8AC3E}">
        <p14:creationId xmlns:p14="http://schemas.microsoft.com/office/powerpoint/2010/main" val="781056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02ac236ca6_0_2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02ac236ca6_0_2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want to find the optimal policy, i.e., the V*.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Calculating the inverse of a S x S matrix is expensive (I-gamma P) is a full rank matrix, which means we can take the inverse</a:t>
            </a:r>
            <a:endParaRPr dirty="0"/>
          </a:p>
        </p:txBody>
      </p:sp>
    </p:spTree>
    <p:extLst>
      <p:ext uri="{BB962C8B-B14F-4D97-AF65-F5344CB8AC3E}">
        <p14:creationId xmlns:p14="http://schemas.microsoft.com/office/powerpoint/2010/main" val="2311416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02ac236ca6_0_2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02ac236ca6_0_2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Or this sometimes is called iterative policy evaluation</a:t>
            </a:r>
            <a:endParaRPr dirty="0"/>
          </a:p>
        </p:txBody>
      </p:sp>
    </p:spTree>
    <p:extLst>
      <p:ext uri="{BB962C8B-B14F-4D97-AF65-F5344CB8AC3E}">
        <p14:creationId xmlns:p14="http://schemas.microsoft.com/office/powerpoint/2010/main" val="2213925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02ac236ca6_0_2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02ac236ca6_0_2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1667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02ac236ca6_0_2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02ac236ca6_0_2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9584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485875" y="264475"/>
            <a:ext cx="8183700" cy="14736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2" name="Google Shape;12;p2"/>
          <p:cNvSpPr txBox="1">
            <a:spLocks noGrp="1"/>
          </p:cNvSpPr>
          <p:nvPr>
            <p:ph type="subTitle" idx="1"/>
          </p:nvPr>
        </p:nvSpPr>
        <p:spPr>
          <a:xfrm>
            <a:off x="485875" y="1738075"/>
            <a:ext cx="8183700" cy="861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a:endParaRPr/>
          </a:p>
        </p:txBody>
      </p:sp>
      <p:sp>
        <p:nvSpPr>
          <p:cNvPr id="13" name="Google Shape;13;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1"/>
          <p:cNvSpPr txBox="1">
            <a:spLocks noGrp="1"/>
          </p:cNvSpPr>
          <p:nvPr>
            <p:ph type="title" hasCustomPrompt="1"/>
          </p:nvPr>
        </p:nvSpPr>
        <p:spPr>
          <a:xfrm>
            <a:off x="311700" y="743001"/>
            <a:ext cx="8520600" cy="200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a:spLocks noGrp="1"/>
          </p:cNvSpPr>
          <p:nvPr>
            <p:ph type="body" idx="1"/>
          </p:nvPr>
        </p:nvSpPr>
        <p:spPr>
          <a:xfrm>
            <a:off x="311700" y="2845182"/>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51" name="Google Shape;51;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485875" y="1714500"/>
            <a:ext cx="8183700" cy="785700"/>
          </a:xfrm>
          <a:prstGeom prst="rect">
            <a:avLst/>
          </a:prstGeom>
        </p:spPr>
        <p:txBody>
          <a:bodyPr spcFirstLastPara="1" wrap="square" lIns="91425" tIns="91425" rIns="91425" bIns="91425" anchor="b"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9" name="Google Shape;29;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2"/>
        </a:solidFill>
        <a:effectLst/>
      </p:bgPr>
    </p:bg>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6" name="Google Shape;36;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0" name="Google Shape;40;p9"/>
          <p:cNvSpPr txBox="1">
            <a:spLocks noGrp="1"/>
          </p:cNvSpPr>
          <p:nvPr>
            <p:ph type="title"/>
          </p:nvPr>
        </p:nvSpPr>
        <p:spPr>
          <a:xfrm>
            <a:off x="265500" y="1181700"/>
            <a:ext cx="4045200" cy="15336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1" name="Google Shape;41;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3" name="Google Shape;43;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46" name="Google Shape;46;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l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23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marL="914400" lvl="1"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marL="1371600" lvl="2"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marL="1828800" lvl="3"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marL="2286000" lvl="4"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marL="2743200" lvl="5"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marL="3200400" lvl="6"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marL="3657600" lvl="7"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marL="4114800" lvl="8"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38.emf"/></Relationships>
</file>

<file path=ppt/slides/_rels/slide4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40.emf"/></Relationships>
</file>

<file path=ppt/slides/_rels/slide4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42.emf"/></Relationships>
</file>

<file path=ppt/slides/_rels/slide4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44.emf"/></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47.emf"/></Relationships>
</file>

<file path=ppt/slides/_rels/slide4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49.emf"/></Relationships>
</file>

<file path=ppt/slides/_rels/slide47.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51.tif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53.emf"/></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58.gif"/><Relationship Id="rId4" Type="http://schemas.openxmlformats.org/officeDocument/2006/relationships/image" Target="../media/image57.gi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hyperlink" Target="https://www.youtube.com/watch?v=5LDmhBlqGoI"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3"/>
          <p:cNvSpPr txBox="1">
            <a:spLocks noGrp="1"/>
          </p:cNvSpPr>
          <p:nvPr>
            <p:ph type="ctrTitle"/>
          </p:nvPr>
        </p:nvSpPr>
        <p:spPr>
          <a:xfrm>
            <a:off x="485875" y="264475"/>
            <a:ext cx="8183700" cy="14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n" sz="3000"/>
              <a:t>Multi-Agent Reinforcement Learning and Zero-Sum Stochastic Game</a:t>
            </a:r>
            <a:endParaRPr sz="3000"/>
          </a:p>
        </p:txBody>
      </p:sp>
      <p:sp>
        <p:nvSpPr>
          <p:cNvPr id="59" name="Google Shape;59;p13"/>
          <p:cNvSpPr txBox="1">
            <a:spLocks noGrp="1"/>
          </p:cNvSpPr>
          <p:nvPr>
            <p:ph type="subTitle" idx="1"/>
          </p:nvPr>
        </p:nvSpPr>
        <p:spPr>
          <a:xfrm>
            <a:off x="485875" y="1738075"/>
            <a:ext cx="8183700" cy="861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dirty="0"/>
              <a:t>Yiqi Jiang, Haiyang Yu</a:t>
            </a:r>
            <a:endParaRPr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Finding Optimal Policy in MDP – Value Iteration</a:t>
            </a:r>
            <a:endParaRPr dirty="0"/>
          </a:p>
        </p:txBody>
      </p:sp>
      <mc:AlternateContent xmlns:mc="http://schemas.openxmlformats.org/markup-compatibility/2006" xmlns:a14="http://schemas.microsoft.com/office/drawing/2010/main">
        <mc:Choice Requires="a14">
          <p:sp>
            <p:nvSpPr>
              <p:cNvPr id="126" name="Google Shape;126;p20"/>
              <p:cNvSpPr txBox="1">
                <a:spLocks noGrp="1"/>
              </p:cNvSpPr>
              <p:nvPr>
                <p:ph type="body" idx="1"/>
              </p:nvPr>
            </p:nvSpPr>
            <p:spPr>
              <a:xfrm>
                <a:off x="311700" y="1152474"/>
                <a:ext cx="8520600" cy="3659555"/>
              </a:xfrm>
              <a:prstGeom prst="rect">
                <a:avLst/>
              </a:prstGeom>
            </p:spPr>
            <p:txBody>
              <a:bodyPr spcFirstLastPara="1" wrap="square" lIns="91425" tIns="91425" rIns="91425" bIns="91425" anchor="t" anchorCtr="0">
                <a:normAutofit fontScale="92500" lnSpcReduction="20000"/>
              </a:bodyPr>
              <a:lstStyle/>
              <a:p>
                <a:pPr marL="0" lvl="0" indent="0">
                  <a:spcAft>
                    <a:spcPts val="1200"/>
                  </a:spcAft>
                  <a:buNone/>
                </a:pPr>
                <a:r>
                  <a:rPr lang="en-CN" b="1" dirty="0">
                    <a:solidFill>
                      <a:schemeClr val="bg2"/>
                    </a:solidFill>
                  </a:rPr>
                  <a:t>Fixed Point Solution</a:t>
                </a:r>
              </a:p>
              <a:p>
                <a:pPr marL="0" lvl="0" indent="0">
                  <a:spcAft>
                    <a:spcPts val="1200"/>
                  </a:spcAft>
                  <a:buNone/>
                </a:pPr>
                <a:r>
                  <a:rPr lang="en-CN" dirty="0">
                    <a:solidFill>
                      <a:schemeClr val="bg2"/>
                    </a:solidFill>
                  </a:rPr>
                  <a:t>Recall Bellman Optimality: </a:t>
                </a:r>
                <a14:m>
                  <m:oMath xmlns:m="http://schemas.openxmlformats.org/officeDocument/2006/math">
                    <m:sSup>
                      <m:sSupPr>
                        <m:ctrlPr>
                          <a:rPr lang="en-US" i="1">
                            <a:solidFill>
                              <a:schemeClr val="bg2"/>
                            </a:solidFill>
                            <a:latin typeface="Cambria Math" panose="02040503050406030204" pitchFamily="18" charset="0"/>
                          </a:rPr>
                        </m:ctrlPr>
                      </m:sSupPr>
                      <m:e>
                        <m:r>
                          <a:rPr lang="en-US" b="0" i="1" smtClean="0">
                            <a:solidFill>
                              <a:schemeClr val="bg2"/>
                            </a:solidFill>
                            <a:latin typeface="Cambria Math" panose="02040503050406030204" pitchFamily="18" charset="0"/>
                          </a:rPr>
                          <m:t>𝑄</m:t>
                        </m:r>
                      </m:e>
                      <m:sup>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𝜋</m:t>
                            </m:r>
                          </m:e>
                          <m:sup>
                            <m:r>
                              <a:rPr lang="en-US" b="0" i="1" smtClean="0">
                                <a:solidFill>
                                  <a:schemeClr val="bg2"/>
                                </a:solidFill>
                                <a:latin typeface="Cambria Math" panose="02040503050406030204" pitchFamily="18" charset="0"/>
                                <a:ea typeface="Cambria Math" panose="02040503050406030204" pitchFamily="18" charset="0"/>
                              </a:rPr>
                              <m:t>∗</m:t>
                            </m:r>
                          </m:sup>
                        </m:sSup>
                      </m:sup>
                    </m:sSup>
                    <m:d>
                      <m:dPr>
                        <m:ctrlPr>
                          <a:rPr lang="en-US" b="0" i="1" smtClean="0">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𝑠</m:t>
                        </m:r>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𝑎</m:t>
                        </m:r>
                      </m:e>
                    </m:d>
                    <m:r>
                      <a:rPr lang="en-US" i="1">
                        <a:solidFill>
                          <a:schemeClr val="bg2"/>
                        </a:solidFill>
                        <a:latin typeface="Cambria Math" panose="02040503050406030204" pitchFamily="18" charset="0"/>
                      </a:rPr>
                      <m:t>=</m:t>
                    </m:r>
                    <m:r>
                      <a:rPr lang="en-US" i="1">
                        <a:solidFill>
                          <a:schemeClr val="bg2"/>
                        </a:solidFill>
                        <a:latin typeface="Cambria Math" panose="02040503050406030204" pitchFamily="18" charset="0"/>
                      </a:rPr>
                      <m:t>𝑟</m:t>
                    </m:r>
                    <m:d>
                      <m:dPr>
                        <m:ctrlPr>
                          <a:rPr lang="en-US" i="1">
                            <a:solidFill>
                              <a:schemeClr val="bg2"/>
                            </a:solidFill>
                            <a:latin typeface="Cambria Math" panose="02040503050406030204" pitchFamily="18" charset="0"/>
                          </a:rPr>
                        </m:ctrlPr>
                      </m:dPr>
                      <m:e>
                        <m:r>
                          <a:rPr lang="en-US" i="1">
                            <a:solidFill>
                              <a:schemeClr val="bg2"/>
                            </a:solidFill>
                            <a:latin typeface="Cambria Math" panose="02040503050406030204" pitchFamily="18" charset="0"/>
                          </a:rPr>
                          <m:t>𝑠</m:t>
                        </m:r>
                        <m:r>
                          <a:rPr lang="en-US" i="1">
                            <a:solidFill>
                              <a:schemeClr val="bg2"/>
                            </a:solidFill>
                            <a:latin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𝜋</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𝑠</m:t>
                            </m:r>
                          </m:e>
                        </m:d>
                      </m:e>
                    </m:d>
                    <m:r>
                      <a:rPr lang="en-US" i="1">
                        <a:solidFill>
                          <a:schemeClr val="bg2"/>
                        </a:solidFill>
                        <a:latin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𝛾</m:t>
                    </m:r>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𝔼</m:t>
                        </m:r>
                      </m:e>
                      <m:sub>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𝑠</m:t>
                            </m:r>
                          </m:e>
                          <m:sup>
                            <m:r>
                              <a:rPr lang="en-US" i="1">
                                <a:solidFill>
                                  <a:schemeClr val="bg2"/>
                                </a:solidFill>
                                <a:latin typeface="Cambria Math" panose="02040503050406030204" pitchFamily="18" charset="0"/>
                                <a:ea typeface="Cambria Math" panose="02040503050406030204" pitchFamily="18" charset="0"/>
                              </a:rPr>
                              <m:t>′</m:t>
                            </m:r>
                          </m:sup>
                        </m:sSup>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𝑃</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m:t>
                            </m:r>
                          </m:e>
                          <m:e>
                            <m:r>
                              <a:rPr lang="en-US" i="1">
                                <a:solidFill>
                                  <a:schemeClr val="bg2"/>
                                </a:solidFill>
                                <a:latin typeface="Cambria Math" panose="02040503050406030204" pitchFamily="18" charset="0"/>
                                <a:ea typeface="Cambria Math" panose="02040503050406030204" pitchFamily="18" charset="0"/>
                              </a:rPr>
                              <m:t>𝑠</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𝑎</m:t>
                            </m:r>
                          </m:e>
                        </m:d>
                      </m:sub>
                    </m:sSub>
                    <m:limLow>
                      <m:limLowPr>
                        <m:ctrlPr>
                          <a:rPr lang="en-US" b="0" i="1" smtClean="0">
                            <a:solidFill>
                              <a:schemeClr val="bg2"/>
                            </a:solidFill>
                            <a:latin typeface="Cambria Math" panose="02040503050406030204" pitchFamily="18" charset="0"/>
                            <a:ea typeface="Cambria Math" panose="02040503050406030204" pitchFamily="18" charset="0"/>
                          </a:rPr>
                        </m:ctrlPr>
                      </m:limLowPr>
                      <m:e>
                        <m:r>
                          <m:rPr>
                            <m:sty m:val="p"/>
                          </m:rPr>
                          <a:rPr lang="en-US" b="0" i="0" smtClean="0">
                            <a:solidFill>
                              <a:schemeClr val="bg2"/>
                            </a:solidFill>
                            <a:latin typeface="Cambria Math" panose="02040503050406030204" pitchFamily="18" charset="0"/>
                            <a:ea typeface="Cambria Math" panose="02040503050406030204" pitchFamily="18" charset="0"/>
                          </a:rPr>
                          <m:t>max</m:t>
                        </m:r>
                      </m:e>
                      <m:lim>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b="0" i="1" smtClean="0">
                                <a:solidFill>
                                  <a:schemeClr val="bg2"/>
                                </a:solidFill>
                                <a:latin typeface="Cambria Math" panose="02040503050406030204" pitchFamily="18" charset="0"/>
                                <a:ea typeface="Cambria Math" panose="02040503050406030204" pitchFamily="18" charset="0"/>
                              </a:rPr>
                              <m:t>𝑎</m:t>
                            </m:r>
                          </m:e>
                          <m:sup>
                            <m:r>
                              <a:rPr lang="en-US" b="0" i="1" smtClean="0">
                                <a:solidFill>
                                  <a:schemeClr val="bg2"/>
                                </a:solidFill>
                                <a:latin typeface="Cambria Math" panose="02040503050406030204" pitchFamily="18" charset="0"/>
                                <a:ea typeface="Cambria Math" panose="02040503050406030204" pitchFamily="18" charset="0"/>
                              </a:rPr>
                              <m:t>′</m:t>
                            </m:r>
                          </m:sup>
                        </m:sSup>
                      </m:lim>
                    </m:limLow>
                    <m:r>
                      <a:rPr lang="en-US" b="0" i="0" smtClean="0">
                        <a:solidFill>
                          <a:schemeClr val="bg2"/>
                        </a:solidFill>
                        <a:latin typeface="Cambria Math" panose="02040503050406030204" pitchFamily="18" charset="0"/>
                        <a:ea typeface="Cambria Math" panose="02040503050406030204" pitchFamily="18" charset="0"/>
                      </a:rPr>
                      <m:t> </m:t>
                    </m:r>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b="0" i="1" smtClean="0">
                            <a:solidFill>
                              <a:schemeClr val="bg2"/>
                            </a:solidFill>
                            <a:latin typeface="Cambria Math" panose="02040503050406030204" pitchFamily="18" charset="0"/>
                            <a:ea typeface="Cambria Math" panose="02040503050406030204" pitchFamily="18" charset="0"/>
                          </a:rPr>
                          <m:t>𝑄</m:t>
                        </m:r>
                      </m:e>
                      <m:sup>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𝜋</m:t>
                            </m:r>
                          </m:e>
                          <m:sup>
                            <m:r>
                              <a:rPr lang="en-US" i="1">
                                <a:solidFill>
                                  <a:schemeClr val="bg2"/>
                                </a:solidFill>
                                <a:latin typeface="Cambria Math" panose="02040503050406030204" pitchFamily="18" charset="0"/>
                                <a:ea typeface="Cambria Math" panose="02040503050406030204" pitchFamily="18" charset="0"/>
                              </a:rPr>
                              <m:t>∗</m:t>
                            </m:r>
                          </m:sup>
                        </m:sSup>
                      </m:sup>
                    </m:sSup>
                    <m:d>
                      <m:dPr>
                        <m:ctrlPr>
                          <a:rPr lang="en-US" b="0" i="1" smtClean="0">
                            <a:solidFill>
                              <a:schemeClr val="bg2"/>
                            </a:solidFill>
                            <a:latin typeface="Cambria Math" panose="02040503050406030204" pitchFamily="18" charset="0"/>
                            <a:ea typeface="Cambria Math" panose="02040503050406030204" pitchFamily="18" charset="0"/>
                          </a:rPr>
                        </m:ctrlPr>
                      </m:dPr>
                      <m:e>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b="0" i="1" smtClean="0">
                                <a:solidFill>
                                  <a:schemeClr val="bg2"/>
                                </a:solidFill>
                                <a:latin typeface="Cambria Math" panose="02040503050406030204" pitchFamily="18" charset="0"/>
                                <a:ea typeface="Cambria Math" panose="02040503050406030204" pitchFamily="18" charset="0"/>
                              </a:rPr>
                              <m:t>𝑠</m:t>
                            </m:r>
                          </m:e>
                          <m:sup>
                            <m:r>
                              <a:rPr lang="en-US" b="0" i="1" smtClean="0">
                                <a:solidFill>
                                  <a:schemeClr val="bg2"/>
                                </a:solidFill>
                                <a:latin typeface="Cambria Math" panose="02040503050406030204" pitchFamily="18" charset="0"/>
                                <a:ea typeface="Cambria Math" panose="02040503050406030204" pitchFamily="18" charset="0"/>
                              </a:rPr>
                              <m:t>′</m:t>
                            </m:r>
                          </m:sup>
                        </m:sSup>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𝑎</m:t>
                        </m:r>
                        <m:r>
                          <a:rPr lang="en-US" b="0" i="1" smtClean="0">
                            <a:solidFill>
                              <a:schemeClr val="bg2"/>
                            </a:solidFill>
                            <a:latin typeface="Cambria Math" panose="02040503050406030204" pitchFamily="18" charset="0"/>
                            <a:ea typeface="Cambria Math" panose="02040503050406030204" pitchFamily="18" charset="0"/>
                          </a:rPr>
                          <m:t>′</m:t>
                        </m:r>
                      </m:e>
                    </m:d>
                  </m:oMath>
                </a14:m>
                <a:endParaRPr lang="en-US" b="0" i="1" dirty="0">
                  <a:solidFill>
                    <a:schemeClr val="bg2"/>
                  </a:solidFill>
                  <a:latin typeface="Cambria Math" panose="02040503050406030204" pitchFamily="18" charset="0"/>
                  <a:ea typeface="Cambria Math" panose="02040503050406030204" pitchFamily="18" charset="0"/>
                </a:endParaRPr>
              </a:p>
              <a:p>
                <a:pPr marL="0" lvl="0" indent="0">
                  <a:spcAft>
                    <a:spcPts val="1200"/>
                  </a:spcAft>
                  <a:buNone/>
                </a:pPr>
                <a14:m>
                  <m:oMath xmlns:m="http://schemas.openxmlformats.org/officeDocument/2006/math">
                    <m:r>
                      <a:rPr lang="en-CN" dirty="0">
                        <a:solidFill>
                          <a:schemeClr val="bg2"/>
                        </a:solidFill>
                        <a:latin typeface="Cambria Math" panose="02040503050406030204" pitchFamily="18" charset="0"/>
                        <a:ea typeface="Cambria Math" panose="02040503050406030204" pitchFamily="18" charset="0"/>
                      </a:rPr>
                      <m:t>⟹</m:t>
                    </m:r>
                    <m:sSup>
                      <m:sSupPr>
                        <m:ctrlPr>
                          <a:rPr lang="en-US" i="1">
                            <a:solidFill>
                              <a:schemeClr val="bg2"/>
                            </a:solidFill>
                            <a:latin typeface="Cambria Math" panose="02040503050406030204" pitchFamily="18" charset="0"/>
                          </a:rPr>
                        </m:ctrlPr>
                      </m:sSupPr>
                      <m:e>
                        <m:r>
                          <a:rPr lang="en-US" b="0" i="1" smtClean="0">
                            <a:solidFill>
                              <a:schemeClr val="bg2"/>
                            </a:solidFill>
                            <a:latin typeface="Cambria Math" panose="02040503050406030204" pitchFamily="18" charset="0"/>
                          </a:rPr>
                          <m:t>𝑄</m:t>
                        </m:r>
                      </m:e>
                      <m:sup>
                        <m:r>
                          <a:rPr lang="en-US" b="0" i="1" smtClean="0">
                            <a:solidFill>
                              <a:schemeClr val="bg2"/>
                            </a:solidFill>
                            <a:latin typeface="Cambria Math" panose="02040503050406030204" pitchFamily="18" charset="0"/>
                          </a:rPr>
                          <m:t>∗</m:t>
                        </m:r>
                      </m:sup>
                    </m:sSup>
                  </m:oMath>
                </a14:m>
                <a:r>
                  <a:rPr lang="en-CN" dirty="0">
                    <a:solidFill>
                      <a:schemeClr val="bg2"/>
                    </a:solidFill>
                  </a:rPr>
                  <a:t> is a </a:t>
                </a:r>
                <a:r>
                  <a:rPr lang="en-US" dirty="0">
                    <a:solidFill>
                      <a:schemeClr val="bg2"/>
                    </a:solidFill>
                  </a:rPr>
                  <a:t>fixed-point</a:t>
                </a:r>
                <a:r>
                  <a:rPr lang="en-CN" dirty="0">
                    <a:solidFill>
                      <a:schemeClr val="bg2"/>
                    </a:solidFill>
                  </a:rPr>
                  <a:t> solution!</a:t>
                </a:r>
              </a:p>
              <a:p>
                <a:pPr marL="0" lvl="0" indent="0">
                  <a:spcAft>
                    <a:spcPts val="1200"/>
                  </a:spcAft>
                  <a:buNone/>
                </a:pPr>
                <a:endParaRPr lang="en-CN" dirty="0">
                  <a:solidFill>
                    <a:schemeClr val="bg2"/>
                  </a:solidFill>
                </a:endParaRPr>
              </a:p>
              <a:p>
                <a:pPr marL="0" indent="0">
                  <a:spcAft>
                    <a:spcPts val="1200"/>
                  </a:spcAft>
                  <a:buNone/>
                </a:pPr>
                <a:r>
                  <a:rPr lang="en-CN" dirty="0">
                    <a:solidFill>
                      <a:schemeClr val="bg2"/>
                    </a:solidFill>
                  </a:rPr>
                  <a:t>Define the mapping:</a:t>
                </a:r>
                <a14:m>
                  <m:oMath xmlns:m="http://schemas.openxmlformats.org/officeDocument/2006/math">
                    <m:d>
                      <m:dPr>
                        <m:ctrlPr>
                          <a:rPr lang="en-US" i="1">
                            <a:solidFill>
                              <a:schemeClr val="bg2"/>
                            </a:solidFill>
                            <a:latin typeface="Cambria Math" panose="02040503050406030204" pitchFamily="18" charset="0"/>
                            <a:ea typeface="Cambria Math" panose="02040503050406030204" pitchFamily="18" charset="0"/>
                          </a:rPr>
                        </m:ctrlPr>
                      </m:dPr>
                      <m:e>
                        <m:r>
                          <a:rPr lang="en-CN" i="1">
                            <a:solidFill>
                              <a:schemeClr val="bg2"/>
                            </a:solidFill>
                            <a:latin typeface="Cambria Math" panose="02040503050406030204" pitchFamily="18" charset="0"/>
                            <a:ea typeface="Cambria Math" panose="02040503050406030204" pitchFamily="18" charset="0"/>
                          </a:rPr>
                          <m:t>𝒯</m:t>
                        </m:r>
                        <m:r>
                          <a:rPr lang="en-US" i="1">
                            <a:solidFill>
                              <a:schemeClr val="bg2"/>
                            </a:solidFill>
                            <a:latin typeface="Cambria Math" panose="02040503050406030204" pitchFamily="18" charset="0"/>
                          </a:rPr>
                          <m:t>𝑄</m:t>
                        </m:r>
                      </m:e>
                    </m:d>
                    <m:d>
                      <m:dPr>
                        <m:ctrlPr>
                          <a:rPr lang="en-US" i="1">
                            <a:solidFill>
                              <a:schemeClr val="bg2"/>
                            </a:solidFill>
                            <a:latin typeface="Cambria Math" panose="02040503050406030204" pitchFamily="18" charset="0"/>
                          </a:rPr>
                        </m:ctrlPr>
                      </m:dPr>
                      <m:e>
                        <m:r>
                          <a:rPr lang="en-US" i="1">
                            <a:solidFill>
                              <a:schemeClr val="bg2"/>
                            </a:solidFill>
                            <a:latin typeface="Cambria Math" panose="02040503050406030204" pitchFamily="18" charset="0"/>
                          </a:rPr>
                          <m:t>𝑠</m:t>
                        </m:r>
                        <m:r>
                          <a:rPr lang="en-US" i="1">
                            <a:solidFill>
                              <a:schemeClr val="bg2"/>
                            </a:solidFill>
                            <a:latin typeface="Cambria Math" panose="02040503050406030204" pitchFamily="18" charset="0"/>
                          </a:rPr>
                          <m:t>,</m:t>
                        </m:r>
                        <m:r>
                          <a:rPr lang="en-US" i="1">
                            <a:solidFill>
                              <a:schemeClr val="bg2"/>
                            </a:solidFill>
                            <a:latin typeface="Cambria Math" panose="02040503050406030204" pitchFamily="18" charset="0"/>
                          </a:rPr>
                          <m:t>𝑎</m:t>
                        </m:r>
                      </m:e>
                    </m:d>
                    <m:r>
                      <a:rPr lang="en-US" i="1">
                        <a:solidFill>
                          <a:schemeClr val="bg2"/>
                        </a:solidFill>
                        <a:latin typeface="Cambria Math" panose="02040503050406030204" pitchFamily="18" charset="0"/>
                      </a:rPr>
                      <m:t>≔</m:t>
                    </m:r>
                    <m:r>
                      <a:rPr lang="en-US" i="1">
                        <a:solidFill>
                          <a:schemeClr val="bg2"/>
                        </a:solidFill>
                        <a:latin typeface="Cambria Math" panose="02040503050406030204" pitchFamily="18" charset="0"/>
                      </a:rPr>
                      <m:t>𝑟</m:t>
                    </m:r>
                    <m:d>
                      <m:dPr>
                        <m:ctrlPr>
                          <a:rPr lang="en-US" i="1">
                            <a:solidFill>
                              <a:schemeClr val="bg2"/>
                            </a:solidFill>
                            <a:latin typeface="Cambria Math" panose="02040503050406030204" pitchFamily="18" charset="0"/>
                          </a:rPr>
                        </m:ctrlPr>
                      </m:dPr>
                      <m:e>
                        <m:r>
                          <a:rPr lang="en-US" i="1">
                            <a:solidFill>
                              <a:schemeClr val="bg2"/>
                            </a:solidFill>
                            <a:latin typeface="Cambria Math" panose="02040503050406030204" pitchFamily="18" charset="0"/>
                          </a:rPr>
                          <m:t>𝑠</m:t>
                        </m:r>
                        <m:r>
                          <a:rPr lang="en-US" i="1">
                            <a:solidFill>
                              <a:schemeClr val="bg2"/>
                            </a:solidFill>
                            <a:latin typeface="Cambria Math" panose="02040503050406030204" pitchFamily="18" charset="0"/>
                          </a:rPr>
                          <m:t>,</m:t>
                        </m:r>
                        <m:r>
                          <a:rPr lang="en-US" i="1">
                            <a:solidFill>
                              <a:schemeClr val="bg2"/>
                            </a:solidFill>
                            <a:latin typeface="Cambria Math" panose="02040503050406030204" pitchFamily="18" charset="0"/>
                          </a:rPr>
                          <m:t>𝑎</m:t>
                        </m:r>
                      </m:e>
                    </m:d>
                    <m:r>
                      <a:rPr lang="en-US" i="1">
                        <a:solidFill>
                          <a:schemeClr val="bg2"/>
                        </a:solidFill>
                        <a:latin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𝛾</m:t>
                    </m:r>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𝔼</m:t>
                        </m:r>
                      </m:e>
                      <m:sub>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𝑠</m:t>
                            </m:r>
                          </m:e>
                          <m:sup>
                            <m:r>
                              <a:rPr lang="en-US" i="1">
                                <a:solidFill>
                                  <a:schemeClr val="bg2"/>
                                </a:solidFill>
                                <a:latin typeface="Cambria Math" panose="02040503050406030204" pitchFamily="18" charset="0"/>
                                <a:ea typeface="Cambria Math" panose="02040503050406030204" pitchFamily="18" charset="0"/>
                              </a:rPr>
                              <m:t>′</m:t>
                            </m:r>
                          </m:sup>
                        </m:sSup>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𝑃</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m:t>
                            </m:r>
                          </m:e>
                          <m:e>
                            <m:r>
                              <a:rPr lang="en-US" i="1">
                                <a:solidFill>
                                  <a:schemeClr val="bg2"/>
                                </a:solidFill>
                                <a:latin typeface="Cambria Math" panose="02040503050406030204" pitchFamily="18" charset="0"/>
                                <a:ea typeface="Cambria Math" panose="02040503050406030204" pitchFamily="18" charset="0"/>
                              </a:rPr>
                              <m:t>𝑠</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𝑎</m:t>
                            </m:r>
                          </m:e>
                        </m:d>
                      </m:sub>
                    </m:sSub>
                    <m:func>
                      <m:funcPr>
                        <m:ctrlPr>
                          <a:rPr lang="en-US" i="1">
                            <a:solidFill>
                              <a:schemeClr val="bg2"/>
                            </a:solidFill>
                            <a:latin typeface="Cambria Math" panose="02040503050406030204" pitchFamily="18" charset="0"/>
                            <a:ea typeface="Cambria Math" panose="02040503050406030204" pitchFamily="18" charset="0"/>
                          </a:rPr>
                        </m:ctrlPr>
                      </m:funcPr>
                      <m:fName>
                        <m:limLow>
                          <m:limLowPr>
                            <m:ctrlPr>
                              <a:rPr lang="en-US" i="1">
                                <a:solidFill>
                                  <a:schemeClr val="bg2"/>
                                </a:solidFill>
                                <a:latin typeface="Cambria Math" panose="02040503050406030204" pitchFamily="18" charset="0"/>
                                <a:ea typeface="Cambria Math" panose="02040503050406030204" pitchFamily="18" charset="0"/>
                              </a:rPr>
                            </m:ctrlPr>
                          </m:limLowPr>
                          <m:e>
                            <m:r>
                              <m:rPr>
                                <m:sty m:val="p"/>
                              </m:rPr>
                              <a:rPr lang="en-US">
                                <a:solidFill>
                                  <a:schemeClr val="bg2"/>
                                </a:solidFill>
                                <a:latin typeface="Cambria Math" panose="02040503050406030204" pitchFamily="18" charset="0"/>
                                <a:ea typeface="Cambria Math" panose="02040503050406030204" pitchFamily="18" charset="0"/>
                              </a:rPr>
                              <m:t>max</m:t>
                            </m:r>
                          </m:e>
                          <m:lim>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𝑎</m:t>
                                </m:r>
                              </m:e>
                              <m:sup>
                                <m:r>
                                  <a:rPr lang="en-US" i="1">
                                    <a:solidFill>
                                      <a:schemeClr val="bg2"/>
                                    </a:solidFill>
                                    <a:latin typeface="Cambria Math" panose="02040503050406030204" pitchFamily="18" charset="0"/>
                                    <a:ea typeface="Cambria Math" panose="02040503050406030204" pitchFamily="18" charset="0"/>
                                  </a:rPr>
                                  <m:t>′</m:t>
                                </m:r>
                              </m:sup>
                            </m:sSup>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𝒜</m:t>
                            </m:r>
                          </m:lim>
                        </m:limLow>
                      </m:fName>
                      <m:e>
                        <m:r>
                          <a:rPr lang="en-US" i="1">
                            <a:solidFill>
                              <a:schemeClr val="bg2"/>
                            </a:solidFill>
                            <a:latin typeface="Cambria Math" panose="02040503050406030204" pitchFamily="18" charset="0"/>
                            <a:ea typeface="Cambria Math" panose="02040503050406030204" pitchFamily="18" charset="0"/>
                          </a:rPr>
                          <m:t>𝑄</m:t>
                        </m:r>
                        <m:d>
                          <m:dPr>
                            <m:ctrlPr>
                              <a:rPr lang="en-US" i="1">
                                <a:solidFill>
                                  <a:schemeClr val="bg2"/>
                                </a:solidFill>
                                <a:latin typeface="Cambria Math" panose="02040503050406030204" pitchFamily="18" charset="0"/>
                                <a:ea typeface="Cambria Math" panose="02040503050406030204" pitchFamily="18" charset="0"/>
                              </a:rPr>
                            </m:ctrlPr>
                          </m:dPr>
                          <m:e>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𝑠</m:t>
                                </m:r>
                              </m:e>
                              <m:sup>
                                <m:r>
                                  <a:rPr lang="en-US" i="1">
                                    <a:solidFill>
                                      <a:schemeClr val="bg2"/>
                                    </a:solidFill>
                                    <a:latin typeface="Cambria Math" panose="02040503050406030204" pitchFamily="18" charset="0"/>
                                    <a:ea typeface="Cambria Math" panose="02040503050406030204" pitchFamily="18" charset="0"/>
                                  </a:rPr>
                                  <m:t>′</m:t>
                                </m:r>
                              </m:sup>
                            </m:sSup>
                            <m:r>
                              <a:rPr lang="en-US" i="1">
                                <a:solidFill>
                                  <a:schemeClr val="bg2"/>
                                </a:solidFill>
                                <a:latin typeface="Cambria Math" panose="02040503050406030204" pitchFamily="18" charset="0"/>
                                <a:ea typeface="Cambria Math" panose="02040503050406030204" pitchFamily="18" charset="0"/>
                              </a:rPr>
                              <m:t>,</m:t>
                            </m:r>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𝑎</m:t>
                                </m:r>
                              </m:e>
                              <m:sup>
                                <m:r>
                                  <a:rPr lang="en-US" i="1">
                                    <a:solidFill>
                                      <a:schemeClr val="bg2"/>
                                    </a:solidFill>
                                    <a:latin typeface="Cambria Math" panose="02040503050406030204" pitchFamily="18" charset="0"/>
                                    <a:ea typeface="Cambria Math" panose="02040503050406030204" pitchFamily="18" charset="0"/>
                                  </a:rPr>
                                  <m:t>′</m:t>
                                </m:r>
                              </m:sup>
                            </m:sSup>
                          </m:e>
                        </m:d>
                      </m:e>
                    </m:func>
                    <m:r>
                      <a:rPr lang="en-US" i="1">
                        <a:solidFill>
                          <a:schemeClr val="bg2"/>
                        </a:solidFill>
                        <a:latin typeface="Cambria Math" panose="02040503050406030204" pitchFamily="18" charset="0"/>
                        <a:ea typeface="Cambria Math" panose="02040503050406030204" pitchFamily="18" charset="0"/>
                      </a:rPr>
                      <m:t>, ∀</m:t>
                    </m:r>
                    <m:r>
                      <a:rPr lang="en-US" i="1">
                        <a:solidFill>
                          <a:schemeClr val="bg2"/>
                        </a:solidFill>
                        <a:latin typeface="Cambria Math" panose="02040503050406030204" pitchFamily="18" charset="0"/>
                        <a:ea typeface="Cambria Math" panose="02040503050406030204" pitchFamily="18" charset="0"/>
                      </a:rPr>
                      <m:t>𝑠</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𝑎</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𝒮</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𝒜</m:t>
                    </m:r>
                  </m:oMath>
                </a14:m>
                <a:endParaRPr lang="en-CN" dirty="0">
                  <a:solidFill>
                    <a:schemeClr val="bg2"/>
                  </a:solidFill>
                </a:endParaRPr>
              </a:p>
              <a:p>
                <a:pPr marL="0" lvl="0" indent="0">
                  <a:spcAft>
                    <a:spcPts val="1200"/>
                  </a:spcAft>
                  <a:buNone/>
                </a:pPr>
                <a:r>
                  <a:rPr lang="en-CN" b="1" dirty="0">
                    <a:solidFill>
                      <a:schemeClr val="bg2"/>
                    </a:solidFill>
                  </a:rPr>
                  <a:t>Contraction Map</a:t>
                </a:r>
              </a:p>
              <a:p>
                <a:pPr marL="0" lvl="0" indent="0">
                  <a:spcAft>
                    <a:spcPts val="1200"/>
                  </a:spcAft>
                  <a:buNone/>
                </a:pPr>
                <a14:m>
                  <m:oMathPara xmlns:m="http://schemas.openxmlformats.org/officeDocument/2006/math">
                    <m:oMathParaPr>
                      <m:jc m:val="centerGroup"/>
                    </m:oMathParaPr>
                    <m:oMath xmlns:m="http://schemas.openxmlformats.org/officeDocument/2006/math">
                      <m:sSub>
                        <m:sSubPr>
                          <m:ctrlPr>
                            <a:rPr lang="en-US" b="0" i="1" smtClean="0">
                              <a:solidFill>
                                <a:schemeClr val="bg2"/>
                              </a:solidFill>
                              <a:latin typeface="Cambria Math" panose="02040503050406030204" pitchFamily="18" charset="0"/>
                              <a:ea typeface="Cambria Math" panose="02040503050406030204" pitchFamily="18" charset="0"/>
                            </a:rPr>
                          </m:ctrlPr>
                        </m:sSubPr>
                        <m:e>
                          <m:d>
                            <m:dPr>
                              <m:begChr m:val="‖"/>
                              <m:endChr m:val="‖"/>
                              <m:ctrlPr>
                                <a:rPr lang="en-US" i="1" smtClean="0">
                                  <a:solidFill>
                                    <a:schemeClr val="bg2"/>
                                  </a:solidFill>
                                  <a:latin typeface="Cambria Math" panose="02040503050406030204" pitchFamily="18" charset="0"/>
                                  <a:ea typeface="Cambria Math" panose="02040503050406030204" pitchFamily="18" charset="0"/>
                                </a:rPr>
                              </m:ctrlPr>
                            </m:dPr>
                            <m:e>
                              <m:r>
                                <a:rPr lang="en-CN" i="1">
                                  <a:solidFill>
                                    <a:schemeClr val="bg2"/>
                                  </a:solidFill>
                                  <a:latin typeface="Cambria Math" panose="02040503050406030204" pitchFamily="18" charset="0"/>
                                  <a:ea typeface="Cambria Math" panose="02040503050406030204" pitchFamily="18" charset="0"/>
                                </a:rPr>
                                <m:t>𝒯</m:t>
                              </m:r>
                              <m:r>
                                <a:rPr lang="en-US" i="1">
                                  <a:solidFill>
                                    <a:schemeClr val="bg2"/>
                                  </a:solidFill>
                                  <a:latin typeface="Cambria Math" panose="02040503050406030204" pitchFamily="18" charset="0"/>
                                </a:rPr>
                                <m:t>𝑄</m:t>
                              </m:r>
                              <m:r>
                                <a:rPr lang="en-US" i="1">
                                  <a:solidFill>
                                    <a:schemeClr val="bg2"/>
                                  </a:solidFill>
                                  <a:latin typeface="Cambria Math" panose="02040503050406030204" pitchFamily="18" charset="0"/>
                                </a:rPr>
                                <m:t>−</m:t>
                              </m:r>
                              <m:r>
                                <a:rPr lang="en-CN" i="1">
                                  <a:solidFill>
                                    <a:schemeClr val="bg2"/>
                                  </a:solidFill>
                                  <a:latin typeface="Cambria Math" panose="02040503050406030204" pitchFamily="18" charset="0"/>
                                  <a:ea typeface="Cambria Math" panose="02040503050406030204" pitchFamily="18" charset="0"/>
                                </a:rPr>
                                <m:t>𝒯</m:t>
                              </m:r>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rPr>
                                    <m:t>𝑄</m:t>
                                  </m:r>
                                </m:e>
                                <m:sup>
                                  <m:r>
                                    <a:rPr lang="en-US" b="0" i="1" smtClean="0">
                                      <a:solidFill>
                                        <a:schemeClr val="bg2"/>
                                      </a:solidFill>
                                      <a:latin typeface="Cambria Math" panose="02040503050406030204" pitchFamily="18" charset="0"/>
                                    </a:rPr>
                                    <m:t>′</m:t>
                                  </m:r>
                                </m:sup>
                              </m:sSup>
                            </m:e>
                          </m:d>
                        </m:e>
                        <m:sub>
                          <m:r>
                            <a:rPr lang="en-US" i="1" smtClean="0">
                              <a:solidFill>
                                <a:schemeClr val="bg2"/>
                              </a:solidFill>
                              <a:latin typeface="Cambria Math" panose="02040503050406030204" pitchFamily="18" charset="0"/>
                              <a:ea typeface="Cambria Math" panose="02040503050406030204" pitchFamily="18" charset="0"/>
                            </a:rPr>
                            <m:t>∞</m:t>
                          </m:r>
                        </m:sub>
                      </m:sSub>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𝛾</m:t>
                      </m:r>
                      <m:sSub>
                        <m:sSubPr>
                          <m:ctrlPr>
                            <a:rPr lang="en-US" b="0" i="1" smtClean="0">
                              <a:solidFill>
                                <a:schemeClr val="bg2"/>
                              </a:solidFill>
                              <a:latin typeface="Cambria Math" panose="02040503050406030204" pitchFamily="18" charset="0"/>
                              <a:ea typeface="Cambria Math" panose="02040503050406030204" pitchFamily="18" charset="0"/>
                            </a:rPr>
                          </m:ctrlPr>
                        </m:sSubPr>
                        <m:e>
                          <m:d>
                            <m:dPr>
                              <m:begChr m:val="‖"/>
                              <m:endChr m:val="‖"/>
                              <m:ctrlPr>
                                <a:rPr lang="en-US" i="1" smtClean="0">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𝑄</m:t>
                              </m:r>
                              <m:r>
                                <a:rPr lang="en-US" i="1">
                                  <a:solidFill>
                                    <a:schemeClr val="bg2"/>
                                  </a:solidFill>
                                  <a:latin typeface="Cambria Math" panose="02040503050406030204" pitchFamily="18" charset="0"/>
                                  <a:ea typeface="Cambria Math" panose="02040503050406030204" pitchFamily="18" charset="0"/>
                                </a:rPr>
                                <m:t>−</m:t>
                              </m:r>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𝑄</m:t>
                                  </m:r>
                                </m:e>
                                <m:sup>
                                  <m:r>
                                    <a:rPr lang="en-US" b="0" i="1" smtClean="0">
                                      <a:solidFill>
                                        <a:schemeClr val="bg2"/>
                                      </a:solidFill>
                                      <a:latin typeface="Cambria Math" panose="02040503050406030204" pitchFamily="18" charset="0"/>
                                      <a:ea typeface="Cambria Math" panose="02040503050406030204" pitchFamily="18" charset="0"/>
                                    </a:rPr>
                                    <m:t>′</m:t>
                                  </m:r>
                                </m:sup>
                              </m:sSup>
                            </m:e>
                          </m:d>
                        </m:e>
                        <m:sub>
                          <m:r>
                            <a:rPr lang="en-US" i="1" smtClean="0">
                              <a:solidFill>
                                <a:schemeClr val="bg2"/>
                              </a:solidFill>
                              <a:latin typeface="Cambria Math" panose="02040503050406030204" pitchFamily="18" charset="0"/>
                              <a:ea typeface="Cambria Math" panose="02040503050406030204" pitchFamily="18" charset="0"/>
                            </a:rPr>
                            <m:t>∞</m:t>
                          </m:r>
                        </m:sub>
                      </m:sSub>
                    </m:oMath>
                  </m:oMathPara>
                </a14:m>
                <a:endParaRPr lang="en-CN" dirty="0">
                  <a:solidFill>
                    <a:schemeClr val="bg2"/>
                  </a:solidFill>
                </a:endParaRPr>
              </a:p>
              <a:p>
                <a:pPr marL="0" lvl="0" indent="0">
                  <a:spcAft>
                    <a:spcPts val="1200"/>
                  </a:spcAft>
                  <a:buNone/>
                </a:pPr>
                <a:r>
                  <a:rPr lang="en-CN" dirty="0">
                    <a:solidFill>
                      <a:schemeClr val="bg2"/>
                    </a:solidFill>
                  </a:rPr>
                  <a:t>The value iteration will converge !</a:t>
                </a:r>
              </a:p>
              <a:p>
                <a:pPr marL="0" lvl="0" indent="0" algn="l" rtl="0">
                  <a:spcBef>
                    <a:spcPts val="0"/>
                  </a:spcBef>
                  <a:spcAft>
                    <a:spcPts val="1200"/>
                  </a:spcAft>
                  <a:buNone/>
                </a:pPr>
                <a:endParaRPr lang="en-CN" dirty="0">
                  <a:solidFill>
                    <a:schemeClr val="bg2"/>
                  </a:solidFill>
                </a:endParaRPr>
              </a:p>
            </p:txBody>
          </p:sp>
        </mc:Choice>
        <mc:Fallback xmlns="">
          <p:sp>
            <p:nvSpPr>
              <p:cNvPr id="126" name="Google Shape;126;p20"/>
              <p:cNvSpPr txBox="1">
                <a:spLocks noGrp="1" noRot="1" noChangeAspect="1" noMove="1" noResize="1" noEditPoints="1" noAdjustHandles="1" noChangeArrowheads="1" noChangeShapeType="1" noTextEdit="1"/>
              </p:cNvSpPr>
              <p:nvPr>
                <p:ph type="body" idx="1"/>
              </p:nvPr>
            </p:nvSpPr>
            <p:spPr>
              <a:xfrm>
                <a:off x="311700" y="1152474"/>
                <a:ext cx="8520600" cy="3659555"/>
              </a:xfrm>
              <a:prstGeom prst="rect">
                <a:avLst/>
              </a:prstGeom>
              <a:blipFill>
                <a:blip r:embed="rId3"/>
                <a:stretch>
                  <a:fillRect l="-446"/>
                </a:stretch>
              </a:blipFill>
            </p:spPr>
            <p:txBody>
              <a:bodyPr/>
              <a:lstStyle/>
              <a:p>
                <a:r>
                  <a:rPr lang="en-CN">
                    <a:noFill/>
                  </a:rPr>
                  <a:t> </a:t>
                </a:r>
              </a:p>
            </p:txBody>
          </p:sp>
        </mc:Fallback>
      </mc:AlternateContent>
      <p:sp>
        <p:nvSpPr>
          <p:cNvPr id="4" name="TextBox 3">
            <a:extLst>
              <a:ext uri="{FF2B5EF4-FFF2-40B4-BE49-F238E27FC236}">
                <a16:creationId xmlns:a16="http://schemas.microsoft.com/office/drawing/2014/main" id="{68231B4D-0FFD-CD41-A7A3-CD5665251A81}"/>
              </a:ext>
            </a:extLst>
          </p:cNvPr>
          <p:cNvSpPr txBox="1"/>
          <p:nvPr/>
        </p:nvSpPr>
        <p:spPr>
          <a:xfrm>
            <a:off x="219334" y="4812775"/>
            <a:ext cx="8612966" cy="246221"/>
          </a:xfrm>
          <a:prstGeom prst="rect">
            <a:avLst/>
          </a:prstGeom>
          <a:noFill/>
        </p:spPr>
        <p:txBody>
          <a:bodyPr wrap="square" rtlCol="0">
            <a:spAutoFit/>
          </a:bodyPr>
          <a:lstStyle/>
          <a:p>
            <a:r>
              <a:rPr lang="en-CN" sz="1000" dirty="0"/>
              <a:t>Proved in Alekh Agarwal 20 Chapter 1</a:t>
            </a:r>
          </a:p>
        </p:txBody>
      </p:sp>
    </p:spTree>
    <p:extLst>
      <p:ext uri="{BB962C8B-B14F-4D97-AF65-F5344CB8AC3E}">
        <p14:creationId xmlns:p14="http://schemas.microsoft.com/office/powerpoint/2010/main" val="3414491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Finding Optimal Policy in MDP – Value Iteration</a:t>
            </a:r>
            <a:endParaRPr dirty="0"/>
          </a:p>
        </p:txBody>
      </p:sp>
      <mc:AlternateContent xmlns:mc="http://schemas.openxmlformats.org/markup-compatibility/2006" xmlns:a14="http://schemas.microsoft.com/office/drawing/2010/main">
        <mc:Choice Requires="a14">
          <p:sp>
            <p:nvSpPr>
              <p:cNvPr id="126" name="Google Shape;126;p20"/>
              <p:cNvSpPr txBox="1">
                <a:spLocks noGrp="1"/>
              </p:cNvSpPr>
              <p:nvPr>
                <p:ph type="body" idx="1"/>
              </p:nvPr>
            </p:nvSpPr>
            <p:spPr>
              <a:xfrm>
                <a:off x="311700" y="1152474"/>
                <a:ext cx="8520600" cy="3659555"/>
              </a:xfrm>
              <a:prstGeom prst="rect">
                <a:avLst/>
              </a:prstGeom>
            </p:spPr>
            <p:txBody>
              <a:bodyPr spcFirstLastPara="1" wrap="square" lIns="91425" tIns="91425" rIns="91425" bIns="91425" anchor="t" anchorCtr="0">
                <a:normAutofit/>
              </a:bodyPr>
              <a:lstStyle/>
              <a:p>
                <a:pPr marL="0" lvl="0" indent="0">
                  <a:spcAft>
                    <a:spcPts val="1200"/>
                  </a:spcAft>
                  <a:buNone/>
                </a:pPr>
                <a:r>
                  <a:rPr lang="en-CN" b="1" dirty="0">
                    <a:solidFill>
                      <a:schemeClr val="bg2"/>
                    </a:solidFill>
                  </a:rPr>
                  <a:t>Convergence</a:t>
                </a:r>
                <a:r>
                  <a:rPr lang="en-CN" dirty="0">
                    <a:solidFill>
                      <a:schemeClr val="bg2"/>
                    </a:solidFill>
                  </a:rPr>
                  <a:t>: </a:t>
                </a:r>
              </a:p>
              <a:p>
                <a:pPr marL="0" lvl="0" indent="0">
                  <a:spcAft>
                    <a:spcPts val="1200"/>
                  </a:spcAft>
                  <a:buNone/>
                </a:pPr>
                <a:r>
                  <a:rPr lang="en-CN" dirty="0">
                    <a:solidFill>
                      <a:schemeClr val="bg2"/>
                    </a:solidFill>
                  </a:rPr>
                  <a:t>Given </a:t>
                </a:r>
                <a14:m>
                  <m:oMath xmlns:m="http://schemas.openxmlformats.org/officeDocument/2006/math">
                    <m:sSup>
                      <m:sSupPr>
                        <m:ctrlPr>
                          <a:rPr lang="en-US" b="0" i="1" smtClean="0">
                            <a:solidFill>
                              <a:schemeClr val="bg2"/>
                            </a:solidFill>
                            <a:latin typeface="Cambria Math" panose="02040503050406030204" pitchFamily="18" charset="0"/>
                          </a:rPr>
                        </m:ctrlPr>
                      </m:sSupPr>
                      <m:e>
                        <m:r>
                          <a:rPr lang="en-US" b="0" i="1" smtClean="0">
                            <a:solidFill>
                              <a:schemeClr val="bg2"/>
                            </a:solidFill>
                            <a:latin typeface="Cambria Math" panose="02040503050406030204" pitchFamily="18" charset="0"/>
                          </a:rPr>
                          <m:t>𝑄</m:t>
                        </m:r>
                      </m:e>
                      <m:sup>
                        <m:r>
                          <a:rPr lang="en-US" b="0" i="1" smtClean="0">
                            <a:solidFill>
                              <a:schemeClr val="bg2"/>
                            </a:solidFill>
                            <a:latin typeface="Cambria Math" panose="02040503050406030204" pitchFamily="18" charset="0"/>
                          </a:rPr>
                          <m:t>0</m:t>
                        </m:r>
                      </m:sup>
                    </m:sSup>
                  </m:oMath>
                </a14:m>
                <a:r>
                  <a:rPr lang="en-CN" dirty="0">
                    <a:solidFill>
                      <a:schemeClr val="bg2"/>
                    </a:solidFill>
                  </a:rPr>
                  <a:t>, </a:t>
                </a:r>
                <a14:m>
                  <m:oMath xmlns:m="http://schemas.openxmlformats.org/officeDocument/2006/math">
                    <m:d>
                      <m:dPr>
                        <m:begChr m:val="|"/>
                        <m:endChr m:val="|"/>
                        <m:ctrlPr>
                          <a:rPr lang="en-US" b="0" i="1" smtClean="0">
                            <a:solidFill>
                              <a:schemeClr val="bg2"/>
                            </a:solidFill>
                            <a:latin typeface="Cambria Math" panose="02040503050406030204" pitchFamily="18" charset="0"/>
                          </a:rPr>
                        </m:ctrlPr>
                      </m:dPr>
                      <m:e>
                        <m:sSup>
                          <m:sSupPr>
                            <m:ctrlPr>
                              <a:rPr lang="en-US" b="0" i="1" smtClean="0">
                                <a:solidFill>
                                  <a:schemeClr val="bg2"/>
                                </a:solidFill>
                                <a:latin typeface="Cambria Math" panose="02040503050406030204" pitchFamily="18" charset="0"/>
                              </a:rPr>
                            </m:ctrlPr>
                          </m:sSupPr>
                          <m:e>
                            <m:r>
                              <a:rPr lang="en-US" b="0" i="1" smtClean="0">
                                <a:solidFill>
                                  <a:schemeClr val="bg2"/>
                                </a:solidFill>
                                <a:latin typeface="Cambria Math" panose="02040503050406030204" pitchFamily="18" charset="0"/>
                              </a:rPr>
                              <m:t>𝑄</m:t>
                            </m:r>
                          </m:e>
                          <m:sup>
                            <m:r>
                              <a:rPr lang="en-US" b="0" i="1" smtClean="0">
                                <a:solidFill>
                                  <a:schemeClr val="bg2"/>
                                </a:solidFill>
                                <a:latin typeface="Cambria Math" panose="02040503050406030204" pitchFamily="18" charset="0"/>
                              </a:rPr>
                              <m:t>𝑡</m:t>
                            </m:r>
                          </m:sup>
                        </m:sSup>
                        <m:r>
                          <a:rPr lang="en-US" b="0" i="1" smtClean="0">
                            <a:solidFill>
                              <a:schemeClr val="bg2"/>
                            </a:solidFill>
                            <a:latin typeface="Cambria Math" panose="02040503050406030204" pitchFamily="18" charset="0"/>
                          </a:rPr>
                          <m:t>−</m:t>
                        </m:r>
                        <m:sSup>
                          <m:sSupPr>
                            <m:ctrlPr>
                              <a:rPr lang="en-US" b="0" i="1" smtClean="0">
                                <a:solidFill>
                                  <a:schemeClr val="bg2"/>
                                </a:solidFill>
                                <a:latin typeface="Cambria Math" panose="02040503050406030204" pitchFamily="18" charset="0"/>
                              </a:rPr>
                            </m:ctrlPr>
                          </m:sSupPr>
                          <m:e>
                            <m:r>
                              <a:rPr lang="en-US" b="0" i="1" smtClean="0">
                                <a:solidFill>
                                  <a:schemeClr val="bg2"/>
                                </a:solidFill>
                                <a:latin typeface="Cambria Math" panose="02040503050406030204" pitchFamily="18" charset="0"/>
                              </a:rPr>
                              <m:t>𝑄</m:t>
                            </m:r>
                          </m:e>
                          <m:sup>
                            <m:r>
                              <a:rPr lang="en-US" b="0" i="1" smtClean="0">
                                <a:solidFill>
                                  <a:schemeClr val="bg2"/>
                                </a:solidFill>
                                <a:latin typeface="Cambria Math" panose="02040503050406030204" pitchFamily="18" charset="0"/>
                              </a:rPr>
                              <m:t>∗</m:t>
                            </m:r>
                          </m:sup>
                        </m:sSup>
                      </m:e>
                    </m:d>
                    <m:r>
                      <a:rPr lang="en-US" b="0" i="1" smtClean="0">
                        <a:solidFill>
                          <a:schemeClr val="bg2"/>
                        </a:solidFill>
                        <a:latin typeface="Cambria Math" panose="02040503050406030204" pitchFamily="18" charset="0"/>
                        <a:ea typeface="Cambria Math" panose="02040503050406030204" pitchFamily="18" charset="0"/>
                      </a:rPr>
                      <m:t>≤</m:t>
                    </m:r>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b="0" i="1" smtClean="0">
                            <a:solidFill>
                              <a:schemeClr val="bg2"/>
                            </a:solidFill>
                            <a:latin typeface="Cambria Math" panose="02040503050406030204" pitchFamily="18" charset="0"/>
                            <a:ea typeface="Cambria Math" panose="02040503050406030204" pitchFamily="18" charset="0"/>
                          </a:rPr>
                          <m:t>𝛾</m:t>
                        </m:r>
                      </m:e>
                      <m:sup>
                        <m:r>
                          <a:rPr lang="en-US" b="0" i="1" smtClean="0">
                            <a:solidFill>
                              <a:schemeClr val="bg2"/>
                            </a:solidFill>
                            <a:latin typeface="Cambria Math" panose="02040503050406030204" pitchFamily="18" charset="0"/>
                            <a:ea typeface="Cambria Math" panose="02040503050406030204" pitchFamily="18" charset="0"/>
                          </a:rPr>
                          <m:t>𝑡</m:t>
                        </m:r>
                      </m:sup>
                    </m:sSup>
                    <m:d>
                      <m:dPr>
                        <m:begChr m:val="|"/>
                        <m:endChr m:val="|"/>
                        <m:ctrlPr>
                          <a:rPr lang="en-US" b="0" i="1" smtClean="0">
                            <a:solidFill>
                              <a:schemeClr val="bg2"/>
                            </a:solidFill>
                            <a:latin typeface="Cambria Math" panose="02040503050406030204" pitchFamily="18" charset="0"/>
                            <a:ea typeface="Cambria Math" panose="02040503050406030204" pitchFamily="18" charset="0"/>
                          </a:rPr>
                        </m:ctrlPr>
                      </m:dPr>
                      <m:e>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b="0" i="1" smtClean="0">
                                <a:solidFill>
                                  <a:schemeClr val="bg2"/>
                                </a:solidFill>
                                <a:latin typeface="Cambria Math" panose="02040503050406030204" pitchFamily="18" charset="0"/>
                                <a:ea typeface="Cambria Math" panose="02040503050406030204" pitchFamily="18" charset="0"/>
                              </a:rPr>
                              <m:t>𝑄</m:t>
                            </m:r>
                          </m:e>
                          <m:sup>
                            <m:r>
                              <a:rPr lang="en-US" b="0" i="1" smtClean="0">
                                <a:solidFill>
                                  <a:schemeClr val="bg2"/>
                                </a:solidFill>
                                <a:latin typeface="Cambria Math" panose="02040503050406030204" pitchFamily="18" charset="0"/>
                                <a:ea typeface="Cambria Math" panose="02040503050406030204" pitchFamily="18" charset="0"/>
                              </a:rPr>
                              <m:t>0</m:t>
                            </m:r>
                          </m:sup>
                        </m:sSup>
                        <m:r>
                          <a:rPr lang="en-US" b="0" i="1" smtClean="0">
                            <a:solidFill>
                              <a:schemeClr val="bg2"/>
                            </a:solidFill>
                            <a:latin typeface="Cambria Math" panose="02040503050406030204" pitchFamily="18" charset="0"/>
                            <a:ea typeface="Cambria Math" panose="02040503050406030204" pitchFamily="18" charset="0"/>
                          </a:rPr>
                          <m:t>−</m:t>
                        </m:r>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b="0" i="1" smtClean="0">
                                <a:solidFill>
                                  <a:schemeClr val="bg2"/>
                                </a:solidFill>
                                <a:latin typeface="Cambria Math" panose="02040503050406030204" pitchFamily="18" charset="0"/>
                                <a:ea typeface="Cambria Math" panose="02040503050406030204" pitchFamily="18" charset="0"/>
                              </a:rPr>
                              <m:t>𝑄</m:t>
                            </m:r>
                          </m:e>
                          <m:sup>
                            <m:r>
                              <a:rPr lang="en-US" b="0" i="1" smtClean="0">
                                <a:solidFill>
                                  <a:schemeClr val="bg2"/>
                                </a:solidFill>
                                <a:latin typeface="Cambria Math" panose="02040503050406030204" pitchFamily="18" charset="0"/>
                                <a:ea typeface="Cambria Math" panose="02040503050406030204" pitchFamily="18" charset="0"/>
                              </a:rPr>
                              <m:t>∗</m:t>
                            </m:r>
                          </m:sup>
                        </m:sSup>
                      </m:e>
                    </m:d>
                  </m:oMath>
                </a14:m>
                <a:endParaRPr lang="en-CN" dirty="0">
                  <a:solidFill>
                    <a:schemeClr val="bg2"/>
                  </a:solidFill>
                </a:endParaRPr>
              </a:p>
              <a:p>
                <a:pPr marL="0" lvl="0" indent="0">
                  <a:spcAft>
                    <a:spcPts val="1200"/>
                  </a:spcAft>
                  <a:buNone/>
                </a:pPr>
                <a:endParaRPr lang="en-CN" dirty="0">
                  <a:solidFill>
                    <a:schemeClr val="bg2"/>
                  </a:solidFill>
                </a:endParaRPr>
              </a:p>
              <a:p>
                <a:pPr marL="342900" lvl="0">
                  <a:spcAft>
                    <a:spcPts val="1200"/>
                  </a:spcAft>
                  <a:buAutoNum type="arabicPeriod"/>
                </a:pPr>
                <a:r>
                  <a:rPr lang="en-CN" dirty="0">
                    <a:solidFill>
                      <a:schemeClr val="bg2"/>
                    </a:solidFill>
                  </a:rPr>
                  <a:t>Initialize </a:t>
                </a:r>
                <a14:m>
                  <m:oMath xmlns:m="http://schemas.openxmlformats.org/officeDocument/2006/math">
                    <m:sSup>
                      <m:sSupPr>
                        <m:ctrlPr>
                          <a:rPr lang="en-US" b="0" i="1" smtClean="0">
                            <a:solidFill>
                              <a:schemeClr val="bg2"/>
                            </a:solidFill>
                            <a:latin typeface="Cambria Math" panose="02040503050406030204" pitchFamily="18" charset="0"/>
                          </a:rPr>
                        </m:ctrlPr>
                      </m:sSupPr>
                      <m:e>
                        <m:r>
                          <a:rPr lang="en-US" i="1">
                            <a:solidFill>
                              <a:schemeClr val="bg2"/>
                            </a:solidFill>
                            <a:latin typeface="Cambria Math" panose="02040503050406030204" pitchFamily="18" charset="0"/>
                          </a:rPr>
                          <m:t>𝑄</m:t>
                        </m:r>
                      </m:e>
                      <m:sup>
                        <m:r>
                          <a:rPr lang="en-US" b="0" i="1" smtClean="0">
                            <a:solidFill>
                              <a:schemeClr val="bg2"/>
                            </a:solidFill>
                            <a:latin typeface="Cambria Math" panose="02040503050406030204" pitchFamily="18" charset="0"/>
                          </a:rPr>
                          <m:t>0</m:t>
                        </m:r>
                      </m:sup>
                    </m:sSup>
                  </m:oMath>
                </a14:m>
                <a:endParaRPr lang="en-CN" dirty="0">
                  <a:solidFill>
                    <a:schemeClr val="bg2"/>
                  </a:solidFill>
                </a:endParaRPr>
              </a:p>
              <a:p>
                <a:pPr marL="342900" lvl="0">
                  <a:spcAft>
                    <a:spcPts val="1200"/>
                  </a:spcAft>
                  <a:buAutoNum type="arabicPeriod"/>
                </a:pPr>
                <a:r>
                  <a:rPr lang="en-CN" dirty="0">
                    <a:solidFill>
                      <a:schemeClr val="bg2"/>
                    </a:solidFill>
                  </a:rPr>
                  <a:t>Iterate until convergence </a:t>
                </a:r>
                <a14:m>
                  <m:oMath xmlns:m="http://schemas.openxmlformats.org/officeDocument/2006/math">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𝑄</m:t>
                        </m:r>
                      </m:e>
                      <m:sup>
                        <m:r>
                          <a:rPr lang="en-US" b="0" i="1" smtClean="0">
                            <a:solidFill>
                              <a:schemeClr val="bg2"/>
                            </a:solidFill>
                            <a:latin typeface="Cambria Math" panose="02040503050406030204" pitchFamily="18" charset="0"/>
                            <a:ea typeface="Cambria Math" panose="02040503050406030204" pitchFamily="18" charset="0"/>
                          </a:rPr>
                          <m:t>𝑡</m:t>
                        </m:r>
                        <m:r>
                          <a:rPr lang="en-US" b="0" i="1" smtClean="0">
                            <a:solidFill>
                              <a:schemeClr val="bg2"/>
                            </a:solidFill>
                            <a:latin typeface="Cambria Math" panose="02040503050406030204" pitchFamily="18" charset="0"/>
                            <a:ea typeface="Cambria Math" panose="02040503050406030204" pitchFamily="18" charset="0"/>
                          </a:rPr>
                          <m:t>+1</m:t>
                        </m:r>
                      </m:sup>
                    </m:sSup>
                    <m:r>
                      <a:rPr lang="en-US" i="1">
                        <a:solidFill>
                          <a:schemeClr val="bg2"/>
                        </a:solidFill>
                        <a:latin typeface="Cambria Math" panose="02040503050406030204" pitchFamily="18" charset="0"/>
                        <a:ea typeface="Cambria Math" panose="02040503050406030204" pitchFamily="18" charset="0"/>
                      </a:rPr>
                      <m:t>⇐</m:t>
                    </m:r>
                    <m:r>
                      <a:rPr lang="en-CN" i="1">
                        <a:solidFill>
                          <a:schemeClr val="bg2"/>
                        </a:solidFill>
                        <a:latin typeface="Cambria Math" panose="02040503050406030204" pitchFamily="18" charset="0"/>
                        <a:ea typeface="Cambria Math" panose="02040503050406030204" pitchFamily="18" charset="0"/>
                      </a:rPr>
                      <m:t>𝒯</m:t>
                    </m:r>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b="0" i="1" smtClean="0">
                            <a:solidFill>
                              <a:schemeClr val="bg2"/>
                            </a:solidFill>
                            <a:latin typeface="Cambria Math" panose="02040503050406030204" pitchFamily="18" charset="0"/>
                            <a:ea typeface="Cambria Math" panose="02040503050406030204" pitchFamily="18" charset="0"/>
                          </a:rPr>
                          <m:t>𝑄</m:t>
                        </m:r>
                      </m:e>
                      <m:sup>
                        <m:r>
                          <a:rPr lang="en-US" b="0" i="1" smtClean="0">
                            <a:solidFill>
                              <a:schemeClr val="bg2"/>
                            </a:solidFill>
                            <a:latin typeface="Cambria Math" panose="02040503050406030204" pitchFamily="18" charset="0"/>
                            <a:ea typeface="Cambria Math" panose="02040503050406030204" pitchFamily="18" charset="0"/>
                          </a:rPr>
                          <m:t>𝑡</m:t>
                        </m:r>
                      </m:sup>
                    </m:sSup>
                  </m:oMath>
                </a14:m>
                <a:endParaRPr lang="en-CN" dirty="0">
                  <a:solidFill>
                    <a:schemeClr val="bg2"/>
                  </a:solidFill>
                </a:endParaRPr>
              </a:p>
              <a:p>
                <a:pPr marL="342900" lvl="0">
                  <a:spcAft>
                    <a:spcPts val="1200"/>
                  </a:spcAft>
                  <a:buAutoNum type="arabicPeriod"/>
                </a:pPr>
                <a:endParaRPr lang="en-CN" dirty="0">
                  <a:solidFill>
                    <a:schemeClr val="bg2"/>
                  </a:solidFill>
                </a:endParaRPr>
              </a:p>
              <a:p>
                <a:pPr marL="0" lvl="0" indent="0">
                  <a:spcAft>
                    <a:spcPts val="1200"/>
                  </a:spcAft>
                  <a:buNone/>
                </a:pPr>
                <a:r>
                  <a:rPr lang="en-CN" dirty="0">
                    <a:solidFill>
                      <a:schemeClr val="bg2"/>
                    </a:solidFill>
                  </a:rPr>
                  <a:t>The approximate optimal policy: </a:t>
                </a:r>
                <a14:m>
                  <m:oMath xmlns:m="http://schemas.openxmlformats.org/officeDocument/2006/math">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CN" i="1" smtClean="0">
                            <a:solidFill>
                              <a:schemeClr val="bg2"/>
                            </a:solidFill>
                            <a:latin typeface="Cambria Math" panose="02040503050406030204" pitchFamily="18" charset="0"/>
                            <a:ea typeface="Cambria Math" panose="02040503050406030204" pitchFamily="18" charset="0"/>
                          </a:rPr>
                          <m:t>𝜋</m:t>
                        </m:r>
                      </m:e>
                      <m:sup>
                        <m:r>
                          <a:rPr lang="en-US" b="0" i="1" smtClean="0">
                            <a:solidFill>
                              <a:schemeClr val="bg2"/>
                            </a:solidFill>
                            <a:latin typeface="Cambria Math" panose="02040503050406030204" pitchFamily="18" charset="0"/>
                            <a:ea typeface="Cambria Math" panose="02040503050406030204" pitchFamily="18" charset="0"/>
                          </a:rPr>
                          <m:t>𝑡</m:t>
                        </m:r>
                      </m:sup>
                    </m:sSup>
                    <m:d>
                      <m:dPr>
                        <m:ctrlPr>
                          <a:rPr lang="en-US" b="0" i="1" smtClean="0">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𝑠</m:t>
                        </m:r>
                      </m:e>
                    </m:d>
                    <m:r>
                      <a:rPr lang="en-US" b="0" i="1" smtClean="0">
                        <a:solidFill>
                          <a:schemeClr val="bg2"/>
                        </a:solidFill>
                        <a:latin typeface="Cambria Math" panose="02040503050406030204" pitchFamily="18" charset="0"/>
                        <a:ea typeface="Cambria Math" panose="02040503050406030204" pitchFamily="18" charset="0"/>
                      </a:rPr>
                      <m:t>=</m:t>
                    </m:r>
                    <m:func>
                      <m:funcPr>
                        <m:ctrlPr>
                          <a:rPr lang="en-US" b="0" i="1" smtClean="0">
                            <a:solidFill>
                              <a:schemeClr val="bg2"/>
                            </a:solidFill>
                            <a:latin typeface="Cambria Math" panose="02040503050406030204" pitchFamily="18" charset="0"/>
                            <a:ea typeface="Cambria Math" panose="02040503050406030204" pitchFamily="18" charset="0"/>
                          </a:rPr>
                        </m:ctrlPr>
                      </m:funcPr>
                      <m:fName>
                        <m:r>
                          <m:rPr>
                            <m:sty m:val="p"/>
                          </m:rPr>
                          <a:rPr lang="en-US" b="0" i="0" smtClean="0">
                            <a:solidFill>
                              <a:schemeClr val="bg2"/>
                            </a:solidFill>
                            <a:latin typeface="Cambria Math" panose="02040503050406030204" pitchFamily="18" charset="0"/>
                            <a:ea typeface="Cambria Math" panose="02040503050406030204" pitchFamily="18" charset="0"/>
                          </a:rPr>
                          <m:t>arg</m:t>
                        </m:r>
                      </m:fName>
                      <m:e>
                        <m:func>
                          <m:funcPr>
                            <m:ctrlPr>
                              <a:rPr lang="en-US" b="0" i="1" smtClean="0">
                                <a:solidFill>
                                  <a:schemeClr val="bg2"/>
                                </a:solidFill>
                                <a:latin typeface="Cambria Math" panose="02040503050406030204" pitchFamily="18" charset="0"/>
                                <a:ea typeface="Cambria Math" panose="02040503050406030204" pitchFamily="18" charset="0"/>
                              </a:rPr>
                            </m:ctrlPr>
                          </m:funcPr>
                          <m:fName>
                            <m:limLow>
                              <m:limLowPr>
                                <m:ctrlPr>
                                  <a:rPr lang="en-US" b="0" i="1" smtClean="0">
                                    <a:solidFill>
                                      <a:schemeClr val="bg2"/>
                                    </a:solidFill>
                                    <a:latin typeface="Cambria Math" panose="02040503050406030204" pitchFamily="18" charset="0"/>
                                    <a:ea typeface="Cambria Math" panose="02040503050406030204" pitchFamily="18" charset="0"/>
                                  </a:rPr>
                                </m:ctrlPr>
                              </m:limLowPr>
                              <m:e>
                                <m:r>
                                  <m:rPr>
                                    <m:sty m:val="p"/>
                                  </m:rPr>
                                  <a:rPr lang="en-US" b="0" i="0" smtClean="0">
                                    <a:solidFill>
                                      <a:schemeClr val="bg2"/>
                                    </a:solidFill>
                                    <a:latin typeface="Cambria Math" panose="02040503050406030204" pitchFamily="18" charset="0"/>
                                    <a:ea typeface="Cambria Math" panose="02040503050406030204" pitchFamily="18" charset="0"/>
                                  </a:rPr>
                                  <m:t>max</m:t>
                                </m:r>
                              </m:e>
                              <m:lim>
                                <m:r>
                                  <a:rPr lang="en-US" b="0" i="1" smtClean="0">
                                    <a:solidFill>
                                      <a:schemeClr val="bg2"/>
                                    </a:solidFill>
                                    <a:latin typeface="Cambria Math" panose="02040503050406030204" pitchFamily="18" charset="0"/>
                                    <a:ea typeface="Cambria Math" panose="02040503050406030204" pitchFamily="18" charset="0"/>
                                  </a:rPr>
                                  <m:t>𝑎</m:t>
                                </m:r>
                              </m:lim>
                            </m:limLow>
                          </m:fName>
                          <m:e>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b="0" i="1" smtClean="0">
                                    <a:solidFill>
                                      <a:schemeClr val="bg2"/>
                                    </a:solidFill>
                                    <a:latin typeface="Cambria Math" panose="02040503050406030204" pitchFamily="18" charset="0"/>
                                    <a:ea typeface="Cambria Math" panose="02040503050406030204" pitchFamily="18" charset="0"/>
                                  </a:rPr>
                                  <m:t>𝑄</m:t>
                                </m:r>
                              </m:e>
                              <m:sup>
                                <m:r>
                                  <a:rPr lang="en-US" b="0" i="1" smtClean="0">
                                    <a:solidFill>
                                      <a:schemeClr val="bg2"/>
                                    </a:solidFill>
                                    <a:latin typeface="Cambria Math" panose="02040503050406030204" pitchFamily="18" charset="0"/>
                                    <a:ea typeface="Cambria Math" panose="02040503050406030204" pitchFamily="18" charset="0"/>
                                  </a:rPr>
                                  <m:t>𝑡</m:t>
                                </m:r>
                              </m:sup>
                            </m:sSup>
                            <m:d>
                              <m:dPr>
                                <m:ctrlPr>
                                  <a:rPr lang="en-US" b="0" i="1" smtClean="0">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𝑠</m:t>
                                </m:r>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𝑎</m:t>
                                </m:r>
                              </m:e>
                            </m:d>
                          </m:e>
                        </m:func>
                      </m:e>
                    </m:func>
                    <m:r>
                      <a:rPr lang="en-US" b="0" i="1" smtClean="0">
                        <a:solidFill>
                          <a:schemeClr val="bg2"/>
                        </a:solidFill>
                        <a:latin typeface="Cambria Math" panose="02040503050406030204" pitchFamily="18" charset="0"/>
                        <a:ea typeface="Cambria Math" panose="02040503050406030204" pitchFamily="18" charset="0"/>
                      </a:rPr>
                      <m:t>      ⟶</m:t>
                    </m:r>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b="0" i="1" smtClean="0">
                            <a:solidFill>
                              <a:schemeClr val="bg2"/>
                            </a:solidFill>
                            <a:latin typeface="Cambria Math" panose="02040503050406030204" pitchFamily="18" charset="0"/>
                            <a:ea typeface="Cambria Math" panose="02040503050406030204" pitchFamily="18" charset="0"/>
                          </a:rPr>
                          <m:t>𝜋</m:t>
                        </m:r>
                      </m:e>
                      <m:sup>
                        <m:r>
                          <a:rPr lang="en-US" b="0" i="1" smtClean="0">
                            <a:solidFill>
                              <a:schemeClr val="bg2"/>
                            </a:solidFill>
                            <a:latin typeface="Cambria Math" panose="02040503050406030204" pitchFamily="18" charset="0"/>
                            <a:ea typeface="Cambria Math" panose="02040503050406030204" pitchFamily="18" charset="0"/>
                          </a:rPr>
                          <m:t>∗</m:t>
                        </m:r>
                      </m:sup>
                    </m:sSup>
                  </m:oMath>
                </a14:m>
                <a:endParaRPr lang="en-CN" dirty="0">
                  <a:solidFill>
                    <a:schemeClr val="bg2"/>
                  </a:solidFill>
                </a:endParaRPr>
              </a:p>
            </p:txBody>
          </p:sp>
        </mc:Choice>
        <mc:Fallback xmlns="">
          <p:sp>
            <p:nvSpPr>
              <p:cNvPr id="126" name="Google Shape;126;p20"/>
              <p:cNvSpPr txBox="1">
                <a:spLocks noGrp="1" noRot="1" noChangeAspect="1" noMove="1" noResize="1" noEditPoints="1" noAdjustHandles="1" noChangeArrowheads="1" noChangeShapeType="1" noTextEdit="1"/>
              </p:cNvSpPr>
              <p:nvPr>
                <p:ph type="body" idx="1"/>
              </p:nvPr>
            </p:nvSpPr>
            <p:spPr>
              <a:xfrm>
                <a:off x="311700" y="1152474"/>
                <a:ext cx="8520600" cy="3659555"/>
              </a:xfrm>
              <a:prstGeom prst="rect">
                <a:avLst/>
              </a:prstGeom>
              <a:blipFill>
                <a:blip r:embed="rId3"/>
                <a:stretch>
                  <a:fillRect l="-595"/>
                </a:stretch>
              </a:blipFill>
            </p:spPr>
            <p:txBody>
              <a:bodyPr/>
              <a:lstStyle/>
              <a:p>
                <a:r>
                  <a:rPr lang="en-CN">
                    <a:noFill/>
                  </a:rPr>
                  <a:t> </a:t>
                </a:r>
              </a:p>
            </p:txBody>
          </p:sp>
        </mc:Fallback>
      </mc:AlternateContent>
      <p:sp>
        <p:nvSpPr>
          <p:cNvPr id="4" name="TextBox 3">
            <a:extLst>
              <a:ext uri="{FF2B5EF4-FFF2-40B4-BE49-F238E27FC236}">
                <a16:creationId xmlns:a16="http://schemas.microsoft.com/office/drawing/2014/main" id="{9CAADDD0-33E8-474E-8534-DAEFCC3C1177}"/>
              </a:ext>
            </a:extLst>
          </p:cNvPr>
          <p:cNvSpPr txBox="1"/>
          <p:nvPr/>
        </p:nvSpPr>
        <p:spPr>
          <a:xfrm>
            <a:off x="219334" y="4812775"/>
            <a:ext cx="8612966" cy="246221"/>
          </a:xfrm>
          <a:prstGeom prst="rect">
            <a:avLst/>
          </a:prstGeom>
          <a:noFill/>
        </p:spPr>
        <p:txBody>
          <a:bodyPr wrap="square" rtlCol="0">
            <a:spAutoFit/>
          </a:bodyPr>
          <a:lstStyle/>
          <a:p>
            <a:r>
              <a:rPr lang="en-CN" sz="1000" dirty="0"/>
              <a:t>Proved in Alekh Agarwal 20 Chapter 1</a:t>
            </a:r>
          </a:p>
        </p:txBody>
      </p:sp>
    </p:spTree>
    <p:extLst>
      <p:ext uri="{BB962C8B-B14F-4D97-AF65-F5344CB8AC3E}">
        <p14:creationId xmlns:p14="http://schemas.microsoft.com/office/powerpoint/2010/main" val="1245322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Summary So Far</a:t>
            </a:r>
            <a:endParaRPr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F21E333-1AC2-6B4E-A5CA-85392C9D2C3C}"/>
                  </a:ext>
                </a:extLst>
              </p:cNvPr>
              <p:cNvSpPr txBox="1"/>
              <p:nvPr/>
            </p:nvSpPr>
            <p:spPr>
              <a:xfrm>
                <a:off x="3223260" y="1177290"/>
                <a:ext cx="2548890" cy="646331"/>
              </a:xfrm>
              <a:prstGeom prst="rect">
                <a:avLst/>
              </a:prstGeom>
              <a:noFill/>
            </p:spPr>
            <p:txBody>
              <a:bodyPr wrap="square" rtlCol="0">
                <a:spAutoFit/>
              </a:bodyPr>
              <a:lstStyle/>
              <a:p>
                <a:pPr algn="ctr"/>
                <a:r>
                  <a:rPr lang="en-CN" sz="1800" dirty="0"/>
                  <a:t>Bellman Equation:</a:t>
                </a:r>
              </a:p>
              <a:p>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𝑉</m:t>
                          </m:r>
                        </m:e>
                        <m:sup>
                          <m:r>
                            <a:rPr lang="en-US" sz="1800" b="0" i="1" smtClean="0">
                              <a:latin typeface="Cambria Math" panose="02040503050406030204" pitchFamily="18" charset="0"/>
                              <a:ea typeface="Cambria Math" panose="02040503050406030204" pitchFamily="18" charset="0"/>
                            </a:rPr>
                            <m:t>𝜋</m:t>
                          </m:r>
                        </m:sup>
                      </m:sSup>
                      <m:r>
                        <a:rPr lang="en-US" sz="1800" b="0" i="1" smtClean="0">
                          <a:latin typeface="Cambria Math" panose="02040503050406030204" pitchFamily="18" charset="0"/>
                        </a:rPr>
                        <m:t>=</m:t>
                      </m:r>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𝛾</m:t>
                      </m:r>
                      <m:r>
                        <a:rPr lang="en-US" sz="1800" b="0" i="1" smtClean="0">
                          <a:latin typeface="Cambria Math" panose="02040503050406030204" pitchFamily="18" charset="0"/>
                          <a:ea typeface="Cambria Math" panose="02040503050406030204" pitchFamily="18" charset="0"/>
                        </a:rPr>
                        <m:t>𝑃</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𝑉</m:t>
                          </m:r>
                        </m:e>
                        <m:sup>
                          <m:r>
                            <a:rPr lang="en-US" sz="1800" b="0" i="1" smtClean="0">
                              <a:latin typeface="Cambria Math" panose="02040503050406030204" pitchFamily="18" charset="0"/>
                              <a:ea typeface="Cambria Math" panose="02040503050406030204" pitchFamily="18" charset="0"/>
                            </a:rPr>
                            <m:t>𝜋</m:t>
                          </m:r>
                        </m:sup>
                      </m:sSup>
                    </m:oMath>
                  </m:oMathPara>
                </a14:m>
                <a:endParaRPr lang="en-CN" sz="1800" dirty="0"/>
              </a:p>
            </p:txBody>
          </p:sp>
        </mc:Choice>
        <mc:Fallback xmlns="">
          <p:sp>
            <p:nvSpPr>
              <p:cNvPr id="2" name="TextBox 1">
                <a:extLst>
                  <a:ext uri="{FF2B5EF4-FFF2-40B4-BE49-F238E27FC236}">
                    <a16:creationId xmlns:a16="http://schemas.microsoft.com/office/drawing/2014/main" id="{0F21E333-1AC2-6B4E-A5CA-85392C9D2C3C}"/>
                  </a:ext>
                </a:extLst>
              </p:cNvPr>
              <p:cNvSpPr txBox="1">
                <a:spLocks noRot="1" noChangeAspect="1" noMove="1" noResize="1" noEditPoints="1" noAdjustHandles="1" noChangeArrowheads="1" noChangeShapeType="1" noTextEdit="1"/>
              </p:cNvSpPr>
              <p:nvPr/>
            </p:nvSpPr>
            <p:spPr>
              <a:xfrm>
                <a:off x="3223260" y="1177290"/>
                <a:ext cx="2548890" cy="646331"/>
              </a:xfrm>
              <a:prstGeom prst="rect">
                <a:avLst/>
              </a:prstGeom>
              <a:blipFill>
                <a:blip r:embed="rId3"/>
                <a:stretch>
                  <a:fillRect t="-3846" b="-7692"/>
                </a:stretch>
              </a:blipFill>
            </p:spPr>
            <p:txBody>
              <a:bodyPr/>
              <a:lstStyle/>
              <a:p>
                <a:r>
                  <a:rPr lang="en-CN">
                    <a:noFill/>
                  </a:rPr>
                  <a:t> </a:t>
                </a:r>
              </a:p>
            </p:txBody>
          </p:sp>
        </mc:Fallback>
      </mc:AlternateContent>
      <p:sp>
        <p:nvSpPr>
          <p:cNvPr id="3" name="TextBox 2">
            <a:extLst>
              <a:ext uri="{FF2B5EF4-FFF2-40B4-BE49-F238E27FC236}">
                <a16:creationId xmlns:a16="http://schemas.microsoft.com/office/drawing/2014/main" id="{1C7CE1BD-A0FB-6B40-9447-B898ADC30AA2}"/>
              </a:ext>
            </a:extLst>
          </p:cNvPr>
          <p:cNvSpPr txBox="1"/>
          <p:nvPr/>
        </p:nvSpPr>
        <p:spPr>
          <a:xfrm>
            <a:off x="3360420" y="2457450"/>
            <a:ext cx="2366010" cy="646331"/>
          </a:xfrm>
          <a:prstGeom prst="rect">
            <a:avLst/>
          </a:prstGeom>
          <a:noFill/>
        </p:spPr>
        <p:txBody>
          <a:bodyPr wrap="square" rtlCol="0">
            <a:spAutoFit/>
          </a:bodyPr>
          <a:lstStyle/>
          <a:p>
            <a:pPr algn="ctr"/>
            <a:r>
              <a:rPr lang="en-CN" sz="1800" dirty="0"/>
              <a:t>Fix-Point Iteration</a:t>
            </a:r>
          </a:p>
          <a:p>
            <a:pPr algn="ctr"/>
            <a:r>
              <a:rPr lang="en-CN" sz="1800" dirty="0"/>
              <a:t>framework</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3B7440F-CB7F-6744-9778-72503EABEB6F}"/>
                  </a:ext>
                </a:extLst>
              </p:cNvPr>
              <p:cNvSpPr txBox="1"/>
              <p:nvPr/>
            </p:nvSpPr>
            <p:spPr>
              <a:xfrm>
                <a:off x="3577590" y="3680460"/>
                <a:ext cx="2091690" cy="923330"/>
              </a:xfrm>
              <a:prstGeom prst="rect">
                <a:avLst/>
              </a:prstGeom>
              <a:noFill/>
            </p:spPr>
            <p:txBody>
              <a:bodyPr wrap="square" rtlCol="0">
                <a:spAutoFit/>
              </a:bodyPr>
              <a:lstStyle/>
              <a:p>
                <a:pPr algn="ctr"/>
                <a:r>
                  <a:rPr lang="en-CN" sz="1800" dirty="0"/>
                  <a:t>Bellman Optimality</a:t>
                </a:r>
              </a:p>
              <a:p>
                <a:pPr algn="ctr"/>
                <a:r>
                  <a:rPr lang="en-CN" sz="1800" dirty="0"/>
                  <a:t>(Q-Version):</a:t>
                </a:r>
              </a:p>
              <a:p>
                <a:pPr algn="ctr"/>
                <a14:m>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𝑄</m:t>
                        </m:r>
                      </m:e>
                      <m:sup>
                        <m:r>
                          <a:rPr lang="en-US" sz="1800" b="0" i="1" smtClean="0">
                            <a:latin typeface="Cambria Math" panose="02040503050406030204" pitchFamily="18" charset="0"/>
                          </a:rPr>
                          <m:t>∗</m:t>
                        </m:r>
                      </m:sup>
                    </m:sSup>
                    <m:r>
                      <a:rPr lang="en-US" sz="1800" b="0" i="1" smtClean="0">
                        <a:latin typeface="Cambria Math" panose="02040503050406030204" pitchFamily="18" charset="0"/>
                      </a:rPr>
                      <m:t>=</m:t>
                    </m:r>
                    <m:r>
                      <a:rPr lang="en-CN" sz="1800" i="1">
                        <a:solidFill>
                          <a:schemeClr val="bg2"/>
                        </a:solidFill>
                        <a:latin typeface="Cambria Math" panose="02040503050406030204" pitchFamily="18" charset="0"/>
                        <a:ea typeface="Cambria Math" panose="02040503050406030204" pitchFamily="18" charset="0"/>
                      </a:rPr>
                      <m:t>𝒯</m:t>
                    </m:r>
                    <m:sSup>
                      <m:sSupPr>
                        <m:ctrlPr>
                          <a:rPr lang="en-US" sz="1800" b="0" i="1" smtClean="0">
                            <a:solidFill>
                              <a:schemeClr val="bg2"/>
                            </a:solidFill>
                            <a:latin typeface="Cambria Math" panose="02040503050406030204" pitchFamily="18" charset="0"/>
                            <a:ea typeface="Cambria Math" panose="02040503050406030204" pitchFamily="18" charset="0"/>
                          </a:rPr>
                        </m:ctrlPr>
                      </m:sSupPr>
                      <m:e>
                        <m:r>
                          <a:rPr lang="en-US" sz="1800" i="1">
                            <a:solidFill>
                              <a:schemeClr val="bg2"/>
                            </a:solidFill>
                            <a:latin typeface="Cambria Math" panose="02040503050406030204" pitchFamily="18" charset="0"/>
                          </a:rPr>
                          <m:t>𝑄</m:t>
                        </m:r>
                      </m:e>
                      <m:sup>
                        <m:r>
                          <a:rPr lang="en-US" sz="1800" b="0" i="1" smtClean="0">
                            <a:solidFill>
                              <a:schemeClr val="bg2"/>
                            </a:solidFill>
                            <a:latin typeface="Cambria Math" panose="02040503050406030204" pitchFamily="18" charset="0"/>
                          </a:rPr>
                          <m:t>∗</m:t>
                        </m:r>
                      </m:sup>
                    </m:sSup>
                  </m:oMath>
                </a14:m>
                <a:r>
                  <a:rPr lang="en-CN" sz="1800" dirty="0"/>
                  <a:t> </a:t>
                </a:r>
              </a:p>
            </p:txBody>
          </p:sp>
        </mc:Choice>
        <mc:Fallback xmlns="">
          <p:sp>
            <p:nvSpPr>
              <p:cNvPr id="4" name="TextBox 3">
                <a:extLst>
                  <a:ext uri="{FF2B5EF4-FFF2-40B4-BE49-F238E27FC236}">
                    <a16:creationId xmlns:a16="http://schemas.microsoft.com/office/drawing/2014/main" id="{03B7440F-CB7F-6744-9778-72503EABEB6F}"/>
                  </a:ext>
                </a:extLst>
              </p:cNvPr>
              <p:cNvSpPr txBox="1">
                <a:spLocks noRot="1" noChangeAspect="1" noMove="1" noResize="1" noEditPoints="1" noAdjustHandles="1" noChangeArrowheads="1" noChangeShapeType="1" noTextEdit="1"/>
              </p:cNvSpPr>
              <p:nvPr/>
            </p:nvSpPr>
            <p:spPr>
              <a:xfrm>
                <a:off x="3577590" y="3680460"/>
                <a:ext cx="2091690" cy="923330"/>
              </a:xfrm>
              <a:prstGeom prst="rect">
                <a:avLst/>
              </a:prstGeom>
              <a:blipFill>
                <a:blip r:embed="rId4"/>
                <a:stretch>
                  <a:fillRect l="-2410" t="-2703" r="-2410" b="-4054"/>
                </a:stretch>
              </a:blipFill>
            </p:spPr>
            <p:txBody>
              <a:bodyPr/>
              <a:lstStyle/>
              <a:p>
                <a:r>
                  <a:rPr lang="en-CN">
                    <a:noFill/>
                  </a:rPr>
                  <a:t> </a:t>
                </a:r>
              </a:p>
            </p:txBody>
          </p:sp>
        </mc:Fallback>
      </mc:AlternateContent>
      <p:cxnSp>
        <p:nvCxnSpPr>
          <p:cNvPr id="6" name="Straight Arrow Connector 5">
            <a:extLst>
              <a:ext uri="{FF2B5EF4-FFF2-40B4-BE49-F238E27FC236}">
                <a16:creationId xmlns:a16="http://schemas.microsoft.com/office/drawing/2014/main" id="{B6879738-5BA4-5C40-AB92-E0442A2F5CB3}"/>
              </a:ext>
            </a:extLst>
          </p:cNvPr>
          <p:cNvCxnSpPr>
            <a:cxnSpLocks/>
            <a:stCxn id="2" idx="3"/>
          </p:cNvCxnSpPr>
          <p:nvPr/>
        </p:nvCxnSpPr>
        <p:spPr>
          <a:xfrm>
            <a:off x="5772150" y="1500456"/>
            <a:ext cx="754380" cy="614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0E4A7EE-472F-9E47-80F5-A6E5386053EB}"/>
              </a:ext>
            </a:extLst>
          </p:cNvPr>
          <p:cNvCxnSpPr>
            <a:cxnSpLocks/>
            <a:stCxn id="3" idx="3"/>
          </p:cNvCxnSpPr>
          <p:nvPr/>
        </p:nvCxnSpPr>
        <p:spPr>
          <a:xfrm flipV="1">
            <a:off x="5726430" y="2194560"/>
            <a:ext cx="800100" cy="586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8389077-93DC-EB4B-BAA0-207F695C1891}"/>
              </a:ext>
            </a:extLst>
          </p:cNvPr>
          <p:cNvCxnSpPr>
            <a:cxnSpLocks/>
            <a:stCxn id="3" idx="3"/>
          </p:cNvCxnSpPr>
          <p:nvPr/>
        </p:nvCxnSpPr>
        <p:spPr>
          <a:xfrm>
            <a:off x="5726430" y="2780616"/>
            <a:ext cx="800100" cy="591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97A04E3-7383-B141-A568-1E0E9275F2E7}"/>
              </a:ext>
            </a:extLst>
          </p:cNvPr>
          <p:cNvCxnSpPr>
            <a:stCxn id="4" idx="3"/>
          </p:cNvCxnSpPr>
          <p:nvPr/>
        </p:nvCxnSpPr>
        <p:spPr>
          <a:xfrm flipV="1">
            <a:off x="5669280" y="3474720"/>
            <a:ext cx="857250" cy="667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F60E0B6-4AB0-6C47-9DF5-4BD0DADC8901}"/>
              </a:ext>
            </a:extLst>
          </p:cNvPr>
          <p:cNvCxnSpPr>
            <a:cxnSpLocks/>
            <a:stCxn id="2" idx="1"/>
          </p:cNvCxnSpPr>
          <p:nvPr/>
        </p:nvCxnSpPr>
        <p:spPr>
          <a:xfrm flipH="1">
            <a:off x="2628900" y="1500456"/>
            <a:ext cx="594360" cy="614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BECAD72-2871-CC44-B470-52E0D86E557B}"/>
              </a:ext>
            </a:extLst>
          </p:cNvPr>
          <p:cNvCxnSpPr>
            <a:stCxn id="3" idx="1"/>
          </p:cNvCxnSpPr>
          <p:nvPr/>
        </p:nvCxnSpPr>
        <p:spPr>
          <a:xfrm flipH="1" flipV="1">
            <a:off x="2628900" y="2194560"/>
            <a:ext cx="731520" cy="586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4B86457-8F2E-0B4C-9ECD-F76A9479D429}"/>
              </a:ext>
            </a:extLst>
          </p:cNvPr>
          <p:cNvCxnSpPr>
            <a:cxnSpLocks/>
            <a:stCxn id="3" idx="1"/>
          </p:cNvCxnSpPr>
          <p:nvPr/>
        </p:nvCxnSpPr>
        <p:spPr>
          <a:xfrm flipH="1">
            <a:off x="2731770" y="2780616"/>
            <a:ext cx="628650" cy="694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2C5523E-7DBD-4C41-95B0-7B741A641E2F}"/>
              </a:ext>
            </a:extLst>
          </p:cNvPr>
          <p:cNvCxnSpPr>
            <a:cxnSpLocks/>
            <a:stCxn id="4" idx="1"/>
          </p:cNvCxnSpPr>
          <p:nvPr/>
        </p:nvCxnSpPr>
        <p:spPr>
          <a:xfrm flipH="1" flipV="1">
            <a:off x="2731770" y="3577590"/>
            <a:ext cx="845820" cy="564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238A39D-3F5F-E544-A5A2-07C7B4A41F14}"/>
                  </a:ext>
                </a:extLst>
              </p:cNvPr>
              <p:cNvSpPr txBox="1"/>
              <p:nvPr/>
            </p:nvSpPr>
            <p:spPr>
              <a:xfrm>
                <a:off x="-84916" y="1980111"/>
                <a:ext cx="2823209"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d>
                            <m:dPr>
                              <m:begChr m:val="‖"/>
                              <m:endChr m:val="‖"/>
                              <m:ctrlPr>
                                <a:rPr lang="en-US" sz="1600" b="0" i="1" smtClean="0">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𝑉</m:t>
                                  </m:r>
                                </m:e>
                                <m:sup>
                                  <m:r>
                                    <a:rPr lang="en-US" sz="1600" i="1">
                                      <a:latin typeface="Cambria Math" panose="02040503050406030204" pitchFamily="18" charset="0"/>
                                    </a:rPr>
                                    <m:t>𝑡</m:t>
                                  </m:r>
                                </m:sup>
                              </m:sSup>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𝑉</m:t>
                                  </m:r>
                                </m:e>
                                <m:sup>
                                  <m:r>
                                    <a:rPr lang="en-US" sz="1600" i="1">
                                      <a:latin typeface="Cambria Math" panose="02040503050406030204" pitchFamily="18" charset="0"/>
                                      <a:ea typeface="Cambria Math" panose="02040503050406030204" pitchFamily="18" charset="0"/>
                                    </a:rPr>
                                    <m:t>𝜋</m:t>
                                  </m:r>
                                </m:sup>
                              </m:sSup>
                            </m:e>
                          </m:d>
                        </m:e>
                        <m:sub>
                          <m:r>
                            <a:rPr lang="en-US" sz="1600" b="0" i="1" smtClean="0">
                              <a:latin typeface="Cambria Math" panose="02040503050406030204" pitchFamily="18" charset="0"/>
                              <a:ea typeface="Cambria Math" panose="02040503050406030204" pitchFamily="18" charset="0"/>
                            </a:rPr>
                            <m:t>∞</m:t>
                          </m:r>
                        </m:sub>
                      </m:sSub>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𝛾</m:t>
                          </m:r>
                        </m:e>
                        <m:sup>
                          <m:r>
                            <a:rPr lang="en-US" sz="1600" b="0" i="1" smtClean="0">
                              <a:latin typeface="Cambria Math" panose="02040503050406030204" pitchFamily="18" charset="0"/>
                              <a:ea typeface="Cambria Math" panose="02040503050406030204" pitchFamily="18" charset="0"/>
                            </a:rPr>
                            <m:t>𝑡</m:t>
                          </m:r>
                        </m:sup>
                      </m:sSup>
                      <m:sSub>
                        <m:sSubPr>
                          <m:ctrlPr>
                            <a:rPr lang="en-US" sz="1600" b="0" i="1" smtClean="0">
                              <a:latin typeface="Cambria Math" panose="02040503050406030204" pitchFamily="18" charset="0"/>
                              <a:ea typeface="Cambria Math" panose="02040503050406030204" pitchFamily="18" charset="0"/>
                            </a:rPr>
                          </m:ctrlPr>
                        </m:sSubPr>
                        <m:e>
                          <m:d>
                            <m:dPr>
                              <m:begChr m:val="‖"/>
                              <m:endChr m:val="‖"/>
                              <m:ctrlPr>
                                <a:rPr lang="en-US" sz="1600" b="0" i="1" smtClean="0">
                                  <a:latin typeface="Cambria Math" panose="02040503050406030204" pitchFamily="18" charset="0"/>
                                  <a:ea typeface="Cambria Math" panose="02040503050406030204" pitchFamily="18" charset="0"/>
                                </a:rPr>
                              </m:ctrlPr>
                            </m:dPr>
                            <m:e>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𝑉</m:t>
                                  </m:r>
                                </m:e>
                                <m:sup>
                                  <m:r>
                                    <a:rPr lang="en-US" sz="1600" i="1">
                                      <a:latin typeface="Cambria Math" panose="02040503050406030204" pitchFamily="18" charset="0"/>
                                      <a:ea typeface="Cambria Math" panose="02040503050406030204" pitchFamily="18" charset="0"/>
                                    </a:rPr>
                                    <m:t>0</m:t>
                                  </m:r>
                                </m:sup>
                              </m:sSup>
                              <m:r>
                                <a:rPr lang="en-US" sz="1600" i="1">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𝑉</m:t>
                                  </m:r>
                                </m:e>
                                <m:sup>
                                  <m:r>
                                    <a:rPr lang="en-US" sz="1600" i="1">
                                      <a:latin typeface="Cambria Math" panose="02040503050406030204" pitchFamily="18" charset="0"/>
                                      <a:ea typeface="Cambria Math" panose="02040503050406030204" pitchFamily="18" charset="0"/>
                                    </a:rPr>
                                    <m:t>𝜋</m:t>
                                  </m:r>
                                </m:sup>
                              </m:sSup>
                            </m:e>
                          </m:d>
                        </m:e>
                        <m:sub>
                          <m:r>
                            <a:rPr lang="en-US" sz="1600" b="0" i="1" smtClean="0">
                              <a:latin typeface="Cambria Math" panose="02040503050406030204" pitchFamily="18" charset="0"/>
                              <a:ea typeface="Cambria Math" panose="02040503050406030204" pitchFamily="18" charset="0"/>
                            </a:rPr>
                            <m:t>∞</m:t>
                          </m:r>
                        </m:sub>
                      </m:sSub>
                    </m:oMath>
                  </m:oMathPara>
                </a14:m>
                <a:endParaRPr lang="en-CN" sz="1600" dirty="0"/>
              </a:p>
            </p:txBody>
          </p:sp>
        </mc:Choice>
        <mc:Fallback xmlns="">
          <p:sp>
            <p:nvSpPr>
              <p:cNvPr id="31" name="TextBox 30">
                <a:extLst>
                  <a:ext uri="{FF2B5EF4-FFF2-40B4-BE49-F238E27FC236}">
                    <a16:creationId xmlns:a16="http://schemas.microsoft.com/office/drawing/2014/main" id="{A238A39D-3F5F-E544-A5A2-07C7B4A41F14}"/>
                  </a:ext>
                </a:extLst>
              </p:cNvPr>
              <p:cNvSpPr txBox="1">
                <a:spLocks noRot="1" noChangeAspect="1" noMove="1" noResize="1" noEditPoints="1" noAdjustHandles="1" noChangeArrowheads="1" noChangeShapeType="1" noTextEdit="1"/>
              </p:cNvSpPr>
              <p:nvPr/>
            </p:nvSpPr>
            <p:spPr>
              <a:xfrm>
                <a:off x="-84916" y="1980111"/>
                <a:ext cx="2823209" cy="338554"/>
              </a:xfrm>
              <a:prstGeom prst="rect">
                <a:avLst/>
              </a:prstGeom>
              <a:blipFill>
                <a:blip r:embed="rId5"/>
                <a:stretch>
                  <a:fillRect b="-7407"/>
                </a:stretch>
              </a:blipFill>
            </p:spPr>
            <p:txBody>
              <a:bodyPr/>
              <a:lstStyle/>
              <a:p>
                <a:r>
                  <a:rPr lang="en-CN">
                    <a:noFill/>
                  </a:rPr>
                  <a:t> </a:t>
                </a:r>
              </a:p>
            </p:txBody>
          </p:sp>
        </mc:Fallback>
      </mc:AlternateContent>
      <p:sp>
        <p:nvSpPr>
          <p:cNvPr id="32" name="TextBox 31">
            <a:extLst>
              <a:ext uri="{FF2B5EF4-FFF2-40B4-BE49-F238E27FC236}">
                <a16:creationId xmlns:a16="http://schemas.microsoft.com/office/drawing/2014/main" id="{B623D74A-C60B-CE43-A4DE-B1E6168D0654}"/>
              </a:ext>
            </a:extLst>
          </p:cNvPr>
          <p:cNvSpPr txBox="1"/>
          <p:nvPr/>
        </p:nvSpPr>
        <p:spPr>
          <a:xfrm>
            <a:off x="1817370" y="1394460"/>
            <a:ext cx="1417320" cy="369332"/>
          </a:xfrm>
          <a:prstGeom prst="rect">
            <a:avLst/>
          </a:prstGeom>
          <a:noFill/>
        </p:spPr>
        <p:txBody>
          <a:bodyPr wrap="square" rtlCol="0">
            <a:spAutoFit/>
          </a:bodyPr>
          <a:lstStyle/>
          <a:p>
            <a:r>
              <a:rPr lang="en-CN" sz="1800" dirty="0"/>
              <a:t>contraction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60D1485-55FE-9A49-B410-1790F5413D50}"/>
                  </a:ext>
                </a:extLst>
              </p:cNvPr>
              <p:cNvSpPr txBox="1"/>
              <p:nvPr/>
            </p:nvSpPr>
            <p:spPr>
              <a:xfrm>
                <a:off x="-27765" y="3354432"/>
                <a:ext cx="282321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d>
                            <m:dPr>
                              <m:begChr m:val="‖"/>
                              <m:endChr m:val="‖"/>
                              <m:ctrlPr>
                                <a:rPr lang="en-US" sz="1600" b="0" i="1" smtClean="0">
                                  <a:latin typeface="Cambria Math" panose="02040503050406030204" pitchFamily="18" charset="0"/>
                                  <a:ea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𝑄</m:t>
                                  </m:r>
                                </m:e>
                                <m:sup>
                                  <m:r>
                                    <a:rPr lang="en-US" sz="1600" i="1">
                                      <a:latin typeface="Cambria Math" panose="02040503050406030204" pitchFamily="18" charset="0"/>
                                    </a:rPr>
                                    <m:t>𝑡</m:t>
                                  </m:r>
                                </m:sup>
                              </m:sSup>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𝑄</m:t>
                                  </m:r>
                                </m:e>
                                <m:sup>
                                  <m:r>
                                    <a:rPr lang="en-US" sz="1600" i="1">
                                      <a:latin typeface="Cambria Math" panose="02040503050406030204" pitchFamily="18" charset="0"/>
                                    </a:rPr>
                                    <m:t>∗</m:t>
                                  </m:r>
                                </m:sup>
                              </m:sSup>
                            </m:e>
                          </m:d>
                        </m:e>
                        <m:sub>
                          <m:r>
                            <a:rPr lang="en-US" sz="1600" b="0" i="1" smtClean="0">
                              <a:latin typeface="Cambria Math" panose="02040503050406030204" pitchFamily="18" charset="0"/>
                              <a:ea typeface="Cambria Math" panose="02040503050406030204" pitchFamily="18" charset="0"/>
                            </a:rPr>
                            <m:t>∞</m:t>
                          </m:r>
                        </m:sub>
                      </m:sSub>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𝛾</m:t>
                          </m:r>
                        </m:e>
                        <m:sup>
                          <m:r>
                            <a:rPr lang="en-US" sz="1600" b="0" i="1" smtClean="0">
                              <a:latin typeface="Cambria Math" panose="02040503050406030204" pitchFamily="18" charset="0"/>
                              <a:ea typeface="Cambria Math" panose="02040503050406030204" pitchFamily="18" charset="0"/>
                            </a:rPr>
                            <m:t>𝑡</m:t>
                          </m:r>
                        </m:sup>
                      </m:sSup>
                      <m:sSub>
                        <m:sSubPr>
                          <m:ctrlPr>
                            <a:rPr lang="en-US" sz="1600" b="0" i="1" smtClean="0">
                              <a:latin typeface="Cambria Math" panose="02040503050406030204" pitchFamily="18" charset="0"/>
                              <a:ea typeface="Cambria Math" panose="02040503050406030204" pitchFamily="18" charset="0"/>
                            </a:rPr>
                          </m:ctrlPr>
                        </m:sSubPr>
                        <m:e>
                          <m:d>
                            <m:dPr>
                              <m:begChr m:val="‖"/>
                              <m:endChr m:val="‖"/>
                              <m:ctrlPr>
                                <a:rPr lang="en-US" sz="1600" b="0" i="1" smtClean="0">
                                  <a:latin typeface="Cambria Math" panose="02040503050406030204" pitchFamily="18" charset="0"/>
                                  <a:ea typeface="Cambria Math" panose="02040503050406030204" pitchFamily="18" charset="0"/>
                                </a:rPr>
                              </m:ctrlPr>
                            </m:dPr>
                            <m:e>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𝑄</m:t>
                                  </m:r>
                                </m:e>
                                <m:sup>
                                  <m:r>
                                    <a:rPr lang="en-US" sz="1600" i="1">
                                      <a:latin typeface="Cambria Math" panose="02040503050406030204" pitchFamily="18" charset="0"/>
                                      <a:ea typeface="Cambria Math" panose="02040503050406030204" pitchFamily="18" charset="0"/>
                                    </a:rPr>
                                    <m:t>0</m:t>
                                  </m:r>
                                </m:sup>
                              </m:sSup>
                              <m:r>
                                <a:rPr lang="en-US" sz="1600" i="1">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𝑄</m:t>
                                  </m:r>
                                </m:e>
                                <m:sup>
                                  <m:r>
                                    <a:rPr lang="en-US" sz="1600" i="1">
                                      <a:latin typeface="Cambria Math" panose="02040503050406030204" pitchFamily="18" charset="0"/>
                                      <a:ea typeface="Cambria Math" panose="02040503050406030204" pitchFamily="18" charset="0"/>
                                    </a:rPr>
                                    <m:t>∗</m:t>
                                  </m:r>
                                </m:sup>
                              </m:sSup>
                            </m:e>
                          </m:d>
                        </m:e>
                        <m:sub>
                          <m:r>
                            <a:rPr lang="en-US" sz="1600" b="0" i="1" smtClean="0">
                              <a:latin typeface="Cambria Math" panose="02040503050406030204" pitchFamily="18" charset="0"/>
                              <a:ea typeface="Cambria Math" panose="02040503050406030204" pitchFamily="18" charset="0"/>
                            </a:rPr>
                            <m:t>∞</m:t>
                          </m:r>
                        </m:sub>
                      </m:sSub>
                    </m:oMath>
                  </m:oMathPara>
                </a14:m>
                <a:endParaRPr lang="en-CN" sz="1600" dirty="0"/>
              </a:p>
            </p:txBody>
          </p:sp>
        </mc:Choice>
        <mc:Fallback xmlns="">
          <p:sp>
            <p:nvSpPr>
              <p:cNvPr id="7" name="TextBox 6">
                <a:extLst>
                  <a:ext uri="{FF2B5EF4-FFF2-40B4-BE49-F238E27FC236}">
                    <a16:creationId xmlns:a16="http://schemas.microsoft.com/office/drawing/2014/main" id="{D60D1485-55FE-9A49-B410-1790F5413D50}"/>
                  </a:ext>
                </a:extLst>
              </p:cNvPr>
              <p:cNvSpPr txBox="1">
                <a:spLocks noRot="1" noChangeAspect="1" noMove="1" noResize="1" noEditPoints="1" noAdjustHandles="1" noChangeArrowheads="1" noChangeShapeType="1" noTextEdit="1"/>
              </p:cNvSpPr>
              <p:nvPr/>
            </p:nvSpPr>
            <p:spPr>
              <a:xfrm>
                <a:off x="-27765" y="3354432"/>
                <a:ext cx="2823210" cy="338554"/>
              </a:xfrm>
              <a:prstGeom prst="rect">
                <a:avLst/>
              </a:prstGeom>
              <a:blipFill>
                <a:blip r:embed="rId6"/>
                <a:stretch>
                  <a:fillRect b="-1111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1C3FA31-2FBD-0545-8BE9-E2D695B1CADE}"/>
                  </a:ext>
                </a:extLst>
              </p:cNvPr>
              <p:cNvSpPr txBox="1"/>
              <p:nvPr/>
            </p:nvSpPr>
            <p:spPr>
              <a:xfrm>
                <a:off x="6709410" y="1763792"/>
                <a:ext cx="2122890" cy="646331"/>
              </a:xfrm>
              <a:prstGeom prst="rect">
                <a:avLst/>
              </a:prstGeom>
              <a:noFill/>
            </p:spPr>
            <p:txBody>
              <a:bodyPr wrap="square" rtlCol="0">
                <a:spAutoFit/>
              </a:bodyPr>
              <a:lstStyle/>
              <a:p>
                <a:pPr algn="ctr"/>
                <a:r>
                  <a:rPr lang="en-CN" sz="1800" dirty="0"/>
                  <a:t>Iterative PE: </a:t>
                </a:r>
              </a:p>
              <a:p>
                <a:pPr algn="ct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𝑉</m:t>
                          </m:r>
                        </m:e>
                        <m:sup>
                          <m:r>
                            <a:rPr lang="en-US" sz="1800" b="0" i="1" smtClean="0">
                              <a:latin typeface="Cambria Math" panose="02040503050406030204" pitchFamily="18" charset="0"/>
                            </a:rPr>
                            <m:t>𝑡</m:t>
                          </m:r>
                          <m:r>
                            <a:rPr lang="en-US" sz="1800" b="0" i="1" smtClean="0">
                              <a:latin typeface="Cambria Math" panose="02040503050406030204" pitchFamily="18" charset="0"/>
                            </a:rPr>
                            <m:t>+1</m:t>
                          </m:r>
                        </m:sup>
                      </m:sSup>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𝑅</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𝑃</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𝑉</m:t>
                          </m:r>
                        </m:e>
                        <m:sup>
                          <m:r>
                            <a:rPr lang="en-US" sz="1800" b="0" i="1" smtClean="0">
                              <a:latin typeface="Cambria Math" panose="02040503050406030204" pitchFamily="18" charset="0"/>
                              <a:ea typeface="Cambria Math" panose="02040503050406030204" pitchFamily="18" charset="0"/>
                            </a:rPr>
                            <m:t>𝑡</m:t>
                          </m:r>
                        </m:sup>
                      </m:sSup>
                    </m:oMath>
                  </m:oMathPara>
                </a14:m>
                <a:endParaRPr lang="en-CN" sz="1800" dirty="0"/>
              </a:p>
            </p:txBody>
          </p:sp>
        </mc:Choice>
        <mc:Fallback xmlns="">
          <p:sp>
            <p:nvSpPr>
              <p:cNvPr id="9" name="TextBox 8">
                <a:extLst>
                  <a:ext uri="{FF2B5EF4-FFF2-40B4-BE49-F238E27FC236}">
                    <a16:creationId xmlns:a16="http://schemas.microsoft.com/office/drawing/2014/main" id="{31C3FA31-2FBD-0545-8BE9-E2D695B1CADE}"/>
                  </a:ext>
                </a:extLst>
              </p:cNvPr>
              <p:cNvSpPr txBox="1">
                <a:spLocks noRot="1" noChangeAspect="1" noMove="1" noResize="1" noEditPoints="1" noAdjustHandles="1" noChangeArrowheads="1" noChangeShapeType="1" noTextEdit="1"/>
              </p:cNvSpPr>
              <p:nvPr/>
            </p:nvSpPr>
            <p:spPr>
              <a:xfrm>
                <a:off x="6709410" y="1763792"/>
                <a:ext cx="2122890" cy="646331"/>
              </a:xfrm>
              <a:prstGeom prst="rect">
                <a:avLst/>
              </a:prstGeom>
              <a:blipFill>
                <a:blip r:embed="rId7"/>
                <a:stretch>
                  <a:fillRect t="-384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AF9F999-E6A9-C444-871D-F34FADA1EF66}"/>
                  </a:ext>
                </a:extLst>
              </p:cNvPr>
              <p:cNvSpPr txBox="1"/>
              <p:nvPr/>
            </p:nvSpPr>
            <p:spPr>
              <a:xfrm>
                <a:off x="6858000" y="3127668"/>
                <a:ext cx="1917150" cy="646331"/>
              </a:xfrm>
              <a:prstGeom prst="rect">
                <a:avLst/>
              </a:prstGeom>
              <a:noFill/>
            </p:spPr>
            <p:txBody>
              <a:bodyPr wrap="square" rtlCol="0">
                <a:spAutoFit/>
              </a:bodyPr>
              <a:lstStyle/>
              <a:p>
                <a:r>
                  <a:rPr lang="en-CN" sz="1800" dirty="0"/>
                  <a:t>Value Iteration:</a:t>
                </a:r>
              </a:p>
              <a:p>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𝑄</m:t>
                          </m:r>
                        </m:e>
                        <m:sup>
                          <m:r>
                            <a:rPr lang="en-US" sz="1800" b="0" i="1" smtClean="0">
                              <a:latin typeface="Cambria Math" panose="02040503050406030204" pitchFamily="18" charset="0"/>
                            </a:rPr>
                            <m:t>𝑡</m:t>
                          </m:r>
                          <m:r>
                            <a:rPr lang="en-US" sz="1800" b="0" i="1" smtClean="0">
                              <a:latin typeface="Cambria Math" panose="02040503050406030204" pitchFamily="18" charset="0"/>
                            </a:rPr>
                            <m:t>+1</m:t>
                          </m:r>
                        </m:sup>
                      </m:sSup>
                      <m:r>
                        <a:rPr lang="en-US" sz="1800" b="0" i="1" smtClean="0">
                          <a:latin typeface="Cambria Math" panose="02040503050406030204" pitchFamily="18" charset="0"/>
                          <a:ea typeface="Cambria Math" panose="02040503050406030204" pitchFamily="18" charset="0"/>
                        </a:rPr>
                        <m:t>⇐</m:t>
                      </m:r>
                      <m:r>
                        <a:rPr lang="en-CN" sz="1800" i="1">
                          <a:solidFill>
                            <a:schemeClr val="bg2"/>
                          </a:solidFill>
                          <a:latin typeface="Cambria Math" panose="02040503050406030204" pitchFamily="18" charset="0"/>
                          <a:ea typeface="Cambria Math" panose="02040503050406030204" pitchFamily="18" charset="0"/>
                        </a:rPr>
                        <m:t>𝒯</m:t>
                      </m:r>
                      <m:sSup>
                        <m:sSupPr>
                          <m:ctrlPr>
                            <a:rPr lang="en-US" sz="1800" b="0" i="1" smtClean="0">
                              <a:solidFill>
                                <a:schemeClr val="bg2"/>
                              </a:solidFill>
                              <a:latin typeface="Cambria Math" panose="02040503050406030204" pitchFamily="18" charset="0"/>
                              <a:ea typeface="Cambria Math" panose="02040503050406030204" pitchFamily="18" charset="0"/>
                            </a:rPr>
                          </m:ctrlPr>
                        </m:sSupPr>
                        <m:e>
                          <m:r>
                            <a:rPr lang="en-US" sz="1800" b="0" i="1" smtClean="0">
                              <a:solidFill>
                                <a:schemeClr val="bg2"/>
                              </a:solidFill>
                              <a:latin typeface="Cambria Math" panose="02040503050406030204" pitchFamily="18" charset="0"/>
                              <a:ea typeface="Cambria Math" panose="02040503050406030204" pitchFamily="18" charset="0"/>
                            </a:rPr>
                            <m:t>𝑄</m:t>
                          </m:r>
                        </m:e>
                        <m:sup>
                          <m:r>
                            <a:rPr lang="en-US" sz="1800" b="0" i="1" smtClean="0">
                              <a:solidFill>
                                <a:schemeClr val="bg2"/>
                              </a:solidFill>
                              <a:latin typeface="Cambria Math" panose="02040503050406030204" pitchFamily="18" charset="0"/>
                              <a:ea typeface="Cambria Math" panose="02040503050406030204" pitchFamily="18" charset="0"/>
                            </a:rPr>
                            <m:t>𝑡</m:t>
                          </m:r>
                        </m:sup>
                      </m:sSup>
                    </m:oMath>
                  </m:oMathPara>
                </a14:m>
                <a:endParaRPr lang="en-CN" sz="1800" dirty="0"/>
              </a:p>
            </p:txBody>
          </p:sp>
        </mc:Choice>
        <mc:Fallback xmlns="">
          <p:sp>
            <p:nvSpPr>
              <p:cNvPr id="11" name="TextBox 10">
                <a:extLst>
                  <a:ext uri="{FF2B5EF4-FFF2-40B4-BE49-F238E27FC236}">
                    <a16:creationId xmlns:a16="http://schemas.microsoft.com/office/drawing/2014/main" id="{CAF9F999-E6A9-C444-871D-F34FADA1EF66}"/>
                  </a:ext>
                </a:extLst>
              </p:cNvPr>
              <p:cNvSpPr txBox="1">
                <a:spLocks noRot="1" noChangeAspect="1" noMove="1" noResize="1" noEditPoints="1" noAdjustHandles="1" noChangeArrowheads="1" noChangeShapeType="1" noTextEdit="1"/>
              </p:cNvSpPr>
              <p:nvPr/>
            </p:nvSpPr>
            <p:spPr>
              <a:xfrm>
                <a:off x="6858000" y="3127668"/>
                <a:ext cx="1917150" cy="646331"/>
              </a:xfrm>
              <a:prstGeom prst="rect">
                <a:avLst/>
              </a:prstGeom>
              <a:blipFill>
                <a:blip r:embed="rId8"/>
                <a:stretch>
                  <a:fillRect l="-2649" t="-3846" b="-3846"/>
                </a:stretch>
              </a:blipFill>
            </p:spPr>
            <p:txBody>
              <a:bodyPr/>
              <a:lstStyle/>
              <a:p>
                <a:r>
                  <a:rPr lang="en-CN">
                    <a:noFill/>
                  </a:rPr>
                  <a:t> </a:t>
                </a:r>
              </a:p>
            </p:txBody>
          </p:sp>
        </mc:Fallback>
      </mc:AlternateContent>
      <p:sp>
        <p:nvSpPr>
          <p:cNvPr id="20" name="TextBox 19">
            <a:extLst>
              <a:ext uri="{FF2B5EF4-FFF2-40B4-BE49-F238E27FC236}">
                <a16:creationId xmlns:a16="http://schemas.microsoft.com/office/drawing/2014/main" id="{C345AA21-5AA3-C141-ADA8-19632403BD04}"/>
              </a:ext>
            </a:extLst>
          </p:cNvPr>
          <p:cNvSpPr txBox="1"/>
          <p:nvPr/>
        </p:nvSpPr>
        <p:spPr>
          <a:xfrm>
            <a:off x="1943100" y="3802906"/>
            <a:ext cx="1417320" cy="369332"/>
          </a:xfrm>
          <a:prstGeom prst="rect">
            <a:avLst/>
          </a:prstGeom>
          <a:noFill/>
        </p:spPr>
        <p:txBody>
          <a:bodyPr wrap="square" rtlCol="0">
            <a:spAutoFit/>
          </a:bodyPr>
          <a:lstStyle/>
          <a:p>
            <a:r>
              <a:rPr lang="en-CN" sz="1800" dirty="0"/>
              <a:t>contraction</a:t>
            </a:r>
          </a:p>
        </p:txBody>
      </p:sp>
    </p:spTree>
    <p:extLst>
      <p:ext uri="{BB962C8B-B14F-4D97-AF65-F5344CB8AC3E}">
        <p14:creationId xmlns:p14="http://schemas.microsoft.com/office/powerpoint/2010/main" val="2684345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Finding Optimal Policy in MDP – Q-Learning</a:t>
            </a:r>
            <a:endParaRPr dirty="0"/>
          </a:p>
        </p:txBody>
      </p:sp>
      <mc:AlternateContent xmlns:mc="http://schemas.openxmlformats.org/markup-compatibility/2006" xmlns:a14="http://schemas.microsoft.com/office/drawing/2010/main">
        <mc:Choice Requires="a14">
          <p:sp>
            <p:nvSpPr>
              <p:cNvPr id="126" name="Google Shape;126;p20"/>
              <p:cNvSpPr txBox="1">
                <a:spLocks noGrp="1"/>
              </p:cNvSpPr>
              <p:nvPr>
                <p:ph type="body" idx="1"/>
              </p:nvPr>
            </p:nvSpPr>
            <p:spPr>
              <a:xfrm>
                <a:off x="311700" y="1152474"/>
                <a:ext cx="8520600" cy="3546001"/>
              </a:xfrm>
              <a:prstGeom prst="rect">
                <a:avLst/>
              </a:prstGeom>
            </p:spPr>
            <p:txBody>
              <a:bodyPr spcFirstLastPara="1" wrap="square" lIns="91425" tIns="91425" rIns="91425" bIns="91425" anchor="t" anchorCtr="0">
                <a:normAutofit/>
              </a:bodyPr>
              <a:lstStyle/>
              <a:p>
                <a:pPr marL="0" lvl="0" indent="0">
                  <a:buNone/>
                </a:pPr>
                <a:r>
                  <a:rPr lang="en-US" dirty="0">
                    <a:solidFill>
                      <a:schemeClr val="bg2"/>
                    </a:solidFill>
                  </a:rPr>
                  <a:t>The value, or the Q value, is the expected discounted reward for executing action</a:t>
                </a:r>
                <a14:m>
                  <m:oMath xmlns:m="http://schemas.openxmlformats.org/officeDocument/2006/math">
                    <m:r>
                      <a:rPr lang="en-US" i="1" dirty="0" smtClean="0">
                        <a:solidFill>
                          <a:schemeClr val="bg2"/>
                        </a:solidFill>
                        <a:latin typeface="Cambria Math" panose="02040503050406030204" pitchFamily="18" charset="0"/>
                      </a:rPr>
                      <m:t> </m:t>
                    </m:r>
                    <m:r>
                      <a:rPr lang="en-US" i="1" dirty="0" smtClean="0">
                        <a:solidFill>
                          <a:schemeClr val="bg2"/>
                        </a:solidFill>
                        <a:latin typeface="Cambria Math" panose="02040503050406030204" pitchFamily="18" charset="0"/>
                      </a:rPr>
                      <m:t>𝑎</m:t>
                    </m:r>
                    <m:r>
                      <a:rPr lang="en-US" i="1" dirty="0" smtClean="0">
                        <a:solidFill>
                          <a:schemeClr val="bg2"/>
                        </a:solidFill>
                        <a:latin typeface="Cambria Math" panose="02040503050406030204" pitchFamily="18" charset="0"/>
                      </a:rPr>
                      <m:t> </m:t>
                    </m:r>
                  </m:oMath>
                </a14:m>
                <a:r>
                  <a:rPr lang="en-US" dirty="0">
                    <a:solidFill>
                      <a:schemeClr val="bg2"/>
                    </a:solidFill>
                  </a:rPr>
                  <a:t>at state </a:t>
                </a:r>
                <a14:m>
                  <m:oMath xmlns:m="http://schemas.openxmlformats.org/officeDocument/2006/math">
                    <m:r>
                      <a:rPr lang="en-US" i="1" dirty="0" smtClean="0">
                        <a:solidFill>
                          <a:schemeClr val="bg2"/>
                        </a:solidFill>
                        <a:latin typeface="Cambria Math" panose="02040503050406030204" pitchFamily="18" charset="0"/>
                      </a:rPr>
                      <m:t>𝑠</m:t>
                    </m:r>
                  </m:oMath>
                </a14:m>
                <a:r>
                  <a:rPr lang="en-US" dirty="0">
                    <a:solidFill>
                      <a:schemeClr val="bg2"/>
                    </a:solidFill>
                  </a:rPr>
                  <a:t> and following policy pi thereafter. The object in Q-learning is to estimate the Q values for an optimal policy. </a:t>
                </a:r>
              </a:p>
              <a:p>
                <a:pPr marL="0" lvl="0" indent="0">
                  <a:buNone/>
                </a:pPr>
                <a:endParaRPr lang="en-US" dirty="0">
                  <a:solidFill>
                    <a:schemeClr val="bg2"/>
                  </a:solidFill>
                </a:endParaRPr>
              </a:p>
              <a:p>
                <a:pPr marL="0" lvl="0" indent="0">
                  <a:buNone/>
                </a:pPr>
                <a:r>
                  <a:rPr lang="en-US" dirty="0">
                    <a:solidFill>
                      <a:schemeClr val="bg2"/>
                    </a:solidFill>
                  </a:rPr>
                  <a:t>With the estimated </a:t>
                </a:r>
                <a14:m>
                  <m:oMath xmlns:m="http://schemas.openxmlformats.org/officeDocument/2006/math">
                    <m:sSup>
                      <m:sSupPr>
                        <m:ctrlPr>
                          <a:rPr lang="en-US" b="0" i="1" smtClean="0">
                            <a:solidFill>
                              <a:schemeClr val="bg2"/>
                            </a:solidFill>
                            <a:latin typeface="Cambria Math" panose="02040503050406030204" pitchFamily="18" charset="0"/>
                          </a:rPr>
                        </m:ctrlPr>
                      </m:sSupPr>
                      <m:e>
                        <m:r>
                          <a:rPr lang="en-US" b="0" i="1" smtClean="0">
                            <a:solidFill>
                              <a:schemeClr val="bg2"/>
                            </a:solidFill>
                            <a:latin typeface="Cambria Math" panose="02040503050406030204" pitchFamily="18" charset="0"/>
                          </a:rPr>
                          <m:t>𝑄</m:t>
                        </m:r>
                      </m:e>
                      <m:sup>
                        <m:r>
                          <a:rPr lang="en-US" b="0" i="1" smtClean="0">
                            <a:solidFill>
                              <a:schemeClr val="bg2"/>
                            </a:solidFill>
                            <a:latin typeface="Cambria Math" panose="02040503050406030204" pitchFamily="18" charset="0"/>
                          </a:rPr>
                          <m:t>∗</m:t>
                        </m:r>
                      </m:sup>
                    </m:sSup>
                  </m:oMath>
                </a14:m>
                <a:r>
                  <a:rPr lang="en-US" dirty="0">
                    <a:solidFill>
                      <a:schemeClr val="bg2"/>
                    </a:solidFill>
                  </a:rPr>
                  <a:t>, we can find the optimal policy by </a:t>
                </a:r>
                <a14:m>
                  <m:oMath xmlns:m="http://schemas.openxmlformats.org/officeDocument/2006/math">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i="1" smtClean="0">
                            <a:solidFill>
                              <a:schemeClr val="bg2"/>
                            </a:solidFill>
                            <a:latin typeface="Cambria Math" panose="02040503050406030204" pitchFamily="18" charset="0"/>
                            <a:ea typeface="Cambria Math" panose="02040503050406030204" pitchFamily="18" charset="0"/>
                          </a:rPr>
                          <m:t>𝜋</m:t>
                        </m:r>
                      </m:e>
                      <m:sup>
                        <m:r>
                          <a:rPr lang="en-US" b="0" i="1" smtClean="0">
                            <a:solidFill>
                              <a:schemeClr val="bg2"/>
                            </a:solidFill>
                            <a:latin typeface="Cambria Math" panose="02040503050406030204" pitchFamily="18" charset="0"/>
                            <a:ea typeface="Cambria Math" panose="02040503050406030204" pitchFamily="18" charset="0"/>
                          </a:rPr>
                          <m:t>∗</m:t>
                        </m:r>
                      </m:sup>
                    </m:sSup>
                    <m:d>
                      <m:dPr>
                        <m:ctrlPr>
                          <a:rPr lang="en-US" b="0" i="1" smtClean="0">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𝑠</m:t>
                        </m:r>
                      </m:e>
                    </m:d>
                    <m:r>
                      <a:rPr lang="en-US" b="0" i="1" smtClean="0">
                        <a:solidFill>
                          <a:schemeClr val="bg2"/>
                        </a:solidFill>
                        <a:latin typeface="Cambria Math" panose="02040503050406030204" pitchFamily="18" charset="0"/>
                        <a:ea typeface="Cambria Math" panose="02040503050406030204" pitchFamily="18" charset="0"/>
                      </a:rPr>
                      <m:t>=</m:t>
                    </m:r>
                    <m:func>
                      <m:funcPr>
                        <m:ctrlPr>
                          <a:rPr lang="en-US" i="1">
                            <a:solidFill>
                              <a:schemeClr val="bg2"/>
                            </a:solidFill>
                            <a:latin typeface="Cambria Math" panose="02040503050406030204" pitchFamily="18" charset="0"/>
                            <a:ea typeface="Cambria Math" panose="02040503050406030204" pitchFamily="18" charset="0"/>
                          </a:rPr>
                        </m:ctrlPr>
                      </m:funcPr>
                      <m:fName>
                        <m:limLow>
                          <m:limLowPr>
                            <m:ctrlPr>
                              <a:rPr lang="en-US" i="1">
                                <a:solidFill>
                                  <a:schemeClr val="bg2"/>
                                </a:solidFill>
                                <a:latin typeface="Cambria Math" panose="02040503050406030204" pitchFamily="18" charset="0"/>
                                <a:ea typeface="Cambria Math" panose="02040503050406030204" pitchFamily="18" charset="0"/>
                              </a:rPr>
                            </m:ctrlPr>
                          </m:limLowPr>
                          <m:e>
                            <m:r>
                              <m:rPr>
                                <m:sty m:val="p"/>
                              </m:rPr>
                              <a:rPr lang="en-US">
                                <a:solidFill>
                                  <a:schemeClr val="bg2"/>
                                </a:solidFill>
                                <a:latin typeface="Cambria Math" panose="02040503050406030204" pitchFamily="18" charset="0"/>
                                <a:ea typeface="Cambria Math" panose="02040503050406030204" pitchFamily="18" charset="0"/>
                              </a:rPr>
                              <m:t>max</m:t>
                            </m:r>
                          </m:e>
                          <m:lim>
                            <m:r>
                              <a:rPr lang="en-US" i="1">
                                <a:solidFill>
                                  <a:schemeClr val="bg2"/>
                                </a:solidFill>
                                <a:latin typeface="Cambria Math" panose="02040503050406030204" pitchFamily="18" charset="0"/>
                                <a:ea typeface="Cambria Math" panose="02040503050406030204" pitchFamily="18" charset="0"/>
                              </a:rPr>
                              <m:t>𝑎</m:t>
                            </m:r>
                          </m:lim>
                        </m:limLow>
                      </m:fName>
                      <m:e>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𝑄</m:t>
                            </m:r>
                          </m:e>
                          <m:sup>
                            <m:r>
                              <a:rPr lang="en-US" i="1">
                                <a:solidFill>
                                  <a:schemeClr val="bg2"/>
                                </a:solidFill>
                                <a:latin typeface="Cambria Math" panose="02040503050406030204" pitchFamily="18" charset="0"/>
                                <a:ea typeface="Cambria Math" panose="02040503050406030204" pitchFamily="18" charset="0"/>
                              </a:rPr>
                              <m:t>∗</m:t>
                            </m:r>
                          </m:sup>
                        </m:sSup>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𝑠</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𝑎</m:t>
                            </m:r>
                          </m:e>
                        </m:d>
                      </m:e>
                    </m:func>
                  </m:oMath>
                </a14:m>
                <a:endParaRPr lang="en-US" dirty="0"/>
              </a:p>
              <a:p>
                <a:pPr marL="0" lvl="0" indent="0">
                  <a:buNone/>
                </a:pPr>
                <a:endParaRPr lang="en-US" dirty="0"/>
              </a:p>
              <a:p>
                <a:pPr marL="0" lvl="0" indent="0">
                  <a:buNone/>
                </a:pPr>
                <a:endParaRPr lang="en-US" dirty="0"/>
              </a:p>
              <a:p>
                <a:pPr marL="0" lvl="0" indent="0">
                  <a:buNone/>
                </a:pPr>
                <a:endParaRPr lang="en-US" dirty="0"/>
              </a:p>
            </p:txBody>
          </p:sp>
        </mc:Choice>
        <mc:Fallback xmlns="">
          <p:sp>
            <p:nvSpPr>
              <p:cNvPr id="126" name="Google Shape;126;p20"/>
              <p:cNvSpPr txBox="1">
                <a:spLocks noGrp="1" noRot="1" noChangeAspect="1" noMove="1" noResize="1" noEditPoints="1" noAdjustHandles="1" noChangeArrowheads="1" noChangeShapeType="1" noTextEdit="1"/>
              </p:cNvSpPr>
              <p:nvPr>
                <p:ph type="body" idx="1"/>
              </p:nvPr>
            </p:nvSpPr>
            <p:spPr>
              <a:xfrm>
                <a:off x="311700" y="1152474"/>
                <a:ext cx="8520600" cy="3546001"/>
              </a:xfrm>
              <a:prstGeom prst="rect">
                <a:avLst/>
              </a:prstGeom>
              <a:blipFill>
                <a:blip r:embed="rId3"/>
                <a:stretch>
                  <a:fillRect l="-595"/>
                </a:stretch>
              </a:blipFill>
            </p:spPr>
            <p:txBody>
              <a:bodyPr/>
              <a:lstStyle/>
              <a:p>
                <a:r>
                  <a:rPr lang="en-CN">
                    <a:noFill/>
                  </a:rPr>
                  <a:t> </a:t>
                </a:r>
              </a:p>
            </p:txBody>
          </p:sp>
        </mc:Fallback>
      </mc:AlternateContent>
      <p:sp>
        <p:nvSpPr>
          <p:cNvPr id="2" name="Rounded Rectangle 1">
            <a:extLst>
              <a:ext uri="{FF2B5EF4-FFF2-40B4-BE49-F238E27FC236}">
                <a16:creationId xmlns:a16="http://schemas.microsoft.com/office/drawing/2014/main" id="{8B2A32D5-F947-364A-96B3-A2DCCDDB2881}"/>
              </a:ext>
            </a:extLst>
          </p:cNvPr>
          <p:cNvSpPr/>
          <p:nvPr/>
        </p:nvSpPr>
        <p:spPr>
          <a:xfrm>
            <a:off x="1436914" y="3161211"/>
            <a:ext cx="2386149" cy="1349829"/>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N"/>
          </a:p>
        </p:txBody>
      </p:sp>
      <p:sp>
        <p:nvSpPr>
          <p:cNvPr id="7" name="Rounded Rectangle 6">
            <a:extLst>
              <a:ext uri="{FF2B5EF4-FFF2-40B4-BE49-F238E27FC236}">
                <a16:creationId xmlns:a16="http://schemas.microsoft.com/office/drawing/2014/main" id="{1BBB4F4F-DDA1-9746-92F9-B8D55B217B96}"/>
              </a:ext>
            </a:extLst>
          </p:cNvPr>
          <p:cNvSpPr/>
          <p:nvPr/>
        </p:nvSpPr>
        <p:spPr>
          <a:xfrm>
            <a:off x="5320939" y="3161211"/>
            <a:ext cx="2386149" cy="1349829"/>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N"/>
          </a:p>
        </p:txBody>
      </p:sp>
      <p:sp>
        <p:nvSpPr>
          <p:cNvPr id="3" name="TextBox 2">
            <a:extLst>
              <a:ext uri="{FF2B5EF4-FFF2-40B4-BE49-F238E27FC236}">
                <a16:creationId xmlns:a16="http://schemas.microsoft.com/office/drawing/2014/main" id="{39C28758-167D-F547-90E1-E2DF9A6A1549}"/>
              </a:ext>
            </a:extLst>
          </p:cNvPr>
          <p:cNvSpPr txBox="1"/>
          <p:nvPr/>
        </p:nvSpPr>
        <p:spPr>
          <a:xfrm>
            <a:off x="1664160" y="3335383"/>
            <a:ext cx="1938561" cy="523220"/>
          </a:xfrm>
          <a:prstGeom prst="rect">
            <a:avLst/>
          </a:prstGeom>
          <a:noFill/>
        </p:spPr>
        <p:txBody>
          <a:bodyPr wrap="square" rtlCol="0">
            <a:spAutoFit/>
          </a:bodyPr>
          <a:lstStyle/>
          <a:p>
            <a:r>
              <a:rPr lang="en-CN" dirty="0"/>
              <a:t>Value Iteration: </a:t>
            </a:r>
          </a:p>
          <a:p>
            <a:endParaRPr lang="en-CN" dirty="0"/>
          </a:p>
        </p:txBody>
      </p:sp>
      <p:sp>
        <p:nvSpPr>
          <p:cNvPr id="9" name="TextBox 8">
            <a:extLst>
              <a:ext uri="{FF2B5EF4-FFF2-40B4-BE49-F238E27FC236}">
                <a16:creationId xmlns:a16="http://schemas.microsoft.com/office/drawing/2014/main" id="{AE2C5F69-5298-514E-8CA4-63D3B7A58A9B}"/>
              </a:ext>
            </a:extLst>
          </p:cNvPr>
          <p:cNvSpPr txBox="1"/>
          <p:nvPr/>
        </p:nvSpPr>
        <p:spPr>
          <a:xfrm>
            <a:off x="5544732" y="3335383"/>
            <a:ext cx="1938561" cy="523220"/>
          </a:xfrm>
          <a:prstGeom prst="rect">
            <a:avLst/>
          </a:prstGeom>
          <a:noFill/>
        </p:spPr>
        <p:txBody>
          <a:bodyPr wrap="square" rtlCol="0">
            <a:spAutoFit/>
          </a:bodyPr>
          <a:lstStyle/>
          <a:p>
            <a:r>
              <a:rPr lang="en-CN" dirty="0"/>
              <a:t>Q-Learning: </a:t>
            </a:r>
          </a:p>
          <a:p>
            <a:endParaRPr lang="en-CN" dirty="0"/>
          </a:p>
        </p:txBody>
      </p:sp>
    </p:spTree>
    <p:extLst>
      <p:ext uri="{BB962C8B-B14F-4D97-AF65-F5344CB8AC3E}">
        <p14:creationId xmlns:p14="http://schemas.microsoft.com/office/powerpoint/2010/main" val="2706927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Finding Optimal Policy in MDP – Q-Learning</a:t>
            </a:r>
            <a:endParaRPr dirty="0"/>
          </a:p>
        </p:txBody>
      </p:sp>
      <mc:AlternateContent xmlns:mc="http://schemas.openxmlformats.org/markup-compatibility/2006" xmlns:a14="http://schemas.microsoft.com/office/drawing/2010/main">
        <mc:Choice Requires="a14">
          <p:sp>
            <p:nvSpPr>
              <p:cNvPr id="126" name="Google Shape;126;p20"/>
              <p:cNvSpPr txBox="1">
                <a:spLocks noGrp="1"/>
              </p:cNvSpPr>
              <p:nvPr>
                <p:ph type="body" idx="1"/>
              </p:nvPr>
            </p:nvSpPr>
            <p:spPr>
              <a:xfrm>
                <a:off x="311700" y="1152474"/>
                <a:ext cx="8520600" cy="3546001"/>
              </a:xfrm>
              <a:prstGeom prst="rect">
                <a:avLst/>
              </a:prstGeom>
            </p:spPr>
            <p:txBody>
              <a:bodyPr spcFirstLastPara="1" wrap="square" lIns="91425" tIns="91425" rIns="91425" bIns="91425" anchor="t" anchorCtr="0">
                <a:normAutofit/>
              </a:bodyPr>
              <a:lstStyle/>
              <a:p>
                <a:pPr marL="0" lvl="0" indent="0">
                  <a:buNone/>
                </a:pPr>
                <a:r>
                  <a:rPr lang="en-US" dirty="0">
                    <a:solidFill>
                      <a:schemeClr val="bg2"/>
                    </a:solidFill>
                  </a:rPr>
                  <a:t>The value, or the Q value, is the expected discounted reward for executing action</a:t>
                </a:r>
                <a14:m>
                  <m:oMath xmlns:m="http://schemas.openxmlformats.org/officeDocument/2006/math">
                    <m:r>
                      <a:rPr lang="en-US" i="1" dirty="0" smtClean="0">
                        <a:solidFill>
                          <a:schemeClr val="bg2"/>
                        </a:solidFill>
                        <a:latin typeface="Cambria Math" panose="02040503050406030204" pitchFamily="18" charset="0"/>
                      </a:rPr>
                      <m:t> </m:t>
                    </m:r>
                    <m:r>
                      <a:rPr lang="en-US" i="1" dirty="0" smtClean="0">
                        <a:solidFill>
                          <a:schemeClr val="bg2"/>
                        </a:solidFill>
                        <a:latin typeface="Cambria Math" panose="02040503050406030204" pitchFamily="18" charset="0"/>
                      </a:rPr>
                      <m:t>𝑎</m:t>
                    </m:r>
                    <m:r>
                      <a:rPr lang="en-US" i="1" dirty="0" smtClean="0">
                        <a:solidFill>
                          <a:schemeClr val="bg2"/>
                        </a:solidFill>
                        <a:latin typeface="Cambria Math" panose="02040503050406030204" pitchFamily="18" charset="0"/>
                      </a:rPr>
                      <m:t> </m:t>
                    </m:r>
                  </m:oMath>
                </a14:m>
                <a:r>
                  <a:rPr lang="en-US" dirty="0">
                    <a:solidFill>
                      <a:schemeClr val="bg2"/>
                    </a:solidFill>
                  </a:rPr>
                  <a:t>at state </a:t>
                </a:r>
                <a14:m>
                  <m:oMath xmlns:m="http://schemas.openxmlformats.org/officeDocument/2006/math">
                    <m:r>
                      <a:rPr lang="en-US" i="1" dirty="0" smtClean="0">
                        <a:solidFill>
                          <a:schemeClr val="bg2"/>
                        </a:solidFill>
                        <a:latin typeface="Cambria Math" panose="02040503050406030204" pitchFamily="18" charset="0"/>
                      </a:rPr>
                      <m:t>𝑠</m:t>
                    </m:r>
                  </m:oMath>
                </a14:m>
                <a:r>
                  <a:rPr lang="en-US" dirty="0">
                    <a:solidFill>
                      <a:schemeClr val="bg2"/>
                    </a:solidFill>
                  </a:rPr>
                  <a:t> and following policy pi thereafter. The object in Q-learning is to estimate the Q values for an optimal policy. </a:t>
                </a:r>
              </a:p>
              <a:p>
                <a:pPr marL="0" lvl="0" indent="0">
                  <a:buNone/>
                </a:pPr>
                <a:endParaRPr lang="en-US" dirty="0">
                  <a:solidFill>
                    <a:schemeClr val="bg2"/>
                  </a:solidFill>
                </a:endParaRPr>
              </a:p>
              <a:p>
                <a:pPr marL="0" lvl="0" indent="0">
                  <a:buNone/>
                </a:pPr>
                <a:r>
                  <a:rPr lang="en-US" dirty="0">
                    <a:solidFill>
                      <a:schemeClr val="bg2"/>
                    </a:solidFill>
                  </a:rPr>
                  <a:t>With the estimated </a:t>
                </a:r>
                <a14:m>
                  <m:oMath xmlns:m="http://schemas.openxmlformats.org/officeDocument/2006/math">
                    <m:sSup>
                      <m:sSupPr>
                        <m:ctrlPr>
                          <a:rPr lang="en-US" b="0" i="1" smtClean="0">
                            <a:solidFill>
                              <a:schemeClr val="bg2"/>
                            </a:solidFill>
                            <a:latin typeface="Cambria Math" panose="02040503050406030204" pitchFamily="18" charset="0"/>
                          </a:rPr>
                        </m:ctrlPr>
                      </m:sSupPr>
                      <m:e>
                        <m:r>
                          <a:rPr lang="en-US" b="0" i="1" smtClean="0">
                            <a:solidFill>
                              <a:schemeClr val="bg2"/>
                            </a:solidFill>
                            <a:latin typeface="Cambria Math" panose="02040503050406030204" pitchFamily="18" charset="0"/>
                          </a:rPr>
                          <m:t>𝑄</m:t>
                        </m:r>
                      </m:e>
                      <m:sup>
                        <m:r>
                          <a:rPr lang="en-US" b="0" i="1" smtClean="0">
                            <a:solidFill>
                              <a:schemeClr val="bg2"/>
                            </a:solidFill>
                            <a:latin typeface="Cambria Math" panose="02040503050406030204" pitchFamily="18" charset="0"/>
                          </a:rPr>
                          <m:t>∗</m:t>
                        </m:r>
                      </m:sup>
                    </m:sSup>
                  </m:oMath>
                </a14:m>
                <a:r>
                  <a:rPr lang="en-US" dirty="0">
                    <a:solidFill>
                      <a:schemeClr val="bg2"/>
                    </a:solidFill>
                  </a:rPr>
                  <a:t>, we can find the optimal policy by </a:t>
                </a:r>
                <a14:m>
                  <m:oMath xmlns:m="http://schemas.openxmlformats.org/officeDocument/2006/math">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i="1" smtClean="0">
                            <a:solidFill>
                              <a:schemeClr val="bg2"/>
                            </a:solidFill>
                            <a:latin typeface="Cambria Math" panose="02040503050406030204" pitchFamily="18" charset="0"/>
                            <a:ea typeface="Cambria Math" panose="02040503050406030204" pitchFamily="18" charset="0"/>
                          </a:rPr>
                          <m:t>𝜋</m:t>
                        </m:r>
                      </m:e>
                      <m:sup>
                        <m:r>
                          <a:rPr lang="en-US" b="0" i="1" smtClean="0">
                            <a:solidFill>
                              <a:schemeClr val="bg2"/>
                            </a:solidFill>
                            <a:latin typeface="Cambria Math" panose="02040503050406030204" pitchFamily="18" charset="0"/>
                            <a:ea typeface="Cambria Math" panose="02040503050406030204" pitchFamily="18" charset="0"/>
                          </a:rPr>
                          <m:t>∗</m:t>
                        </m:r>
                      </m:sup>
                    </m:sSup>
                    <m:d>
                      <m:dPr>
                        <m:ctrlPr>
                          <a:rPr lang="en-US" b="0" i="1" smtClean="0">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𝑠</m:t>
                        </m:r>
                      </m:e>
                    </m:d>
                    <m:r>
                      <a:rPr lang="en-US" b="0" i="1" smtClean="0">
                        <a:solidFill>
                          <a:schemeClr val="bg2"/>
                        </a:solidFill>
                        <a:latin typeface="Cambria Math" panose="02040503050406030204" pitchFamily="18" charset="0"/>
                        <a:ea typeface="Cambria Math" panose="02040503050406030204" pitchFamily="18" charset="0"/>
                      </a:rPr>
                      <m:t>=</m:t>
                    </m:r>
                    <m:func>
                      <m:funcPr>
                        <m:ctrlPr>
                          <a:rPr lang="en-US" b="0" i="1" smtClean="0">
                            <a:solidFill>
                              <a:schemeClr val="bg2"/>
                            </a:solidFill>
                            <a:latin typeface="Cambria Math" panose="02040503050406030204" pitchFamily="18" charset="0"/>
                            <a:ea typeface="Cambria Math" panose="02040503050406030204" pitchFamily="18" charset="0"/>
                          </a:rPr>
                        </m:ctrlPr>
                      </m:funcPr>
                      <m:fName>
                        <m:limLow>
                          <m:limLowPr>
                            <m:ctrlPr>
                              <a:rPr lang="en-US" b="0" i="1" smtClean="0">
                                <a:solidFill>
                                  <a:schemeClr val="bg2"/>
                                </a:solidFill>
                                <a:latin typeface="Cambria Math" panose="02040503050406030204" pitchFamily="18" charset="0"/>
                                <a:ea typeface="Cambria Math" panose="02040503050406030204" pitchFamily="18" charset="0"/>
                              </a:rPr>
                            </m:ctrlPr>
                          </m:limLowPr>
                          <m:e>
                            <m:r>
                              <m:rPr>
                                <m:sty m:val="p"/>
                              </m:rPr>
                              <a:rPr lang="en-US" b="0" i="0" smtClean="0">
                                <a:solidFill>
                                  <a:schemeClr val="bg2"/>
                                </a:solidFill>
                                <a:latin typeface="Cambria Math" panose="02040503050406030204" pitchFamily="18" charset="0"/>
                                <a:ea typeface="Cambria Math" panose="02040503050406030204" pitchFamily="18" charset="0"/>
                              </a:rPr>
                              <m:t>max</m:t>
                            </m:r>
                          </m:e>
                          <m:lim>
                            <m:r>
                              <a:rPr lang="en-US" b="0" i="1" smtClean="0">
                                <a:solidFill>
                                  <a:schemeClr val="bg2"/>
                                </a:solidFill>
                                <a:latin typeface="Cambria Math" panose="02040503050406030204" pitchFamily="18" charset="0"/>
                                <a:ea typeface="Cambria Math" panose="02040503050406030204" pitchFamily="18" charset="0"/>
                              </a:rPr>
                              <m:t>𝑎</m:t>
                            </m:r>
                          </m:lim>
                        </m:limLow>
                      </m:fName>
                      <m:e>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b="0" i="1" smtClean="0">
                                <a:solidFill>
                                  <a:schemeClr val="bg2"/>
                                </a:solidFill>
                                <a:latin typeface="Cambria Math" panose="02040503050406030204" pitchFamily="18" charset="0"/>
                                <a:ea typeface="Cambria Math" panose="02040503050406030204" pitchFamily="18" charset="0"/>
                              </a:rPr>
                              <m:t>𝑄</m:t>
                            </m:r>
                          </m:e>
                          <m:sup>
                            <m:r>
                              <a:rPr lang="en-US" b="0" i="1" smtClean="0">
                                <a:solidFill>
                                  <a:schemeClr val="bg2"/>
                                </a:solidFill>
                                <a:latin typeface="Cambria Math" panose="02040503050406030204" pitchFamily="18" charset="0"/>
                                <a:ea typeface="Cambria Math" panose="02040503050406030204" pitchFamily="18" charset="0"/>
                              </a:rPr>
                              <m:t>∗</m:t>
                            </m:r>
                          </m:sup>
                        </m:sSup>
                        <m:d>
                          <m:dPr>
                            <m:ctrlPr>
                              <a:rPr lang="en-US" b="0" i="1" smtClean="0">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𝑠</m:t>
                            </m:r>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𝑎</m:t>
                            </m:r>
                          </m:e>
                        </m:d>
                      </m:e>
                    </m:func>
                  </m:oMath>
                </a14:m>
                <a:endParaRPr lang="en-US" dirty="0"/>
              </a:p>
              <a:p>
                <a:pPr marL="0" lvl="0" indent="0">
                  <a:buNone/>
                </a:pPr>
                <a:endParaRPr lang="en-US" dirty="0"/>
              </a:p>
              <a:p>
                <a:pPr marL="0" lvl="0" indent="0">
                  <a:buNone/>
                </a:pPr>
                <a:endParaRPr lang="en-US" dirty="0"/>
              </a:p>
              <a:p>
                <a:pPr marL="0" lvl="0" indent="0">
                  <a:buNone/>
                </a:pPr>
                <a:endParaRPr lang="en-US" dirty="0"/>
              </a:p>
            </p:txBody>
          </p:sp>
        </mc:Choice>
        <mc:Fallback xmlns="">
          <p:sp>
            <p:nvSpPr>
              <p:cNvPr id="126" name="Google Shape;126;p20"/>
              <p:cNvSpPr txBox="1">
                <a:spLocks noGrp="1" noRot="1" noChangeAspect="1" noMove="1" noResize="1" noEditPoints="1" noAdjustHandles="1" noChangeArrowheads="1" noChangeShapeType="1" noTextEdit="1"/>
              </p:cNvSpPr>
              <p:nvPr>
                <p:ph type="body" idx="1"/>
              </p:nvPr>
            </p:nvSpPr>
            <p:spPr>
              <a:xfrm>
                <a:off x="311700" y="1152474"/>
                <a:ext cx="8520600" cy="3546001"/>
              </a:xfrm>
              <a:prstGeom prst="rect">
                <a:avLst/>
              </a:prstGeom>
              <a:blipFill>
                <a:blip r:embed="rId3"/>
                <a:stretch>
                  <a:fillRect l="-595"/>
                </a:stretch>
              </a:blipFill>
            </p:spPr>
            <p:txBody>
              <a:bodyPr/>
              <a:lstStyle/>
              <a:p>
                <a:r>
                  <a:rPr lang="en-CN">
                    <a:noFill/>
                  </a:rPr>
                  <a:t> </a:t>
                </a:r>
              </a:p>
            </p:txBody>
          </p:sp>
        </mc:Fallback>
      </mc:AlternateContent>
      <p:sp>
        <p:nvSpPr>
          <p:cNvPr id="2" name="Rounded Rectangle 1">
            <a:extLst>
              <a:ext uri="{FF2B5EF4-FFF2-40B4-BE49-F238E27FC236}">
                <a16:creationId xmlns:a16="http://schemas.microsoft.com/office/drawing/2014/main" id="{8B2A32D5-F947-364A-96B3-A2DCCDDB2881}"/>
              </a:ext>
            </a:extLst>
          </p:cNvPr>
          <p:cNvSpPr/>
          <p:nvPr/>
        </p:nvSpPr>
        <p:spPr>
          <a:xfrm>
            <a:off x="1436914" y="3161211"/>
            <a:ext cx="2386149" cy="1349829"/>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N"/>
          </a:p>
        </p:txBody>
      </p:sp>
      <p:sp>
        <p:nvSpPr>
          <p:cNvPr id="7" name="Rounded Rectangle 6">
            <a:extLst>
              <a:ext uri="{FF2B5EF4-FFF2-40B4-BE49-F238E27FC236}">
                <a16:creationId xmlns:a16="http://schemas.microsoft.com/office/drawing/2014/main" id="{1BBB4F4F-DDA1-9746-92F9-B8D55B217B96}"/>
              </a:ext>
            </a:extLst>
          </p:cNvPr>
          <p:cNvSpPr/>
          <p:nvPr/>
        </p:nvSpPr>
        <p:spPr>
          <a:xfrm>
            <a:off x="5320939" y="3161211"/>
            <a:ext cx="2386149" cy="1349829"/>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9C28758-167D-F547-90E1-E2DF9A6A1549}"/>
                  </a:ext>
                </a:extLst>
              </p:cNvPr>
              <p:cNvSpPr txBox="1"/>
              <p:nvPr/>
            </p:nvSpPr>
            <p:spPr>
              <a:xfrm>
                <a:off x="1664160" y="3335383"/>
                <a:ext cx="1938561" cy="738664"/>
              </a:xfrm>
              <a:prstGeom prst="rect">
                <a:avLst/>
              </a:prstGeom>
              <a:noFill/>
            </p:spPr>
            <p:txBody>
              <a:bodyPr wrap="square" rtlCol="0">
                <a:spAutoFit/>
              </a:bodyPr>
              <a:lstStyle/>
              <a:p>
                <a:r>
                  <a:rPr lang="en-CN" dirty="0"/>
                  <a:t>Value Iteration: </a:t>
                </a:r>
              </a:p>
              <a:p>
                <a:endParaRPr lang="en-CN" dirty="0"/>
              </a:p>
              <a:p>
                <a:r>
                  <a:rPr lang="en-US" dirty="0"/>
                  <a:t>k</a:t>
                </a:r>
                <a:r>
                  <a:rPr lang="en-US" b="0" dirty="0"/>
                  <a:t>now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e>
                    </m:d>
                  </m:oMath>
                </a14:m>
                <a:endParaRPr lang="en-CN" dirty="0"/>
              </a:p>
            </p:txBody>
          </p:sp>
        </mc:Choice>
        <mc:Fallback xmlns="">
          <p:sp>
            <p:nvSpPr>
              <p:cNvPr id="3" name="TextBox 2">
                <a:extLst>
                  <a:ext uri="{FF2B5EF4-FFF2-40B4-BE49-F238E27FC236}">
                    <a16:creationId xmlns:a16="http://schemas.microsoft.com/office/drawing/2014/main" id="{39C28758-167D-F547-90E1-E2DF9A6A1549}"/>
                  </a:ext>
                </a:extLst>
              </p:cNvPr>
              <p:cNvSpPr txBox="1">
                <a:spLocks noRot="1" noChangeAspect="1" noMove="1" noResize="1" noEditPoints="1" noAdjustHandles="1" noChangeArrowheads="1" noChangeShapeType="1" noTextEdit="1"/>
              </p:cNvSpPr>
              <p:nvPr/>
            </p:nvSpPr>
            <p:spPr>
              <a:xfrm>
                <a:off x="1664160" y="3335383"/>
                <a:ext cx="1938561" cy="738664"/>
              </a:xfrm>
              <a:prstGeom prst="rect">
                <a:avLst/>
              </a:prstGeom>
              <a:blipFill>
                <a:blip r:embed="rId4"/>
                <a:stretch>
                  <a:fillRect l="-1307" t="-1695" b="-6780"/>
                </a:stretch>
              </a:blipFill>
            </p:spPr>
            <p:txBody>
              <a:bodyPr/>
              <a:lstStyle/>
              <a:p>
                <a:r>
                  <a:rPr lang="en-CN">
                    <a:noFill/>
                  </a:rPr>
                  <a:t> </a:t>
                </a:r>
              </a:p>
            </p:txBody>
          </p:sp>
        </mc:Fallback>
      </mc:AlternateContent>
      <p:sp>
        <p:nvSpPr>
          <p:cNvPr id="9" name="TextBox 8">
            <a:extLst>
              <a:ext uri="{FF2B5EF4-FFF2-40B4-BE49-F238E27FC236}">
                <a16:creationId xmlns:a16="http://schemas.microsoft.com/office/drawing/2014/main" id="{AE2C5F69-5298-514E-8CA4-63D3B7A58A9B}"/>
              </a:ext>
            </a:extLst>
          </p:cNvPr>
          <p:cNvSpPr txBox="1"/>
          <p:nvPr/>
        </p:nvSpPr>
        <p:spPr>
          <a:xfrm>
            <a:off x="5544732" y="3335383"/>
            <a:ext cx="1938561" cy="523220"/>
          </a:xfrm>
          <a:prstGeom prst="rect">
            <a:avLst/>
          </a:prstGeom>
          <a:noFill/>
        </p:spPr>
        <p:txBody>
          <a:bodyPr wrap="square" rtlCol="0">
            <a:spAutoFit/>
          </a:bodyPr>
          <a:lstStyle/>
          <a:p>
            <a:r>
              <a:rPr lang="en-CN" dirty="0"/>
              <a:t>Q-Learning: </a:t>
            </a:r>
          </a:p>
          <a:p>
            <a:endParaRPr lang="en-CN" dirty="0"/>
          </a:p>
        </p:txBody>
      </p:sp>
    </p:spTree>
    <p:extLst>
      <p:ext uri="{BB962C8B-B14F-4D97-AF65-F5344CB8AC3E}">
        <p14:creationId xmlns:p14="http://schemas.microsoft.com/office/powerpoint/2010/main" val="100195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Finding Optimal Policy in MDP – Q-Learning</a:t>
            </a:r>
            <a:endParaRPr dirty="0"/>
          </a:p>
        </p:txBody>
      </p:sp>
      <mc:AlternateContent xmlns:mc="http://schemas.openxmlformats.org/markup-compatibility/2006" xmlns:a14="http://schemas.microsoft.com/office/drawing/2010/main">
        <mc:Choice Requires="a14">
          <p:sp>
            <p:nvSpPr>
              <p:cNvPr id="126" name="Google Shape;126;p20"/>
              <p:cNvSpPr txBox="1">
                <a:spLocks noGrp="1"/>
              </p:cNvSpPr>
              <p:nvPr>
                <p:ph type="body" idx="1"/>
              </p:nvPr>
            </p:nvSpPr>
            <p:spPr>
              <a:xfrm>
                <a:off x="311700" y="1152474"/>
                <a:ext cx="8520600" cy="3546001"/>
              </a:xfrm>
              <a:prstGeom prst="rect">
                <a:avLst/>
              </a:prstGeom>
            </p:spPr>
            <p:txBody>
              <a:bodyPr spcFirstLastPara="1" wrap="square" lIns="91425" tIns="91425" rIns="91425" bIns="91425" anchor="t" anchorCtr="0">
                <a:normAutofit/>
              </a:bodyPr>
              <a:lstStyle/>
              <a:p>
                <a:pPr marL="0" lvl="0" indent="0">
                  <a:buNone/>
                </a:pPr>
                <a:r>
                  <a:rPr lang="en-US" dirty="0">
                    <a:solidFill>
                      <a:schemeClr val="bg2"/>
                    </a:solidFill>
                  </a:rPr>
                  <a:t>The value, or the Q value, is the expected discounted reward for executing action</a:t>
                </a:r>
                <a14:m>
                  <m:oMath xmlns:m="http://schemas.openxmlformats.org/officeDocument/2006/math">
                    <m:r>
                      <a:rPr lang="en-US" i="1" dirty="0" smtClean="0">
                        <a:solidFill>
                          <a:schemeClr val="bg2"/>
                        </a:solidFill>
                        <a:latin typeface="Cambria Math" panose="02040503050406030204" pitchFamily="18" charset="0"/>
                      </a:rPr>
                      <m:t> </m:t>
                    </m:r>
                    <m:r>
                      <a:rPr lang="en-US" i="1" dirty="0" smtClean="0">
                        <a:solidFill>
                          <a:schemeClr val="bg2"/>
                        </a:solidFill>
                        <a:latin typeface="Cambria Math" panose="02040503050406030204" pitchFamily="18" charset="0"/>
                      </a:rPr>
                      <m:t>𝑎</m:t>
                    </m:r>
                    <m:r>
                      <a:rPr lang="en-US" i="1" dirty="0" smtClean="0">
                        <a:solidFill>
                          <a:schemeClr val="bg2"/>
                        </a:solidFill>
                        <a:latin typeface="Cambria Math" panose="02040503050406030204" pitchFamily="18" charset="0"/>
                      </a:rPr>
                      <m:t> </m:t>
                    </m:r>
                  </m:oMath>
                </a14:m>
                <a:r>
                  <a:rPr lang="en-US" dirty="0">
                    <a:solidFill>
                      <a:schemeClr val="bg2"/>
                    </a:solidFill>
                  </a:rPr>
                  <a:t>at state </a:t>
                </a:r>
                <a14:m>
                  <m:oMath xmlns:m="http://schemas.openxmlformats.org/officeDocument/2006/math">
                    <m:r>
                      <a:rPr lang="en-US" i="1" dirty="0" smtClean="0">
                        <a:solidFill>
                          <a:schemeClr val="bg2"/>
                        </a:solidFill>
                        <a:latin typeface="Cambria Math" panose="02040503050406030204" pitchFamily="18" charset="0"/>
                      </a:rPr>
                      <m:t>𝑠</m:t>
                    </m:r>
                  </m:oMath>
                </a14:m>
                <a:r>
                  <a:rPr lang="en-US" dirty="0">
                    <a:solidFill>
                      <a:schemeClr val="bg2"/>
                    </a:solidFill>
                  </a:rPr>
                  <a:t> and following policy pi thereafter. The object in Q-learning is to estimate the Q values for an optimal policy. </a:t>
                </a:r>
              </a:p>
              <a:p>
                <a:pPr marL="0" lvl="0" indent="0">
                  <a:buNone/>
                </a:pPr>
                <a:endParaRPr lang="en-US" dirty="0">
                  <a:solidFill>
                    <a:schemeClr val="bg2"/>
                  </a:solidFill>
                </a:endParaRPr>
              </a:p>
              <a:p>
                <a:pPr marL="0" lvl="0" indent="0">
                  <a:buNone/>
                </a:pPr>
                <a:r>
                  <a:rPr lang="en-US" dirty="0">
                    <a:solidFill>
                      <a:schemeClr val="bg2"/>
                    </a:solidFill>
                  </a:rPr>
                  <a:t>With the estimated </a:t>
                </a:r>
                <a14:m>
                  <m:oMath xmlns:m="http://schemas.openxmlformats.org/officeDocument/2006/math">
                    <m:sSup>
                      <m:sSupPr>
                        <m:ctrlPr>
                          <a:rPr lang="en-US" b="0" i="1" smtClean="0">
                            <a:solidFill>
                              <a:schemeClr val="bg2"/>
                            </a:solidFill>
                            <a:latin typeface="Cambria Math" panose="02040503050406030204" pitchFamily="18" charset="0"/>
                          </a:rPr>
                        </m:ctrlPr>
                      </m:sSupPr>
                      <m:e>
                        <m:r>
                          <a:rPr lang="en-US" b="0" i="1" smtClean="0">
                            <a:solidFill>
                              <a:schemeClr val="bg2"/>
                            </a:solidFill>
                            <a:latin typeface="Cambria Math" panose="02040503050406030204" pitchFamily="18" charset="0"/>
                          </a:rPr>
                          <m:t>𝑄</m:t>
                        </m:r>
                      </m:e>
                      <m:sup>
                        <m:r>
                          <a:rPr lang="en-US" b="0" i="1" smtClean="0">
                            <a:solidFill>
                              <a:schemeClr val="bg2"/>
                            </a:solidFill>
                            <a:latin typeface="Cambria Math" panose="02040503050406030204" pitchFamily="18" charset="0"/>
                          </a:rPr>
                          <m:t>∗</m:t>
                        </m:r>
                      </m:sup>
                    </m:sSup>
                  </m:oMath>
                </a14:m>
                <a:r>
                  <a:rPr lang="en-US" dirty="0">
                    <a:solidFill>
                      <a:schemeClr val="bg2"/>
                    </a:solidFill>
                  </a:rPr>
                  <a:t>, we can find the optimal policy by </a:t>
                </a:r>
                <a14:m>
                  <m:oMath xmlns:m="http://schemas.openxmlformats.org/officeDocument/2006/math">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i="1" smtClean="0">
                            <a:solidFill>
                              <a:schemeClr val="bg2"/>
                            </a:solidFill>
                            <a:latin typeface="Cambria Math" panose="02040503050406030204" pitchFamily="18" charset="0"/>
                            <a:ea typeface="Cambria Math" panose="02040503050406030204" pitchFamily="18" charset="0"/>
                          </a:rPr>
                          <m:t>𝜋</m:t>
                        </m:r>
                      </m:e>
                      <m:sup>
                        <m:r>
                          <a:rPr lang="en-US" b="0" i="1" smtClean="0">
                            <a:solidFill>
                              <a:schemeClr val="bg2"/>
                            </a:solidFill>
                            <a:latin typeface="Cambria Math" panose="02040503050406030204" pitchFamily="18" charset="0"/>
                            <a:ea typeface="Cambria Math" panose="02040503050406030204" pitchFamily="18" charset="0"/>
                          </a:rPr>
                          <m:t>∗</m:t>
                        </m:r>
                      </m:sup>
                    </m:sSup>
                    <m:d>
                      <m:dPr>
                        <m:ctrlPr>
                          <a:rPr lang="en-US" b="0" i="1" smtClean="0">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𝑠</m:t>
                        </m:r>
                      </m:e>
                    </m:d>
                    <m:r>
                      <a:rPr lang="en-US" b="0" i="1" smtClean="0">
                        <a:solidFill>
                          <a:schemeClr val="bg2"/>
                        </a:solidFill>
                        <a:latin typeface="Cambria Math" panose="02040503050406030204" pitchFamily="18" charset="0"/>
                        <a:ea typeface="Cambria Math" panose="02040503050406030204" pitchFamily="18" charset="0"/>
                      </a:rPr>
                      <m:t>=</m:t>
                    </m:r>
                    <m:func>
                      <m:funcPr>
                        <m:ctrlPr>
                          <a:rPr lang="en-US" b="0" i="1" smtClean="0">
                            <a:solidFill>
                              <a:schemeClr val="bg2"/>
                            </a:solidFill>
                            <a:latin typeface="Cambria Math" panose="02040503050406030204" pitchFamily="18" charset="0"/>
                            <a:ea typeface="Cambria Math" panose="02040503050406030204" pitchFamily="18" charset="0"/>
                          </a:rPr>
                        </m:ctrlPr>
                      </m:funcPr>
                      <m:fName>
                        <m:limLow>
                          <m:limLowPr>
                            <m:ctrlPr>
                              <a:rPr lang="en-US" b="0" i="1" smtClean="0">
                                <a:solidFill>
                                  <a:schemeClr val="bg2"/>
                                </a:solidFill>
                                <a:latin typeface="Cambria Math" panose="02040503050406030204" pitchFamily="18" charset="0"/>
                                <a:ea typeface="Cambria Math" panose="02040503050406030204" pitchFamily="18" charset="0"/>
                              </a:rPr>
                            </m:ctrlPr>
                          </m:limLowPr>
                          <m:e>
                            <m:r>
                              <m:rPr>
                                <m:sty m:val="p"/>
                              </m:rPr>
                              <a:rPr lang="en-US" b="0" i="0" smtClean="0">
                                <a:solidFill>
                                  <a:schemeClr val="bg2"/>
                                </a:solidFill>
                                <a:latin typeface="Cambria Math" panose="02040503050406030204" pitchFamily="18" charset="0"/>
                                <a:ea typeface="Cambria Math" panose="02040503050406030204" pitchFamily="18" charset="0"/>
                              </a:rPr>
                              <m:t>max</m:t>
                            </m:r>
                          </m:e>
                          <m:lim>
                            <m:r>
                              <a:rPr lang="en-US" b="0" i="1" smtClean="0">
                                <a:solidFill>
                                  <a:schemeClr val="bg2"/>
                                </a:solidFill>
                                <a:latin typeface="Cambria Math" panose="02040503050406030204" pitchFamily="18" charset="0"/>
                                <a:ea typeface="Cambria Math" panose="02040503050406030204" pitchFamily="18" charset="0"/>
                              </a:rPr>
                              <m:t>𝑎</m:t>
                            </m:r>
                          </m:lim>
                        </m:limLow>
                      </m:fName>
                      <m:e>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b="0" i="1" smtClean="0">
                                <a:solidFill>
                                  <a:schemeClr val="bg2"/>
                                </a:solidFill>
                                <a:latin typeface="Cambria Math" panose="02040503050406030204" pitchFamily="18" charset="0"/>
                                <a:ea typeface="Cambria Math" panose="02040503050406030204" pitchFamily="18" charset="0"/>
                              </a:rPr>
                              <m:t>𝑄</m:t>
                            </m:r>
                          </m:e>
                          <m:sup>
                            <m:r>
                              <a:rPr lang="en-US" b="0" i="1" smtClean="0">
                                <a:solidFill>
                                  <a:schemeClr val="bg2"/>
                                </a:solidFill>
                                <a:latin typeface="Cambria Math" panose="02040503050406030204" pitchFamily="18" charset="0"/>
                                <a:ea typeface="Cambria Math" panose="02040503050406030204" pitchFamily="18" charset="0"/>
                              </a:rPr>
                              <m:t>∗</m:t>
                            </m:r>
                          </m:sup>
                        </m:sSup>
                        <m:d>
                          <m:dPr>
                            <m:ctrlPr>
                              <a:rPr lang="en-US" b="0" i="1" smtClean="0">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𝑠</m:t>
                            </m:r>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𝑎</m:t>
                            </m:r>
                          </m:e>
                        </m:d>
                      </m:e>
                    </m:func>
                  </m:oMath>
                </a14:m>
                <a:endParaRPr lang="en-US" dirty="0"/>
              </a:p>
              <a:p>
                <a:pPr marL="0" lvl="0" indent="0">
                  <a:buNone/>
                </a:pPr>
                <a:endParaRPr lang="en-US" dirty="0"/>
              </a:p>
              <a:p>
                <a:pPr marL="0" lvl="0" indent="0">
                  <a:buNone/>
                </a:pPr>
                <a:endParaRPr lang="en-US" dirty="0"/>
              </a:p>
              <a:p>
                <a:pPr marL="0" lvl="0" indent="0">
                  <a:buNone/>
                </a:pPr>
                <a:endParaRPr lang="en-US" dirty="0"/>
              </a:p>
            </p:txBody>
          </p:sp>
        </mc:Choice>
        <mc:Fallback xmlns="">
          <p:sp>
            <p:nvSpPr>
              <p:cNvPr id="126" name="Google Shape;126;p20"/>
              <p:cNvSpPr txBox="1">
                <a:spLocks noGrp="1" noRot="1" noChangeAspect="1" noMove="1" noResize="1" noEditPoints="1" noAdjustHandles="1" noChangeArrowheads="1" noChangeShapeType="1" noTextEdit="1"/>
              </p:cNvSpPr>
              <p:nvPr>
                <p:ph type="body" idx="1"/>
              </p:nvPr>
            </p:nvSpPr>
            <p:spPr>
              <a:xfrm>
                <a:off x="311700" y="1152474"/>
                <a:ext cx="8520600" cy="3546001"/>
              </a:xfrm>
              <a:prstGeom prst="rect">
                <a:avLst/>
              </a:prstGeom>
              <a:blipFill>
                <a:blip r:embed="rId3"/>
                <a:stretch>
                  <a:fillRect l="-595"/>
                </a:stretch>
              </a:blipFill>
            </p:spPr>
            <p:txBody>
              <a:bodyPr/>
              <a:lstStyle/>
              <a:p>
                <a:r>
                  <a:rPr lang="en-CN">
                    <a:noFill/>
                  </a:rPr>
                  <a:t> </a:t>
                </a:r>
              </a:p>
            </p:txBody>
          </p:sp>
        </mc:Fallback>
      </mc:AlternateContent>
      <p:sp>
        <p:nvSpPr>
          <p:cNvPr id="2" name="Rounded Rectangle 1">
            <a:extLst>
              <a:ext uri="{FF2B5EF4-FFF2-40B4-BE49-F238E27FC236}">
                <a16:creationId xmlns:a16="http://schemas.microsoft.com/office/drawing/2014/main" id="{8B2A32D5-F947-364A-96B3-A2DCCDDB2881}"/>
              </a:ext>
            </a:extLst>
          </p:cNvPr>
          <p:cNvSpPr/>
          <p:nvPr/>
        </p:nvSpPr>
        <p:spPr>
          <a:xfrm>
            <a:off x="1436914" y="3161211"/>
            <a:ext cx="2386149" cy="1349829"/>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N"/>
          </a:p>
        </p:txBody>
      </p:sp>
      <p:sp>
        <p:nvSpPr>
          <p:cNvPr id="7" name="Rounded Rectangle 6">
            <a:extLst>
              <a:ext uri="{FF2B5EF4-FFF2-40B4-BE49-F238E27FC236}">
                <a16:creationId xmlns:a16="http://schemas.microsoft.com/office/drawing/2014/main" id="{1BBB4F4F-DDA1-9746-92F9-B8D55B217B96}"/>
              </a:ext>
            </a:extLst>
          </p:cNvPr>
          <p:cNvSpPr/>
          <p:nvPr/>
        </p:nvSpPr>
        <p:spPr>
          <a:xfrm>
            <a:off x="5320939" y="3161211"/>
            <a:ext cx="2386149" cy="1349829"/>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9C28758-167D-F547-90E1-E2DF9A6A1549}"/>
                  </a:ext>
                </a:extLst>
              </p:cNvPr>
              <p:cNvSpPr txBox="1"/>
              <p:nvPr/>
            </p:nvSpPr>
            <p:spPr>
              <a:xfrm>
                <a:off x="1664160" y="3335383"/>
                <a:ext cx="1938561" cy="738664"/>
              </a:xfrm>
              <a:prstGeom prst="rect">
                <a:avLst/>
              </a:prstGeom>
              <a:noFill/>
            </p:spPr>
            <p:txBody>
              <a:bodyPr wrap="square" rtlCol="0">
                <a:spAutoFit/>
              </a:bodyPr>
              <a:lstStyle/>
              <a:p>
                <a:r>
                  <a:rPr lang="en-CN" dirty="0"/>
                  <a:t>Value Iteration: </a:t>
                </a:r>
              </a:p>
              <a:p>
                <a:endParaRPr lang="en-CN" dirty="0"/>
              </a:p>
              <a:p>
                <a:r>
                  <a:rPr lang="en-US" dirty="0"/>
                  <a:t>k</a:t>
                </a:r>
                <a:r>
                  <a:rPr lang="en-US" b="0" dirty="0"/>
                  <a:t>now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e>
                    </m:d>
                  </m:oMath>
                </a14:m>
                <a:endParaRPr lang="en-CN" dirty="0"/>
              </a:p>
            </p:txBody>
          </p:sp>
        </mc:Choice>
        <mc:Fallback xmlns="">
          <p:sp>
            <p:nvSpPr>
              <p:cNvPr id="3" name="TextBox 2">
                <a:extLst>
                  <a:ext uri="{FF2B5EF4-FFF2-40B4-BE49-F238E27FC236}">
                    <a16:creationId xmlns:a16="http://schemas.microsoft.com/office/drawing/2014/main" id="{39C28758-167D-F547-90E1-E2DF9A6A1549}"/>
                  </a:ext>
                </a:extLst>
              </p:cNvPr>
              <p:cNvSpPr txBox="1">
                <a:spLocks noRot="1" noChangeAspect="1" noMove="1" noResize="1" noEditPoints="1" noAdjustHandles="1" noChangeArrowheads="1" noChangeShapeType="1" noTextEdit="1"/>
              </p:cNvSpPr>
              <p:nvPr/>
            </p:nvSpPr>
            <p:spPr>
              <a:xfrm>
                <a:off x="1664160" y="3335383"/>
                <a:ext cx="1938561" cy="738664"/>
              </a:xfrm>
              <a:prstGeom prst="rect">
                <a:avLst/>
              </a:prstGeom>
              <a:blipFill>
                <a:blip r:embed="rId4"/>
                <a:stretch>
                  <a:fillRect l="-1307" t="-1695" b="-678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E2C5F69-5298-514E-8CA4-63D3B7A58A9B}"/>
                  </a:ext>
                </a:extLst>
              </p:cNvPr>
              <p:cNvSpPr txBox="1"/>
              <p:nvPr/>
            </p:nvSpPr>
            <p:spPr>
              <a:xfrm>
                <a:off x="5544732" y="3335383"/>
                <a:ext cx="1938561" cy="738664"/>
              </a:xfrm>
              <a:prstGeom prst="rect">
                <a:avLst/>
              </a:prstGeom>
              <a:noFill/>
            </p:spPr>
            <p:txBody>
              <a:bodyPr wrap="square" rtlCol="0">
                <a:spAutoFit/>
              </a:bodyPr>
              <a:lstStyle/>
              <a:p>
                <a:r>
                  <a:rPr lang="en-CN" dirty="0"/>
                  <a:t>Q-Learning: </a:t>
                </a:r>
              </a:p>
              <a:p>
                <a:endParaRPr lang="en-CN" dirty="0"/>
              </a:p>
              <a:p>
                <a:r>
                  <a:rPr lang="en-US" dirty="0"/>
                  <a:t>unk</a:t>
                </a:r>
                <a:r>
                  <a:rPr lang="en-US" b="0" dirty="0"/>
                  <a:t>now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e>
                    </m:d>
                  </m:oMath>
                </a14:m>
                <a:endParaRPr lang="en-CN" dirty="0"/>
              </a:p>
            </p:txBody>
          </p:sp>
        </mc:Choice>
        <mc:Fallback xmlns="">
          <p:sp>
            <p:nvSpPr>
              <p:cNvPr id="9" name="TextBox 8">
                <a:extLst>
                  <a:ext uri="{FF2B5EF4-FFF2-40B4-BE49-F238E27FC236}">
                    <a16:creationId xmlns:a16="http://schemas.microsoft.com/office/drawing/2014/main" id="{AE2C5F69-5298-514E-8CA4-63D3B7A58A9B}"/>
                  </a:ext>
                </a:extLst>
              </p:cNvPr>
              <p:cNvSpPr txBox="1">
                <a:spLocks noRot="1" noChangeAspect="1" noMove="1" noResize="1" noEditPoints="1" noAdjustHandles="1" noChangeArrowheads="1" noChangeShapeType="1" noTextEdit="1"/>
              </p:cNvSpPr>
              <p:nvPr/>
            </p:nvSpPr>
            <p:spPr>
              <a:xfrm>
                <a:off x="5544732" y="3335383"/>
                <a:ext cx="1938561" cy="738664"/>
              </a:xfrm>
              <a:prstGeom prst="rect">
                <a:avLst/>
              </a:prstGeom>
              <a:blipFill>
                <a:blip r:embed="rId5"/>
                <a:stretch>
                  <a:fillRect l="-1299" t="-1695" b="-6780"/>
                </a:stretch>
              </a:blipFill>
            </p:spPr>
            <p:txBody>
              <a:bodyPr/>
              <a:lstStyle/>
              <a:p>
                <a:r>
                  <a:rPr lang="en-CN">
                    <a:noFill/>
                  </a:rPr>
                  <a:t> </a:t>
                </a:r>
              </a:p>
            </p:txBody>
          </p:sp>
        </mc:Fallback>
      </mc:AlternateContent>
    </p:spTree>
    <p:extLst>
      <p:ext uri="{BB962C8B-B14F-4D97-AF65-F5344CB8AC3E}">
        <p14:creationId xmlns:p14="http://schemas.microsoft.com/office/powerpoint/2010/main" val="2006335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Finding Optimal Policy in MDP – Q-Learning</a:t>
            </a:r>
            <a:endParaRPr dirty="0"/>
          </a:p>
        </p:txBody>
      </p:sp>
      <mc:AlternateContent xmlns:mc="http://schemas.openxmlformats.org/markup-compatibility/2006" xmlns:a14="http://schemas.microsoft.com/office/drawing/2010/main">
        <mc:Choice Requires="a14">
          <p:sp>
            <p:nvSpPr>
              <p:cNvPr id="126" name="Google Shape;126;p20"/>
              <p:cNvSpPr txBox="1">
                <a:spLocks noGrp="1"/>
              </p:cNvSpPr>
              <p:nvPr>
                <p:ph type="body" idx="1"/>
              </p:nvPr>
            </p:nvSpPr>
            <p:spPr>
              <a:xfrm>
                <a:off x="311700" y="1152474"/>
                <a:ext cx="8520600" cy="3546001"/>
              </a:xfrm>
              <a:prstGeom prst="rect">
                <a:avLst/>
              </a:prstGeom>
            </p:spPr>
            <p:txBody>
              <a:bodyPr spcFirstLastPara="1" wrap="square" lIns="91425" tIns="91425" rIns="91425" bIns="91425" anchor="t" anchorCtr="0">
                <a:normAutofit fontScale="85000" lnSpcReduction="10000"/>
              </a:bodyPr>
              <a:lstStyle/>
              <a:p>
                <a:pPr marL="0" indent="0">
                  <a:spcAft>
                    <a:spcPts val="1200"/>
                  </a:spcAft>
                  <a:buNone/>
                </a:pPr>
                <a:r>
                  <a:rPr lang="en-CN" dirty="0">
                    <a:solidFill>
                      <a:schemeClr val="bg2"/>
                    </a:solidFill>
                  </a:rPr>
                  <a:t>Object: estimate the </a:t>
                </a:r>
                <a14:m>
                  <m:oMath xmlns:m="http://schemas.openxmlformats.org/officeDocument/2006/math">
                    <m:r>
                      <a:rPr lang="en-CN" i="1" dirty="0">
                        <a:solidFill>
                          <a:schemeClr val="bg2"/>
                        </a:solidFill>
                        <a:latin typeface="Cambria Math" panose="02040503050406030204" pitchFamily="18" charset="0"/>
                      </a:rPr>
                      <m:t>𝑄</m:t>
                    </m:r>
                  </m:oMath>
                </a14:m>
                <a:r>
                  <a:rPr lang="en-CN" dirty="0">
                    <a:solidFill>
                      <a:schemeClr val="bg2"/>
                    </a:solidFill>
                  </a:rPr>
                  <a:t> values for an optimal policy </a:t>
                </a:r>
                <a14:m>
                  <m:oMath xmlns:m="http://schemas.openxmlformats.org/officeDocument/2006/math">
                    <m:sSup>
                      <m:sSupPr>
                        <m:ctrlPr>
                          <a:rPr lang="en-US" i="1">
                            <a:solidFill>
                              <a:schemeClr val="bg2"/>
                            </a:solidFill>
                            <a:latin typeface="Cambria Math" panose="02040503050406030204" pitchFamily="18" charset="0"/>
                            <a:ea typeface="Cambria Math" panose="02040503050406030204" pitchFamily="18" charset="0"/>
                          </a:rPr>
                        </m:ctrlPr>
                      </m:sSupPr>
                      <m:e>
                        <m:r>
                          <a:rPr lang="en-CN" i="1">
                            <a:solidFill>
                              <a:schemeClr val="bg2"/>
                            </a:solidFill>
                            <a:latin typeface="Cambria Math" panose="02040503050406030204" pitchFamily="18" charset="0"/>
                            <a:ea typeface="Cambria Math" panose="02040503050406030204" pitchFamily="18" charset="0"/>
                          </a:rPr>
                          <m:t>𝜋</m:t>
                        </m:r>
                      </m:e>
                      <m:sup>
                        <m:r>
                          <a:rPr lang="en-US" i="1">
                            <a:solidFill>
                              <a:schemeClr val="bg2"/>
                            </a:solidFill>
                            <a:latin typeface="Cambria Math" panose="02040503050406030204" pitchFamily="18" charset="0"/>
                            <a:ea typeface="Cambria Math" panose="02040503050406030204" pitchFamily="18" charset="0"/>
                          </a:rPr>
                          <m:t>∗</m:t>
                        </m:r>
                      </m:sup>
                    </m:sSup>
                  </m:oMath>
                </a14:m>
                <a:r>
                  <a:rPr lang="en-CN" dirty="0">
                    <a:solidFill>
                      <a:schemeClr val="bg2"/>
                    </a:solidFill>
                  </a:rPr>
                  <a:t>, i.e., </a:t>
                </a:r>
                <a14:m>
                  <m:oMath xmlns:m="http://schemas.openxmlformats.org/officeDocument/2006/math">
                    <m:sSup>
                      <m:sSupPr>
                        <m:ctrlPr>
                          <a:rPr lang="en-US" i="1">
                            <a:solidFill>
                              <a:schemeClr val="bg2"/>
                            </a:solidFill>
                            <a:latin typeface="Cambria Math" panose="02040503050406030204" pitchFamily="18" charset="0"/>
                          </a:rPr>
                        </m:ctrlPr>
                      </m:sSupPr>
                      <m:e>
                        <m:r>
                          <a:rPr lang="en-US" i="1">
                            <a:solidFill>
                              <a:schemeClr val="bg2"/>
                            </a:solidFill>
                            <a:latin typeface="Cambria Math" panose="02040503050406030204" pitchFamily="18" charset="0"/>
                          </a:rPr>
                          <m:t>𝑄</m:t>
                        </m:r>
                      </m:e>
                      <m:sup>
                        <m:r>
                          <a:rPr lang="en-US" i="1">
                            <a:solidFill>
                              <a:schemeClr val="bg2"/>
                            </a:solidFill>
                            <a:latin typeface="Cambria Math" panose="02040503050406030204" pitchFamily="18" charset="0"/>
                          </a:rPr>
                          <m:t>∗</m:t>
                        </m:r>
                      </m:sup>
                    </m:sSup>
                  </m:oMath>
                </a14:m>
                <a:endParaRPr lang="en-CN" b="1" dirty="0">
                  <a:solidFill>
                    <a:schemeClr val="bg2"/>
                  </a:solidFill>
                </a:endParaRPr>
              </a:p>
              <a:p>
                <a:pPr marL="0" lvl="0" indent="0">
                  <a:spcAft>
                    <a:spcPts val="1200"/>
                  </a:spcAft>
                  <a:buNone/>
                </a:pPr>
                <a:r>
                  <a:rPr lang="en-CN" b="1" dirty="0">
                    <a:solidFill>
                      <a:schemeClr val="bg2"/>
                    </a:solidFill>
                  </a:rPr>
                  <a:t>Convergence</a:t>
                </a:r>
                <a:r>
                  <a:rPr lang="en-CN" dirty="0">
                    <a:solidFill>
                      <a:schemeClr val="bg2"/>
                    </a:solidFill>
                  </a:rPr>
                  <a:t> </a:t>
                </a:r>
                <a14:m>
                  <m:oMath xmlns:m="http://schemas.openxmlformats.org/officeDocument/2006/math">
                    <m:sSup>
                      <m:sSupPr>
                        <m:ctrlPr>
                          <a:rPr lang="en-US" i="1">
                            <a:solidFill>
                              <a:schemeClr val="bg2"/>
                            </a:solidFill>
                            <a:latin typeface="Cambria Math" panose="02040503050406030204" pitchFamily="18" charset="0"/>
                          </a:rPr>
                        </m:ctrlPr>
                      </m:sSupPr>
                      <m:e>
                        <m:r>
                          <a:rPr lang="en-US" i="1">
                            <a:solidFill>
                              <a:schemeClr val="bg2"/>
                            </a:solidFill>
                            <a:latin typeface="Cambria Math" panose="02040503050406030204" pitchFamily="18" charset="0"/>
                          </a:rPr>
                          <m:t>𝑄</m:t>
                        </m:r>
                      </m:e>
                      <m:sup>
                        <m:r>
                          <a:rPr lang="en-US" i="1">
                            <a:solidFill>
                              <a:schemeClr val="bg2"/>
                            </a:solidFill>
                            <a:latin typeface="Cambria Math" panose="02040503050406030204" pitchFamily="18" charset="0"/>
                          </a:rPr>
                          <m:t>𝑡</m:t>
                        </m:r>
                      </m:sup>
                    </m:sSup>
                    <m:r>
                      <a:rPr lang="en-US" i="1">
                        <a:solidFill>
                          <a:schemeClr val="bg2"/>
                        </a:solidFill>
                        <a:latin typeface="Cambria Math" panose="02040503050406030204" pitchFamily="18" charset="0"/>
                        <a:ea typeface="Cambria Math" panose="02040503050406030204" pitchFamily="18" charset="0"/>
                      </a:rPr>
                      <m:t>→</m:t>
                    </m:r>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𝑄</m:t>
                        </m:r>
                      </m:e>
                      <m:sup>
                        <m:r>
                          <a:rPr lang="en-US" i="1">
                            <a:solidFill>
                              <a:schemeClr val="bg2"/>
                            </a:solidFill>
                            <a:latin typeface="Cambria Math" panose="02040503050406030204" pitchFamily="18" charset="0"/>
                            <a:ea typeface="Cambria Math" panose="02040503050406030204" pitchFamily="18" charset="0"/>
                          </a:rPr>
                          <m:t>∗</m:t>
                        </m:r>
                      </m:sup>
                    </m:sSup>
                  </m:oMath>
                </a14:m>
                <a:endParaRPr lang="en-CN" dirty="0">
                  <a:solidFill>
                    <a:schemeClr val="bg2"/>
                  </a:solidFill>
                </a:endParaRPr>
              </a:p>
              <a:p>
                <a:pPr marL="0" lvl="0" indent="0">
                  <a:spcAft>
                    <a:spcPts val="1200"/>
                  </a:spcAft>
                  <a:buNone/>
                </a:pPr>
                <a:r>
                  <a:rPr lang="en-CN" dirty="0">
                    <a:solidFill>
                      <a:schemeClr val="bg2"/>
                    </a:solidFill>
                  </a:rPr>
                  <a:t>Given a finite MDP </a:t>
                </a:r>
                <a14:m>
                  <m:oMath xmlns:m="http://schemas.openxmlformats.org/officeDocument/2006/math">
                    <m:d>
                      <m:dPr>
                        <m:ctrlPr>
                          <a:rPr lang="en-US" b="0" i="1" smtClean="0">
                            <a:solidFill>
                              <a:schemeClr val="bg2"/>
                            </a:solidFill>
                            <a:latin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𝒮</m:t>
                        </m:r>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𝒜</m:t>
                        </m:r>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𝑃</m:t>
                        </m:r>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𝑟</m:t>
                        </m:r>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𝐻</m:t>
                        </m:r>
                      </m:e>
                    </m:d>
                  </m:oMath>
                </a14:m>
                <a:r>
                  <a:rPr lang="en-CN" dirty="0">
                    <a:solidFill>
                      <a:schemeClr val="bg2"/>
                    </a:solidFill>
                  </a:rPr>
                  <a:t>, the Q-learning algorithm, given by the update rule</a:t>
                </a:r>
              </a:p>
              <a:p>
                <a:pPr marL="0" lvl="0" indent="0">
                  <a:spcAft>
                    <a:spcPts val="1200"/>
                  </a:spcAft>
                  <a:buNone/>
                </a:pPr>
                <a14:m>
                  <m:oMathPara xmlns:m="http://schemas.openxmlformats.org/officeDocument/2006/math">
                    <m:oMathParaPr>
                      <m:jc m:val="centerGroup"/>
                    </m:oMathParaPr>
                    <m:oMath xmlns:m="http://schemas.openxmlformats.org/officeDocument/2006/math">
                      <m:sSup>
                        <m:sSupPr>
                          <m:ctrlPr>
                            <a:rPr lang="en-US" i="1">
                              <a:solidFill>
                                <a:schemeClr val="bg2"/>
                              </a:solidFill>
                              <a:latin typeface="Cambria Math" panose="02040503050406030204" pitchFamily="18" charset="0"/>
                            </a:rPr>
                          </m:ctrlPr>
                        </m:sSupPr>
                        <m:e>
                          <m:r>
                            <a:rPr lang="en-US" i="1">
                              <a:solidFill>
                                <a:schemeClr val="bg2"/>
                              </a:solidFill>
                              <a:latin typeface="Cambria Math" panose="02040503050406030204" pitchFamily="18" charset="0"/>
                            </a:rPr>
                            <m:t>𝑄</m:t>
                          </m:r>
                        </m:e>
                        <m:sup>
                          <m:r>
                            <a:rPr lang="en-US" i="1">
                              <a:solidFill>
                                <a:schemeClr val="bg2"/>
                              </a:solidFill>
                              <a:latin typeface="Cambria Math" panose="02040503050406030204" pitchFamily="18" charset="0"/>
                            </a:rPr>
                            <m:t>𝑡</m:t>
                          </m:r>
                          <m:r>
                            <a:rPr lang="en-US" b="0" i="1" smtClean="0">
                              <a:solidFill>
                                <a:schemeClr val="bg2"/>
                              </a:solidFill>
                              <a:latin typeface="Cambria Math" panose="02040503050406030204" pitchFamily="18" charset="0"/>
                            </a:rPr>
                            <m:t>+1</m:t>
                          </m:r>
                        </m:sup>
                      </m:sSup>
                      <m:d>
                        <m:dPr>
                          <m:ctrlPr>
                            <a:rPr lang="en-US" i="1">
                              <a:solidFill>
                                <a:schemeClr val="bg2"/>
                              </a:solidFill>
                              <a:latin typeface="Cambria Math" panose="02040503050406030204" pitchFamily="18" charset="0"/>
                            </a:rPr>
                          </m:ctrlPr>
                        </m:dPr>
                        <m:e>
                          <m:sSub>
                            <m:sSubPr>
                              <m:ctrlPr>
                                <a:rPr lang="en-US" i="1">
                                  <a:solidFill>
                                    <a:schemeClr val="bg2"/>
                                  </a:solidFill>
                                  <a:latin typeface="Cambria Math" panose="02040503050406030204" pitchFamily="18" charset="0"/>
                                </a:rPr>
                              </m:ctrlPr>
                            </m:sSubPr>
                            <m:e>
                              <m:r>
                                <a:rPr lang="en-US" i="1">
                                  <a:solidFill>
                                    <a:schemeClr val="bg2"/>
                                  </a:solidFill>
                                  <a:latin typeface="Cambria Math" panose="02040503050406030204" pitchFamily="18" charset="0"/>
                                </a:rPr>
                                <m:t>𝑠</m:t>
                              </m:r>
                            </m:e>
                            <m:sub>
                              <m:r>
                                <a:rPr lang="en-US" i="1">
                                  <a:solidFill>
                                    <a:schemeClr val="bg2"/>
                                  </a:solidFill>
                                  <a:latin typeface="Cambria Math" panose="02040503050406030204" pitchFamily="18" charset="0"/>
                                </a:rPr>
                                <m:t>𝑡</m:t>
                              </m:r>
                            </m:sub>
                          </m:sSub>
                          <m:r>
                            <a:rPr lang="en-US" i="1">
                              <a:solidFill>
                                <a:schemeClr val="bg2"/>
                              </a:solidFill>
                              <a:latin typeface="Cambria Math" panose="02040503050406030204" pitchFamily="18" charset="0"/>
                            </a:rPr>
                            <m:t>, </m:t>
                          </m:r>
                          <m:sSub>
                            <m:sSubPr>
                              <m:ctrlPr>
                                <a:rPr lang="en-US" i="1">
                                  <a:solidFill>
                                    <a:schemeClr val="bg2"/>
                                  </a:solidFill>
                                  <a:latin typeface="Cambria Math" panose="02040503050406030204" pitchFamily="18" charset="0"/>
                                </a:rPr>
                              </m:ctrlPr>
                            </m:sSubPr>
                            <m:e>
                              <m:r>
                                <a:rPr lang="en-US" i="1">
                                  <a:solidFill>
                                    <a:schemeClr val="bg2"/>
                                  </a:solidFill>
                                  <a:latin typeface="Cambria Math" panose="02040503050406030204" pitchFamily="18" charset="0"/>
                                </a:rPr>
                                <m:t>𝑎</m:t>
                              </m:r>
                            </m:e>
                            <m:sub>
                              <m:r>
                                <a:rPr lang="en-US" i="1">
                                  <a:solidFill>
                                    <a:schemeClr val="bg2"/>
                                  </a:solidFill>
                                  <a:latin typeface="Cambria Math" panose="02040503050406030204" pitchFamily="18" charset="0"/>
                                </a:rPr>
                                <m:t>𝑡</m:t>
                              </m:r>
                            </m:sub>
                          </m:sSub>
                        </m:e>
                      </m:d>
                      <m:r>
                        <a:rPr lang="en-US" i="1">
                          <a:solidFill>
                            <a:schemeClr val="bg2"/>
                          </a:solidFill>
                          <a:latin typeface="Cambria Math" panose="02040503050406030204" pitchFamily="18" charset="0"/>
                        </a:rPr>
                        <m:t>=</m:t>
                      </m:r>
                      <m:d>
                        <m:dPr>
                          <m:ctrlPr>
                            <a:rPr lang="en-US" i="1">
                              <a:solidFill>
                                <a:schemeClr val="bg2"/>
                              </a:solidFill>
                              <a:latin typeface="Cambria Math" panose="02040503050406030204" pitchFamily="18" charset="0"/>
                            </a:rPr>
                          </m:ctrlPr>
                        </m:dPr>
                        <m:e>
                          <m:r>
                            <a:rPr lang="en-US" i="1">
                              <a:solidFill>
                                <a:schemeClr val="bg2"/>
                              </a:solidFill>
                              <a:latin typeface="Cambria Math" panose="02040503050406030204" pitchFamily="18" charset="0"/>
                            </a:rPr>
                            <m:t>1−</m:t>
                          </m:r>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𝛼</m:t>
                              </m:r>
                            </m:e>
                            <m:sub>
                              <m:r>
                                <a:rPr lang="en-US" i="1">
                                  <a:solidFill>
                                    <a:schemeClr val="bg2"/>
                                  </a:solidFill>
                                  <a:latin typeface="Cambria Math" panose="02040503050406030204" pitchFamily="18" charset="0"/>
                                  <a:ea typeface="Cambria Math" panose="02040503050406030204" pitchFamily="18" charset="0"/>
                                </a:rPr>
                                <m:t>𝑡</m:t>
                              </m:r>
                            </m:sub>
                          </m:sSub>
                          <m:d>
                            <m:dPr>
                              <m:ctrlPr>
                                <a:rPr lang="en-US" b="0" i="1" smtClean="0">
                                  <a:solidFill>
                                    <a:schemeClr val="bg2"/>
                                  </a:solidFill>
                                  <a:latin typeface="Cambria Math" panose="02040503050406030204" pitchFamily="18" charset="0"/>
                                  <a:ea typeface="Cambria Math" panose="02040503050406030204" pitchFamily="18" charset="0"/>
                                </a:rPr>
                              </m:ctrlPr>
                            </m:dPr>
                            <m:e>
                              <m:sSub>
                                <m:sSubPr>
                                  <m:ctrlPr>
                                    <a:rPr lang="en-US" b="0" i="1" smtClean="0">
                                      <a:solidFill>
                                        <a:schemeClr val="bg2"/>
                                      </a:solidFill>
                                      <a:latin typeface="Cambria Math" panose="02040503050406030204" pitchFamily="18" charset="0"/>
                                      <a:ea typeface="Cambria Math" panose="02040503050406030204" pitchFamily="18" charset="0"/>
                                    </a:rPr>
                                  </m:ctrlPr>
                                </m:sSubPr>
                                <m:e>
                                  <m:r>
                                    <a:rPr lang="en-US" b="0" i="1" smtClean="0">
                                      <a:solidFill>
                                        <a:schemeClr val="bg2"/>
                                      </a:solidFill>
                                      <a:latin typeface="Cambria Math" panose="02040503050406030204" pitchFamily="18" charset="0"/>
                                      <a:ea typeface="Cambria Math" panose="02040503050406030204" pitchFamily="18" charset="0"/>
                                    </a:rPr>
                                    <m:t>𝑠</m:t>
                                  </m:r>
                                </m:e>
                                <m:sub>
                                  <m:r>
                                    <a:rPr lang="en-US" b="0" i="1" smtClean="0">
                                      <a:solidFill>
                                        <a:schemeClr val="bg2"/>
                                      </a:solidFill>
                                      <a:latin typeface="Cambria Math" panose="02040503050406030204" pitchFamily="18" charset="0"/>
                                      <a:ea typeface="Cambria Math" panose="02040503050406030204" pitchFamily="18" charset="0"/>
                                    </a:rPr>
                                    <m:t>𝑡</m:t>
                                  </m:r>
                                </m:sub>
                              </m:sSub>
                              <m:r>
                                <a:rPr lang="en-US" b="0" i="1" smtClean="0">
                                  <a:solidFill>
                                    <a:schemeClr val="bg2"/>
                                  </a:solidFill>
                                  <a:latin typeface="Cambria Math" panose="02040503050406030204" pitchFamily="18" charset="0"/>
                                  <a:ea typeface="Cambria Math" panose="02040503050406030204" pitchFamily="18" charset="0"/>
                                </a:rPr>
                                <m:t>,</m:t>
                              </m:r>
                              <m:sSub>
                                <m:sSubPr>
                                  <m:ctrlPr>
                                    <a:rPr lang="en-US" b="0" i="1" smtClean="0">
                                      <a:solidFill>
                                        <a:schemeClr val="bg2"/>
                                      </a:solidFill>
                                      <a:latin typeface="Cambria Math" panose="02040503050406030204" pitchFamily="18" charset="0"/>
                                      <a:ea typeface="Cambria Math" panose="02040503050406030204" pitchFamily="18" charset="0"/>
                                    </a:rPr>
                                  </m:ctrlPr>
                                </m:sSubPr>
                                <m:e>
                                  <m:r>
                                    <a:rPr lang="en-US" b="0" i="1" smtClean="0">
                                      <a:solidFill>
                                        <a:schemeClr val="bg2"/>
                                      </a:solidFill>
                                      <a:latin typeface="Cambria Math" panose="02040503050406030204" pitchFamily="18" charset="0"/>
                                      <a:ea typeface="Cambria Math" panose="02040503050406030204" pitchFamily="18" charset="0"/>
                                    </a:rPr>
                                    <m:t>𝑎</m:t>
                                  </m:r>
                                </m:e>
                                <m:sub>
                                  <m:r>
                                    <a:rPr lang="en-US" b="0" i="1" smtClean="0">
                                      <a:solidFill>
                                        <a:schemeClr val="bg2"/>
                                      </a:solidFill>
                                      <a:latin typeface="Cambria Math" panose="02040503050406030204" pitchFamily="18" charset="0"/>
                                      <a:ea typeface="Cambria Math" panose="02040503050406030204" pitchFamily="18" charset="0"/>
                                    </a:rPr>
                                    <m:t>𝑡</m:t>
                                  </m:r>
                                </m:sub>
                              </m:sSub>
                            </m:e>
                          </m:d>
                        </m:e>
                      </m:d>
                      <m:sSup>
                        <m:sSupPr>
                          <m:ctrlPr>
                            <a:rPr lang="en-US" i="1">
                              <a:solidFill>
                                <a:schemeClr val="bg2"/>
                              </a:solidFill>
                              <a:latin typeface="Cambria Math" panose="02040503050406030204" pitchFamily="18" charset="0"/>
                            </a:rPr>
                          </m:ctrlPr>
                        </m:sSupPr>
                        <m:e>
                          <m:r>
                            <a:rPr lang="en-US" i="1">
                              <a:solidFill>
                                <a:schemeClr val="bg2"/>
                              </a:solidFill>
                              <a:latin typeface="Cambria Math" panose="02040503050406030204" pitchFamily="18" charset="0"/>
                            </a:rPr>
                            <m:t>𝑄</m:t>
                          </m:r>
                        </m:e>
                        <m:sup>
                          <m:r>
                            <a:rPr lang="en-US" i="1">
                              <a:solidFill>
                                <a:schemeClr val="bg2"/>
                              </a:solidFill>
                              <a:latin typeface="Cambria Math" panose="02040503050406030204" pitchFamily="18" charset="0"/>
                            </a:rPr>
                            <m:t>𝑡</m:t>
                          </m:r>
                        </m:sup>
                      </m:sSup>
                      <m:d>
                        <m:dPr>
                          <m:ctrlPr>
                            <a:rPr lang="en-US" i="1">
                              <a:solidFill>
                                <a:schemeClr val="bg2"/>
                              </a:solidFill>
                              <a:latin typeface="Cambria Math" panose="02040503050406030204" pitchFamily="18" charset="0"/>
                            </a:rPr>
                          </m:ctrlPr>
                        </m:dPr>
                        <m:e>
                          <m:sSub>
                            <m:sSubPr>
                              <m:ctrlPr>
                                <a:rPr lang="en-US" i="1">
                                  <a:solidFill>
                                    <a:schemeClr val="bg2"/>
                                  </a:solidFill>
                                  <a:latin typeface="Cambria Math" panose="02040503050406030204" pitchFamily="18" charset="0"/>
                                </a:rPr>
                              </m:ctrlPr>
                            </m:sSubPr>
                            <m:e>
                              <m:r>
                                <a:rPr lang="en-US" i="1">
                                  <a:solidFill>
                                    <a:schemeClr val="bg2"/>
                                  </a:solidFill>
                                  <a:latin typeface="Cambria Math" panose="02040503050406030204" pitchFamily="18" charset="0"/>
                                </a:rPr>
                                <m:t>𝑠</m:t>
                              </m:r>
                            </m:e>
                            <m:sub>
                              <m:r>
                                <a:rPr lang="en-US" i="1">
                                  <a:solidFill>
                                    <a:schemeClr val="bg2"/>
                                  </a:solidFill>
                                  <a:latin typeface="Cambria Math" panose="02040503050406030204" pitchFamily="18" charset="0"/>
                                </a:rPr>
                                <m:t>𝑡</m:t>
                              </m:r>
                            </m:sub>
                          </m:sSub>
                          <m:r>
                            <a:rPr lang="en-US" i="1">
                              <a:solidFill>
                                <a:schemeClr val="bg2"/>
                              </a:solidFill>
                              <a:latin typeface="Cambria Math" panose="02040503050406030204" pitchFamily="18" charset="0"/>
                            </a:rPr>
                            <m:t>,</m:t>
                          </m:r>
                          <m:sSub>
                            <m:sSubPr>
                              <m:ctrlPr>
                                <a:rPr lang="en-US" i="1">
                                  <a:solidFill>
                                    <a:schemeClr val="bg2"/>
                                  </a:solidFill>
                                  <a:latin typeface="Cambria Math" panose="02040503050406030204" pitchFamily="18" charset="0"/>
                                </a:rPr>
                              </m:ctrlPr>
                            </m:sSubPr>
                            <m:e>
                              <m:r>
                                <a:rPr lang="en-US" i="1">
                                  <a:solidFill>
                                    <a:schemeClr val="bg2"/>
                                  </a:solidFill>
                                  <a:latin typeface="Cambria Math" panose="02040503050406030204" pitchFamily="18" charset="0"/>
                                </a:rPr>
                                <m:t>𝑎</m:t>
                              </m:r>
                            </m:e>
                            <m:sub>
                              <m:r>
                                <a:rPr lang="en-US" i="1">
                                  <a:solidFill>
                                    <a:schemeClr val="bg2"/>
                                  </a:solidFill>
                                  <a:latin typeface="Cambria Math" panose="02040503050406030204" pitchFamily="18" charset="0"/>
                                </a:rPr>
                                <m:t>𝑡</m:t>
                              </m:r>
                            </m:sub>
                          </m:sSub>
                        </m:e>
                      </m:d>
                      <m:r>
                        <a:rPr lang="en-US" i="1">
                          <a:solidFill>
                            <a:schemeClr val="bg2"/>
                          </a:solidFill>
                          <a:latin typeface="Cambria Math" panose="02040503050406030204" pitchFamily="18" charset="0"/>
                        </a:rPr>
                        <m:t>+</m:t>
                      </m:r>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𝛼</m:t>
                          </m:r>
                        </m:e>
                        <m:sub>
                          <m:r>
                            <a:rPr lang="en-US" i="1">
                              <a:solidFill>
                                <a:schemeClr val="bg2"/>
                              </a:solidFill>
                              <a:latin typeface="Cambria Math" panose="02040503050406030204" pitchFamily="18" charset="0"/>
                              <a:ea typeface="Cambria Math" panose="02040503050406030204" pitchFamily="18" charset="0"/>
                            </a:rPr>
                            <m:t>𝑡</m:t>
                          </m:r>
                        </m:sub>
                      </m:sSub>
                      <m:d>
                        <m:dPr>
                          <m:ctrlPr>
                            <a:rPr lang="en-US" b="0" i="1" smtClean="0">
                              <a:solidFill>
                                <a:schemeClr val="bg2"/>
                              </a:solidFill>
                              <a:latin typeface="Cambria Math" panose="02040503050406030204" pitchFamily="18" charset="0"/>
                              <a:ea typeface="Cambria Math" panose="02040503050406030204" pitchFamily="18" charset="0"/>
                            </a:rPr>
                          </m:ctrlPr>
                        </m:dPr>
                        <m:e>
                          <m:sSub>
                            <m:sSubPr>
                              <m:ctrlPr>
                                <a:rPr lang="en-US" b="0" i="1" smtClean="0">
                                  <a:solidFill>
                                    <a:schemeClr val="bg2"/>
                                  </a:solidFill>
                                  <a:latin typeface="Cambria Math" panose="02040503050406030204" pitchFamily="18" charset="0"/>
                                  <a:ea typeface="Cambria Math" panose="02040503050406030204" pitchFamily="18" charset="0"/>
                                </a:rPr>
                              </m:ctrlPr>
                            </m:sSubPr>
                            <m:e>
                              <m:r>
                                <a:rPr lang="en-US" b="0" i="1" smtClean="0">
                                  <a:solidFill>
                                    <a:schemeClr val="bg2"/>
                                  </a:solidFill>
                                  <a:latin typeface="Cambria Math" panose="02040503050406030204" pitchFamily="18" charset="0"/>
                                  <a:ea typeface="Cambria Math" panose="02040503050406030204" pitchFamily="18" charset="0"/>
                                </a:rPr>
                                <m:t>𝑠</m:t>
                              </m:r>
                            </m:e>
                            <m:sub>
                              <m:r>
                                <a:rPr lang="en-US" b="0" i="1" smtClean="0">
                                  <a:solidFill>
                                    <a:schemeClr val="bg2"/>
                                  </a:solidFill>
                                  <a:latin typeface="Cambria Math" panose="02040503050406030204" pitchFamily="18" charset="0"/>
                                  <a:ea typeface="Cambria Math" panose="02040503050406030204" pitchFamily="18" charset="0"/>
                                </a:rPr>
                                <m:t>𝑡</m:t>
                              </m:r>
                            </m:sub>
                          </m:sSub>
                          <m:r>
                            <a:rPr lang="en-US" b="0" i="1" smtClean="0">
                              <a:solidFill>
                                <a:schemeClr val="bg2"/>
                              </a:solidFill>
                              <a:latin typeface="Cambria Math" panose="02040503050406030204" pitchFamily="18" charset="0"/>
                              <a:ea typeface="Cambria Math" panose="02040503050406030204" pitchFamily="18" charset="0"/>
                            </a:rPr>
                            <m:t>,</m:t>
                          </m:r>
                          <m:sSub>
                            <m:sSubPr>
                              <m:ctrlPr>
                                <a:rPr lang="en-US" b="0" i="1" smtClean="0">
                                  <a:solidFill>
                                    <a:schemeClr val="bg2"/>
                                  </a:solidFill>
                                  <a:latin typeface="Cambria Math" panose="02040503050406030204" pitchFamily="18" charset="0"/>
                                  <a:ea typeface="Cambria Math" panose="02040503050406030204" pitchFamily="18" charset="0"/>
                                </a:rPr>
                              </m:ctrlPr>
                            </m:sSubPr>
                            <m:e>
                              <m:r>
                                <a:rPr lang="en-US" b="0" i="1" smtClean="0">
                                  <a:solidFill>
                                    <a:schemeClr val="bg2"/>
                                  </a:solidFill>
                                  <a:latin typeface="Cambria Math" panose="02040503050406030204" pitchFamily="18" charset="0"/>
                                  <a:ea typeface="Cambria Math" panose="02040503050406030204" pitchFamily="18" charset="0"/>
                                </a:rPr>
                                <m:t>𝑎</m:t>
                              </m:r>
                            </m:e>
                            <m:sub>
                              <m:r>
                                <a:rPr lang="en-US" b="0" i="1" smtClean="0">
                                  <a:solidFill>
                                    <a:schemeClr val="bg2"/>
                                  </a:solidFill>
                                  <a:latin typeface="Cambria Math" panose="02040503050406030204" pitchFamily="18" charset="0"/>
                                  <a:ea typeface="Cambria Math" panose="02040503050406030204" pitchFamily="18" charset="0"/>
                                </a:rPr>
                                <m:t>𝑡</m:t>
                              </m:r>
                            </m:sub>
                          </m:sSub>
                        </m:e>
                      </m:d>
                      <m:d>
                        <m:dPr>
                          <m:begChr m:val="["/>
                          <m:endChr m:val="]"/>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𝑟</m:t>
                          </m:r>
                          <m:d>
                            <m:dPr>
                              <m:ctrlPr>
                                <a:rPr lang="en-US" i="1">
                                  <a:solidFill>
                                    <a:schemeClr val="bg2"/>
                                  </a:solidFill>
                                  <a:latin typeface="Cambria Math" panose="02040503050406030204" pitchFamily="18" charset="0"/>
                                  <a:ea typeface="Cambria Math" panose="02040503050406030204" pitchFamily="18" charset="0"/>
                                </a:rPr>
                              </m:ctrlPr>
                            </m:dPr>
                            <m:e>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𝑠</m:t>
                                  </m:r>
                                </m:e>
                                <m:sub>
                                  <m:r>
                                    <a:rPr lang="en-US" i="1">
                                      <a:solidFill>
                                        <a:schemeClr val="bg2"/>
                                      </a:solidFill>
                                      <a:latin typeface="Cambria Math" panose="02040503050406030204" pitchFamily="18" charset="0"/>
                                      <a:ea typeface="Cambria Math" panose="02040503050406030204" pitchFamily="18" charset="0"/>
                                    </a:rPr>
                                    <m:t>𝑡</m:t>
                                  </m:r>
                                </m:sub>
                              </m:sSub>
                              <m:r>
                                <a:rPr lang="en-US" i="1">
                                  <a:solidFill>
                                    <a:schemeClr val="bg2"/>
                                  </a:solidFill>
                                  <a:latin typeface="Cambria Math" panose="02040503050406030204" pitchFamily="18" charset="0"/>
                                  <a:ea typeface="Cambria Math" panose="02040503050406030204" pitchFamily="18" charset="0"/>
                                </a:rPr>
                                <m:t>,</m:t>
                              </m:r>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𝑎</m:t>
                                  </m:r>
                                </m:e>
                                <m:sub>
                                  <m:r>
                                    <a:rPr lang="en-US" i="1">
                                      <a:solidFill>
                                        <a:schemeClr val="bg2"/>
                                      </a:solidFill>
                                      <a:latin typeface="Cambria Math" panose="02040503050406030204" pitchFamily="18" charset="0"/>
                                      <a:ea typeface="Cambria Math" panose="02040503050406030204" pitchFamily="18" charset="0"/>
                                    </a:rPr>
                                    <m:t>𝑡</m:t>
                                  </m:r>
                                </m:sub>
                              </m:sSub>
                            </m:e>
                          </m:d>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𝛾</m:t>
                          </m:r>
                          <m:sSup>
                            <m:sSupPr>
                              <m:ctrlPr>
                                <a:rPr lang="en-US" i="1" smtClean="0">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𝑉</m:t>
                              </m:r>
                            </m:e>
                            <m:sup>
                              <m:r>
                                <a:rPr lang="en-US" i="1">
                                  <a:solidFill>
                                    <a:schemeClr val="bg2"/>
                                  </a:solidFill>
                                  <a:latin typeface="Cambria Math" panose="02040503050406030204" pitchFamily="18" charset="0"/>
                                  <a:ea typeface="Cambria Math" panose="02040503050406030204" pitchFamily="18" charset="0"/>
                                </a:rPr>
                                <m:t>𝑡</m:t>
                              </m:r>
                            </m:sup>
                          </m:sSup>
                          <m:d>
                            <m:dPr>
                              <m:ctrlPr>
                                <a:rPr lang="en-US" i="1">
                                  <a:solidFill>
                                    <a:schemeClr val="bg2"/>
                                  </a:solidFill>
                                  <a:latin typeface="Cambria Math" panose="02040503050406030204" pitchFamily="18" charset="0"/>
                                  <a:ea typeface="Cambria Math" panose="02040503050406030204" pitchFamily="18" charset="0"/>
                                </a:rPr>
                              </m:ctrlPr>
                            </m:dPr>
                            <m:e>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𝑠</m:t>
                                  </m:r>
                                </m:e>
                                <m:sub>
                                  <m:r>
                                    <a:rPr lang="en-US" i="1">
                                      <a:solidFill>
                                        <a:schemeClr val="bg2"/>
                                      </a:solidFill>
                                      <a:latin typeface="Cambria Math" panose="02040503050406030204" pitchFamily="18" charset="0"/>
                                      <a:ea typeface="Cambria Math" panose="02040503050406030204" pitchFamily="18" charset="0"/>
                                    </a:rPr>
                                    <m:t>𝑡</m:t>
                                  </m:r>
                                  <m:r>
                                    <a:rPr lang="en-US" i="1">
                                      <a:solidFill>
                                        <a:schemeClr val="bg2"/>
                                      </a:solidFill>
                                      <a:latin typeface="Cambria Math" panose="02040503050406030204" pitchFamily="18" charset="0"/>
                                      <a:ea typeface="Cambria Math" panose="02040503050406030204" pitchFamily="18" charset="0"/>
                                    </a:rPr>
                                    <m:t>+1</m:t>
                                  </m:r>
                                </m:sub>
                              </m:sSub>
                            </m:e>
                          </m:d>
                        </m:e>
                      </m:d>
                    </m:oMath>
                  </m:oMathPara>
                </a14:m>
                <a:endParaRPr lang="en-CN" dirty="0">
                  <a:solidFill>
                    <a:schemeClr val="bg2"/>
                  </a:solidFill>
                </a:endParaRPr>
              </a:p>
              <a:p>
                <a:pPr marL="0" lvl="0" indent="0">
                  <a:spcAft>
                    <a:spcPts val="1200"/>
                  </a:spcAft>
                  <a:buNone/>
                </a:pPr>
                <a:r>
                  <a:rPr lang="en-US" dirty="0">
                    <a:solidFill>
                      <a:schemeClr val="bg2"/>
                    </a:solidFill>
                  </a:rPr>
                  <a:t>w</a:t>
                </a:r>
                <a:r>
                  <a:rPr lang="en-CN" dirty="0">
                    <a:solidFill>
                      <a:schemeClr val="bg2"/>
                    </a:solidFill>
                  </a:rPr>
                  <a:t>here </a:t>
                </a:r>
              </a:p>
              <a:p>
                <a:pPr marL="0" lvl="0" indent="0" algn="ctr">
                  <a:spcAft>
                    <a:spcPts val="1200"/>
                  </a:spcAft>
                  <a:buNone/>
                </a:pPr>
                <a14:m>
                  <m:oMath xmlns:m="http://schemas.openxmlformats.org/officeDocument/2006/math">
                    <m:sSup>
                      <m:sSupPr>
                        <m:ctrlPr>
                          <a:rPr lang="en-US" i="1">
                            <a:solidFill>
                              <a:schemeClr val="bg2"/>
                            </a:solidFill>
                            <a:latin typeface="Cambria Math" panose="02040503050406030204" pitchFamily="18" charset="0"/>
                          </a:rPr>
                        </m:ctrlPr>
                      </m:sSupPr>
                      <m:e>
                        <m:r>
                          <a:rPr lang="en-US" i="1">
                            <a:solidFill>
                              <a:schemeClr val="bg2"/>
                            </a:solidFill>
                            <a:latin typeface="Cambria Math" panose="02040503050406030204" pitchFamily="18" charset="0"/>
                          </a:rPr>
                          <m:t>𝑉</m:t>
                        </m:r>
                      </m:e>
                      <m:sup>
                        <m:r>
                          <a:rPr lang="en-US" i="1">
                            <a:solidFill>
                              <a:schemeClr val="bg2"/>
                            </a:solidFill>
                            <a:latin typeface="Cambria Math" panose="02040503050406030204" pitchFamily="18" charset="0"/>
                          </a:rPr>
                          <m:t>𝑡</m:t>
                        </m:r>
                      </m:sup>
                    </m:sSup>
                    <m:d>
                      <m:dPr>
                        <m:ctrlPr>
                          <a:rPr lang="en-US" i="1">
                            <a:solidFill>
                              <a:schemeClr val="bg2"/>
                            </a:solidFill>
                            <a:latin typeface="Cambria Math" panose="02040503050406030204" pitchFamily="18" charset="0"/>
                          </a:rPr>
                        </m:ctrlPr>
                      </m:dPr>
                      <m:e>
                        <m:sSub>
                          <m:sSubPr>
                            <m:ctrlPr>
                              <a:rPr lang="en-US" i="1">
                                <a:solidFill>
                                  <a:schemeClr val="bg2"/>
                                </a:solidFill>
                                <a:latin typeface="Cambria Math" panose="02040503050406030204" pitchFamily="18" charset="0"/>
                              </a:rPr>
                            </m:ctrlPr>
                          </m:sSubPr>
                          <m:e>
                            <m:r>
                              <a:rPr lang="en-US" i="1">
                                <a:solidFill>
                                  <a:schemeClr val="bg2"/>
                                </a:solidFill>
                                <a:latin typeface="Cambria Math" panose="02040503050406030204" pitchFamily="18" charset="0"/>
                              </a:rPr>
                              <m:t>𝑠</m:t>
                            </m:r>
                          </m:e>
                          <m:sub>
                            <m:r>
                              <a:rPr lang="en-US" i="1">
                                <a:solidFill>
                                  <a:schemeClr val="bg2"/>
                                </a:solidFill>
                                <a:latin typeface="Cambria Math" panose="02040503050406030204" pitchFamily="18" charset="0"/>
                              </a:rPr>
                              <m:t>𝑡</m:t>
                            </m:r>
                            <m:r>
                              <a:rPr lang="en-US" i="1">
                                <a:solidFill>
                                  <a:schemeClr val="bg2"/>
                                </a:solidFill>
                                <a:latin typeface="Cambria Math" panose="02040503050406030204" pitchFamily="18" charset="0"/>
                              </a:rPr>
                              <m:t>+1</m:t>
                            </m:r>
                          </m:sub>
                        </m:sSub>
                      </m:e>
                    </m:d>
                    <m:r>
                      <a:rPr lang="en-US" i="1">
                        <a:solidFill>
                          <a:schemeClr val="bg2"/>
                        </a:solidFill>
                        <a:latin typeface="Cambria Math" panose="02040503050406030204" pitchFamily="18" charset="0"/>
                      </a:rPr>
                      <m:t>=</m:t>
                    </m:r>
                    <m:func>
                      <m:funcPr>
                        <m:ctrlPr>
                          <a:rPr lang="en-US" i="1">
                            <a:solidFill>
                              <a:schemeClr val="bg2"/>
                            </a:solidFill>
                            <a:latin typeface="Cambria Math" panose="02040503050406030204" pitchFamily="18" charset="0"/>
                          </a:rPr>
                        </m:ctrlPr>
                      </m:funcPr>
                      <m:fName>
                        <m:limLow>
                          <m:limLowPr>
                            <m:ctrlPr>
                              <a:rPr lang="en-US" i="1">
                                <a:solidFill>
                                  <a:schemeClr val="bg2"/>
                                </a:solidFill>
                                <a:latin typeface="Cambria Math" panose="02040503050406030204" pitchFamily="18" charset="0"/>
                              </a:rPr>
                            </m:ctrlPr>
                          </m:limLowPr>
                          <m:e>
                            <m:r>
                              <m:rPr>
                                <m:sty m:val="p"/>
                              </m:rPr>
                              <a:rPr lang="en-US">
                                <a:solidFill>
                                  <a:schemeClr val="bg2"/>
                                </a:solidFill>
                                <a:latin typeface="Cambria Math" panose="02040503050406030204" pitchFamily="18" charset="0"/>
                              </a:rPr>
                              <m:t>max</m:t>
                            </m:r>
                          </m:e>
                          <m:lim>
                            <m:sSup>
                              <m:sSupPr>
                                <m:ctrlPr>
                                  <a:rPr lang="en-US" b="0" i="1" smtClean="0">
                                    <a:solidFill>
                                      <a:schemeClr val="bg2"/>
                                    </a:solidFill>
                                    <a:latin typeface="Cambria Math" panose="02040503050406030204" pitchFamily="18" charset="0"/>
                                  </a:rPr>
                                </m:ctrlPr>
                              </m:sSupPr>
                              <m:e>
                                <m:r>
                                  <a:rPr lang="en-US" i="1">
                                    <a:solidFill>
                                      <a:schemeClr val="bg2"/>
                                    </a:solidFill>
                                    <a:latin typeface="Cambria Math" panose="02040503050406030204" pitchFamily="18" charset="0"/>
                                  </a:rPr>
                                  <m:t>𝑎</m:t>
                                </m:r>
                              </m:e>
                              <m:sup>
                                <m:r>
                                  <a:rPr lang="en-US" b="0" i="1" smtClean="0">
                                    <a:solidFill>
                                      <a:schemeClr val="bg2"/>
                                    </a:solidFill>
                                    <a:latin typeface="Cambria Math" panose="02040503050406030204" pitchFamily="18" charset="0"/>
                                  </a:rPr>
                                  <m:t>′</m:t>
                                </m:r>
                              </m:sup>
                            </m:sSup>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𝒜</m:t>
                            </m:r>
                          </m:lim>
                        </m:limLow>
                      </m:fName>
                      <m:e>
                        <m:sSup>
                          <m:sSupPr>
                            <m:ctrlPr>
                              <a:rPr lang="en-US" i="1">
                                <a:solidFill>
                                  <a:schemeClr val="bg2"/>
                                </a:solidFill>
                                <a:latin typeface="Cambria Math" panose="02040503050406030204" pitchFamily="18" charset="0"/>
                              </a:rPr>
                            </m:ctrlPr>
                          </m:sSupPr>
                          <m:e>
                            <m:r>
                              <a:rPr lang="en-US" i="1">
                                <a:solidFill>
                                  <a:schemeClr val="bg2"/>
                                </a:solidFill>
                                <a:latin typeface="Cambria Math" panose="02040503050406030204" pitchFamily="18" charset="0"/>
                              </a:rPr>
                              <m:t>𝑄</m:t>
                            </m:r>
                          </m:e>
                          <m:sup>
                            <m:r>
                              <a:rPr lang="en-US" i="1">
                                <a:solidFill>
                                  <a:schemeClr val="bg2"/>
                                </a:solidFill>
                                <a:latin typeface="Cambria Math" panose="02040503050406030204" pitchFamily="18" charset="0"/>
                              </a:rPr>
                              <m:t>𝑡</m:t>
                            </m:r>
                            <m:r>
                              <a:rPr lang="en-US" i="1">
                                <a:solidFill>
                                  <a:schemeClr val="bg2"/>
                                </a:solidFill>
                                <a:latin typeface="Cambria Math" panose="02040503050406030204" pitchFamily="18" charset="0"/>
                              </a:rPr>
                              <m:t>−1</m:t>
                            </m:r>
                          </m:sup>
                        </m:sSup>
                        <m:d>
                          <m:dPr>
                            <m:ctrlPr>
                              <a:rPr lang="en-US" i="1">
                                <a:solidFill>
                                  <a:schemeClr val="bg2"/>
                                </a:solidFill>
                                <a:latin typeface="Cambria Math" panose="02040503050406030204" pitchFamily="18" charset="0"/>
                              </a:rPr>
                            </m:ctrlPr>
                          </m:dPr>
                          <m:e>
                            <m:sSub>
                              <m:sSubPr>
                                <m:ctrlPr>
                                  <a:rPr lang="en-US" i="1">
                                    <a:solidFill>
                                      <a:schemeClr val="bg2"/>
                                    </a:solidFill>
                                    <a:latin typeface="Cambria Math" panose="02040503050406030204" pitchFamily="18" charset="0"/>
                                  </a:rPr>
                                </m:ctrlPr>
                              </m:sSubPr>
                              <m:e>
                                <m:r>
                                  <a:rPr lang="en-US" i="1">
                                    <a:solidFill>
                                      <a:schemeClr val="bg2"/>
                                    </a:solidFill>
                                    <a:latin typeface="Cambria Math" panose="02040503050406030204" pitchFamily="18" charset="0"/>
                                  </a:rPr>
                                  <m:t>𝑠</m:t>
                                </m:r>
                              </m:e>
                              <m:sub>
                                <m:r>
                                  <a:rPr lang="en-US" i="1">
                                    <a:solidFill>
                                      <a:schemeClr val="bg2"/>
                                    </a:solidFill>
                                    <a:latin typeface="Cambria Math" panose="02040503050406030204" pitchFamily="18" charset="0"/>
                                  </a:rPr>
                                  <m:t>𝑡</m:t>
                                </m:r>
                                <m:r>
                                  <a:rPr lang="en-US" i="1">
                                    <a:solidFill>
                                      <a:schemeClr val="bg2"/>
                                    </a:solidFill>
                                    <a:latin typeface="Cambria Math" panose="02040503050406030204" pitchFamily="18" charset="0"/>
                                  </a:rPr>
                                  <m:t>+1</m:t>
                                </m:r>
                              </m:sub>
                            </m:sSub>
                            <m:r>
                              <a:rPr lang="en-US" i="1">
                                <a:solidFill>
                                  <a:schemeClr val="bg2"/>
                                </a:solidFill>
                                <a:latin typeface="Cambria Math" panose="02040503050406030204" pitchFamily="18" charset="0"/>
                              </a:rPr>
                              <m:t>,</m:t>
                            </m:r>
                            <m:sSup>
                              <m:sSupPr>
                                <m:ctrlPr>
                                  <a:rPr lang="en-US" b="0" i="1" smtClean="0">
                                    <a:solidFill>
                                      <a:schemeClr val="bg2"/>
                                    </a:solidFill>
                                    <a:latin typeface="Cambria Math" panose="02040503050406030204" pitchFamily="18" charset="0"/>
                                  </a:rPr>
                                </m:ctrlPr>
                              </m:sSupPr>
                              <m:e>
                                <m:r>
                                  <a:rPr lang="en-US" i="1">
                                    <a:solidFill>
                                      <a:schemeClr val="bg2"/>
                                    </a:solidFill>
                                    <a:latin typeface="Cambria Math" panose="02040503050406030204" pitchFamily="18" charset="0"/>
                                  </a:rPr>
                                  <m:t>𝑎</m:t>
                                </m:r>
                              </m:e>
                              <m:sup>
                                <m:r>
                                  <a:rPr lang="en-US" b="0" i="1" smtClean="0">
                                    <a:solidFill>
                                      <a:schemeClr val="bg2"/>
                                    </a:solidFill>
                                    <a:latin typeface="Cambria Math" panose="02040503050406030204" pitchFamily="18" charset="0"/>
                                  </a:rPr>
                                  <m:t>′</m:t>
                                </m:r>
                              </m:sup>
                            </m:sSup>
                          </m:e>
                        </m:d>
                      </m:e>
                    </m:func>
                  </m:oMath>
                </a14:m>
                <a:r>
                  <a:rPr lang="en-CN" dirty="0">
                    <a:solidFill>
                      <a:schemeClr val="bg2"/>
                    </a:solidFill>
                  </a:rPr>
                  <a:t>      and     </a:t>
                </a:r>
                <a14:m>
                  <m:oMath xmlns:m="http://schemas.openxmlformats.org/officeDocument/2006/math">
                    <m:sSub>
                      <m:sSubPr>
                        <m:ctrlPr>
                          <a:rPr lang="en-US" i="1">
                            <a:solidFill>
                              <a:schemeClr val="bg2"/>
                            </a:solidFill>
                            <a:latin typeface="Cambria Math" panose="02040503050406030204" pitchFamily="18" charset="0"/>
                            <a:ea typeface="Cambria Math" panose="02040503050406030204" pitchFamily="18" charset="0"/>
                          </a:rPr>
                        </m:ctrlPr>
                      </m:sSubPr>
                      <m:e>
                        <m:r>
                          <a:rPr lang="en-US" b="0" i="1" smtClean="0">
                            <a:solidFill>
                              <a:schemeClr val="bg2"/>
                            </a:solidFill>
                            <a:latin typeface="Cambria Math" panose="02040503050406030204" pitchFamily="18" charset="0"/>
                            <a:ea typeface="Cambria Math" panose="02040503050406030204" pitchFamily="18" charset="0"/>
                          </a:rPr>
                          <m:t>0≤</m:t>
                        </m:r>
                        <m:r>
                          <a:rPr lang="en-CN" i="1">
                            <a:solidFill>
                              <a:schemeClr val="bg2"/>
                            </a:solidFill>
                            <a:latin typeface="Cambria Math" panose="02040503050406030204" pitchFamily="18" charset="0"/>
                            <a:ea typeface="Cambria Math" panose="02040503050406030204" pitchFamily="18" charset="0"/>
                          </a:rPr>
                          <m:t>𝛼</m:t>
                        </m:r>
                      </m:e>
                      <m:sub>
                        <m:r>
                          <a:rPr lang="en-US" i="1">
                            <a:solidFill>
                              <a:schemeClr val="bg2"/>
                            </a:solidFill>
                            <a:latin typeface="Cambria Math" panose="02040503050406030204" pitchFamily="18" charset="0"/>
                            <a:ea typeface="Cambria Math" panose="02040503050406030204" pitchFamily="18" charset="0"/>
                          </a:rPr>
                          <m:t>𝑡</m:t>
                        </m:r>
                      </m:sub>
                    </m:sSub>
                    <m:d>
                      <m:dPr>
                        <m:ctrlPr>
                          <a:rPr lang="en-US" i="1">
                            <a:solidFill>
                              <a:schemeClr val="bg2"/>
                            </a:solidFill>
                            <a:latin typeface="Cambria Math" panose="02040503050406030204" pitchFamily="18" charset="0"/>
                            <a:ea typeface="Cambria Math" panose="02040503050406030204" pitchFamily="18" charset="0"/>
                          </a:rPr>
                        </m:ctrlPr>
                      </m:dPr>
                      <m:e>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𝑠</m:t>
                            </m:r>
                          </m:e>
                          <m:sub>
                            <m:r>
                              <a:rPr lang="en-US" i="1">
                                <a:solidFill>
                                  <a:schemeClr val="bg2"/>
                                </a:solidFill>
                                <a:latin typeface="Cambria Math" panose="02040503050406030204" pitchFamily="18" charset="0"/>
                                <a:ea typeface="Cambria Math" panose="02040503050406030204" pitchFamily="18" charset="0"/>
                              </a:rPr>
                              <m:t>𝑡</m:t>
                            </m:r>
                          </m:sub>
                        </m:sSub>
                        <m:r>
                          <a:rPr lang="en-US" i="1">
                            <a:solidFill>
                              <a:schemeClr val="bg2"/>
                            </a:solidFill>
                            <a:latin typeface="Cambria Math" panose="02040503050406030204" pitchFamily="18" charset="0"/>
                            <a:ea typeface="Cambria Math" panose="02040503050406030204" pitchFamily="18" charset="0"/>
                          </a:rPr>
                          <m:t>,</m:t>
                        </m:r>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𝑎</m:t>
                            </m:r>
                          </m:e>
                          <m:sub>
                            <m:r>
                              <a:rPr lang="en-US" i="1">
                                <a:solidFill>
                                  <a:schemeClr val="bg2"/>
                                </a:solidFill>
                                <a:latin typeface="Cambria Math" panose="02040503050406030204" pitchFamily="18" charset="0"/>
                                <a:ea typeface="Cambria Math" panose="02040503050406030204" pitchFamily="18" charset="0"/>
                              </a:rPr>
                              <m:t>𝑡</m:t>
                            </m:r>
                          </m:sub>
                        </m:sSub>
                      </m:e>
                    </m:d>
                    <m:r>
                      <a:rPr lang="en-US" b="0" i="1" smtClean="0">
                        <a:solidFill>
                          <a:schemeClr val="bg2"/>
                        </a:solidFill>
                        <a:latin typeface="Cambria Math" panose="02040503050406030204" pitchFamily="18" charset="0"/>
                        <a:ea typeface="Cambria Math" panose="02040503050406030204" pitchFamily="18" charset="0"/>
                      </a:rPr>
                      <m:t>&lt;1</m:t>
                    </m:r>
                  </m:oMath>
                </a14:m>
                <a:endParaRPr lang="en-CN" dirty="0">
                  <a:solidFill>
                    <a:schemeClr val="bg2"/>
                  </a:solidFill>
                </a:endParaRPr>
              </a:p>
              <a:p>
                <a:pPr marL="0" lvl="0" indent="0">
                  <a:spcAft>
                    <a:spcPts val="1200"/>
                  </a:spcAft>
                  <a:buNone/>
                </a:pPr>
                <a:r>
                  <a:rPr lang="en-US" dirty="0">
                    <a:solidFill>
                      <a:schemeClr val="bg2"/>
                    </a:solidFill>
                  </a:rPr>
                  <a:t>c</a:t>
                </a:r>
                <a:r>
                  <a:rPr lang="en-CN" dirty="0">
                    <a:solidFill>
                      <a:schemeClr val="bg2"/>
                    </a:solidFill>
                  </a:rPr>
                  <a:t>onverges with probability 1 to the optimal Q-function, </a:t>
                </a:r>
                <a14:m>
                  <m:oMath xmlns:m="http://schemas.openxmlformats.org/officeDocument/2006/math">
                    <m:sSup>
                      <m:sSupPr>
                        <m:ctrlPr>
                          <a:rPr lang="en-US" b="0" i="1" smtClean="0">
                            <a:solidFill>
                              <a:schemeClr val="bg2"/>
                            </a:solidFill>
                            <a:latin typeface="Cambria Math" panose="02040503050406030204" pitchFamily="18" charset="0"/>
                          </a:rPr>
                        </m:ctrlPr>
                      </m:sSupPr>
                      <m:e>
                        <m:r>
                          <a:rPr lang="en-US" b="0" i="1" smtClean="0">
                            <a:solidFill>
                              <a:schemeClr val="bg2"/>
                            </a:solidFill>
                            <a:latin typeface="Cambria Math" panose="02040503050406030204" pitchFamily="18" charset="0"/>
                          </a:rPr>
                          <m:t>𝑄</m:t>
                        </m:r>
                      </m:e>
                      <m:sup>
                        <m:r>
                          <a:rPr lang="en-US" b="0" i="1" smtClean="0">
                            <a:solidFill>
                              <a:schemeClr val="bg2"/>
                            </a:solidFill>
                            <a:latin typeface="Cambria Math" panose="02040503050406030204" pitchFamily="18" charset="0"/>
                          </a:rPr>
                          <m:t>∗</m:t>
                        </m:r>
                      </m:sup>
                    </m:sSup>
                  </m:oMath>
                </a14:m>
                <a:r>
                  <a:rPr lang="en-CN" dirty="0">
                    <a:solidFill>
                      <a:schemeClr val="bg2"/>
                    </a:solidFill>
                  </a:rPr>
                  <a:t>, if </a:t>
                </a:r>
              </a:p>
              <a:p>
                <a:pPr marL="0" lvl="0" indent="0" algn="ctr">
                  <a:spcAft>
                    <a:spcPts val="1200"/>
                  </a:spcAft>
                  <a:buNone/>
                </a:pPr>
                <a14:m>
                  <m:oMath xmlns:m="http://schemas.openxmlformats.org/officeDocument/2006/math">
                    <m:nary>
                      <m:naryPr>
                        <m:chr m:val="∑"/>
                        <m:limLoc m:val="subSup"/>
                        <m:supHide m:val="on"/>
                        <m:ctrlPr>
                          <a:rPr lang="en-CN" i="1" smtClean="0">
                            <a:solidFill>
                              <a:schemeClr val="bg2"/>
                            </a:solidFill>
                            <a:latin typeface="Cambria Math" panose="02040503050406030204" pitchFamily="18" charset="0"/>
                          </a:rPr>
                        </m:ctrlPr>
                      </m:naryPr>
                      <m:sub>
                        <m:r>
                          <m:rPr>
                            <m:brk m:alnAt="9"/>
                          </m:rPr>
                          <a:rPr lang="en-US" b="0" i="1" smtClean="0">
                            <a:solidFill>
                              <a:schemeClr val="bg2"/>
                            </a:solidFill>
                            <a:latin typeface="Cambria Math" panose="02040503050406030204" pitchFamily="18" charset="0"/>
                          </a:rPr>
                          <m:t>𝑡</m:t>
                        </m:r>
                      </m:sub>
                      <m:sup/>
                      <m:e>
                        <m:sSub>
                          <m:sSubPr>
                            <m:ctrlPr>
                              <a:rPr lang="en-US" b="0" i="1" smtClean="0">
                                <a:solidFill>
                                  <a:schemeClr val="bg2"/>
                                </a:solidFill>
                                <a:latin typeface="Cambria Math" panose="02040503050406030204" pitchFamily="18" charset="0"/>
                                <a:ea typeface="Cambria Math" panose="02040503050406030204" pitchFamily="18" charset="0"/>
                              </a:rPr>
                            </m:ctrlPr>
                          </m:sSubPr>
                          <m:e>
                            <m:r>
                              <a:rPr lang="en-CN" i="1" smtClean="0">
                                <a:solidFill>
                                  <a:schemeClr val="bg2"/>
                                </a:solidFill>
                                <a:latin typeface="Cambria Math" panose="02040503050406030204" pitchFamily="18" charset="0"/>
                                <a:ea typeface="Cambria Math" panose="02040503050406030204" pitchFamily="18" charset="0"/>
                              </a:rPr>
                              <m:t>𝛼</m:t>
                            </m:r>
                          </m:e>
                          <m:sub>
                            <m:r>
                              <a:rPr lang="en-US" b="0" i="1" smtClean="0">
                                <a:solidFill>
                                  <a:schemeClr val="bg2"/>
                                </a:solidFill>
                                <a:latin typeface="Cambria Math" panose="02040503050406030204" pitchFamily="18" charset="0"/>
                                <a:ea typeface="Cambria Math" panose="02040503050406030204" pitchFamily="18" charset="0"/>
                              </a:rPr>
                              <m:t>𝑡</m:t>
                            </m:r>
                          </m:sub>
                        </m:sSub>
                        <m:d>
                          <m:dPr>
                            <m:ctrlPr>
                              <a:rPr lang="en-US" i="1">
                                <a:solidFill>
                                  <a:schemeClr val="bg2"/>
                                </a:solidFill>
                                <a:latin typeface="Cambria Math" panose="02040503050406030204" pitchFamily="18" charset="0"/>
                                <a:ea typeface="Cambria Math" panose="02040503050406030204" pitchFamily="18" charset="0"/>
                              </a:rPr>
                            </m:ctrlPr>
                          </m:dPr>
                          <m:e>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𝑠</m:t>
                                </m:r>
                              </m:e>
                              <m:sub>
                                <m:r>
                                  <a:rPr lang="en-US" i="1">
                                    <a:solidFill>
                                      <a:schemeClr val="bg2"/>
                                    </a:solidFill>
                                    <a:latin typeface="Cambria Math" panose="02040503050406030204" pitchFamily="18" charset="0"/>
                                    <a:ea typeface="Cambria Math" panose="02040503050406030204" pitchFamily="18" charset="0"/>
                                  </a:rPr>
                                  <m:t>𝑡</m:t>
                                </m:r>
                              </m:sub>
                            </m:sSub>
                            <m:r>
                              <a:rPr lang="en-US" i="1">
                                <a:solidFill>
                                  <a:schemeClr val="bg2"/>
                                </a:solidFill>
                                <a:latin typeface="Cambria Math" panose="02040503050406030204" pitchFamily="18" charset="0"/>
                                <a:ea typeface="Cambria Math" panose="02040503050406030204" pitchFamily="18" charset="0"/>
                              </a:rPr>
                              <m:t>,</m:t>
                            </m:r>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𝑎</m:t>
                                </m:r>
                              </m:e>
                              <m:sub>
                                <m:r>
                                  <a:rPr lang="en-US" i="1">
                                    <a:solidFill>
                                      <a:schemeClr val="bg2"/>
                                    </a:solidFill>
                                    <a:latin typeface="Cambria Math" panose="02040503050406030204" pitchFamily="18" charset="0"/>
                                    <a:ea typeface="Cambria Math" panose="02040503050406030204" pitchFamily="18" charset="0"/>
                                  </a:rPr>
                                  <m:t>𝑡</m:t>
                                </m:r>
                              </m:sub>
                            </m:sSub>
                          </m:e>
                        </m:d>
                        <m:r>
                          <a:rPr lang="en-US" b="0" i="1" smtClean="0">
                            <a:solidFill>
                              <a:schemeClr val="bg2"/>
                            </a:solidFill>
                            <a:latin typeface="Cambria Math" panose="02040503050406030204" pitchFamily="18" charset="0"/>
                            <a:ea typeface="Cambria Math" panose="02040503050406030204" pitchFamily="18" charset="0"/>
                          </a:rPr>
                          <m:t>=∞</m:t>
                        </m:r>
                      </m:e>
                    </m:nary>
                  </m:oMath>
                </a14:m>
                <a:r>
                  <a:rPr lang="en-CN" dirty="0">
                    <a:solidFill>
                      <a:schemeClr val="bg2"/>
                    </a:solidFill>
                  </a:rPr>
                  <a:t>,    </a:t>
                </a:r>
                <a14:m>
                  <m:oMath xmlns:m="http://schemas.openxmlformats.org/officeDocument/2006/math">
                    <m:nary>
                      <m:naryPr>
                        <m:chr m:val="∑"/>
                        <m:limLoc m:val="subSup"/>
                        <m:supHide m:val="on"/>
                        <m:ctrlPr>
                          <a:rPr lang="en-CN" i="1">
                            <a:solidFill>
                              <a:schemeClr val="bg2"/>
                            </a:solidFill>
                            <a:latin typeface="Cambria Math" panose="02040503050406030204" pitchFamily="18" charset="0"/>
                          </a:rPr>
                        </m:ctrlPr>
                      </m:naryPr>
                      <m:sub>
                        <m:r>
                          <m:rPr>
                            <m:brk m:alnAt="9"/>
                          </m:rPr>
                          <a:rPr lang="en-US" i="1">
                            <a:solidFill>
                              <a:schemeClr val="bg2"/>
                            </a:solidFill>
                            <a:latin typeface="Cambria Math" panose="02040503050406030204" pitchFamily="18" charset="0"/>
                          </a:rPr>
                          <m:t>𝑡</m:t>
                        </m:r>
                      </m:sub>
                      <m:sup/>
                      <m:e>
                        <m:sSubSup>
                          <m:sSubSupPr>
                            <m:ctrlPr>
                              <a:rPr lang="en-US" b="0" i="1" smtClean="0">
                                <a:solidFill>
                                  <a:schemeClr val="bg2"/>
                                </a:solidFill>
                                <a:latin typeface="Cambria Math" panose="02040503050406030204" pitchFamily="18" charset="0"/>
                                <a:ea typeface="Cambria Math" panose="02040503050406030204" pitchFamily="18" charset="0"/>
                              </a:rPr>
                            </m:ctrlPr>
                          </m:sSubSupPr>
                          <m:e>
                            <m:r>
                              <a:rPr lang="en-CN" i="1">
                                <a:solidFill>
                                  <a:schemeClr val="bg2"/>
                                </a:solidFill>
                                <a:latin typeface="Cambria Math" panose="02040503050406030204" pitchFamily="18" charset="0"/>
                                <a:ea typeface="Cambria Math" panose="02040503050406030204" pitchFamily="18" charset="0"/>
                              </a:rPr>
                              <m:t>𝛼</m:t>
                            </m:r>
                          </m:e>
                          <m:sub>
                            <m:r>
                              <a:rPr lang="en-US" i="1">
                                <a:solidFill>
                                  <a:schemeClr val="bg2"/>
                                </a:solidFill>
                                <a:latin typeface="Cambria Math" panose="02040503050406030204" pitchFamily="18" charset="0"/>
                                <a:ea typeface="Cambria Math" panose="02040503050406030204" pitchFamily="18" charset="0"/>
                              </a:rPr>
                              <m:t>𝑡</m:t>
                            </m:r>
                          </m:sub>
                          <m:sup>
                            <m:r>
                              <a:rPr lang="en-US" b="0" i="1" smtClean="0">
                                <a:solidFill>
                                  <a:schemeClr val="bg2"/>
                                </a:solidFill>
                                <a:latin typeface="Cambria Math" panose="02040503050406030204" pitchFamily="18" charset="0"/>
                                <a:ea typeface="Cambria Math" panose="02040503050406030204" pitchFamily="18" charset="0"/>
                              </a:rPr>
                              <m:t>2</m:t>
                            </m:r>
                          </m:sup>
                        </m:sSubSup>
                        <m:d>
                          <m:dPr>
                            <m:ctrlPr>
                              <a:rPr lang="en-US" i="1">
                                <a:solidFill>
                                  <a:schemeClr val="bg2"/>
                                </a:solidFill>
                                <a:latin typeface="Cambria Math" panose="02040503050406030204" pitchFamily="18" charset="0"/>
                                <a:ea typeface="Cambria Math" panose="02040503050406030204" pitchFamily="18" charset="0"/>
                              </a:rPr>
                            </m:ctrlPr>
                          </m:dPr>
                          <m:e>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𝑠</m:t>
                                </m:r>
                              </m:e>
                              <m:sub>
                                <m:r>
                                  <a:rPr lang="en-US" i="1">
                                    <a:solidFill>
                                      <a:schemeClr val="bg2"/>
                                    </a:solidFill>
                                    <a:latin typeface="Cambria Math" panose="02040503050406030204" pitchFamily="18" charset="0"/>
                                    <a:ea typeface="Cambria Math" panose="02040503050406030204" pitchFamily="18" charset="0"/>
                                  </a:rPr>
                                  <m:t>𝑡</m:t>
                                </m:r>
                              </m:sub>
                            </m:sSub>
                            <m:r>
                              <a:rPr lang="en-US" i="1">
                                <a:solidFill>
                                  <a:schemeClr val="bg2"/>
                                </a:solidFill>
                                <a:latin typeface="Cambria Math" panose="02040503050406030204" pitchFamily="18" charset="0"/>
                                <a:ea typeface="Cambria Math" panose="02040503050406030204" pitchFamily="18" charset="0"/>
                              </a:rPr>
                              <m:t>,</m:t>
                            </m:r>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𝑎</m:t>
                                </m:r>
                              </m:e>
                              <m:sub>
                                <m:r>
                                  <a:rPr lang="en-US" i="1">
                                    <a:solidFill>
                                      <a:schemeClr val="bg2"/>
                                    </a:solidFill>
                                    <a:latin typeface="Cambria Math" panose="02040503050406030204" pitchFamily="18" charset="0"/>
                                    <a:ea typeface="Cambria Math" panose="02040503050406030204" pitchFamily="18" charset="0"/>
                                  </a:rPr>
                                  <m:t>𝑡</m:t>
                                </m:r>
                              </m:sub>
                            </m:sSub>
                          </m:e>
                        </m:d>
                        <m:r>
                          <a:rPr lang="en-US" b="0" i="1" smtClean="0">
                            <a:solidFill>
                              <a:schemeClr val="bg2"/>
                            </a:solidFill>
                            <a:latin typeface="Cambria Math" panose="02040503050406030204" pitchFamily="18" charset="0"/>
                            <a:ea typeface="Cambria Math" panose="02040503050406030204" pitchFamily="18" charset="0"/>
                          </a:rPr>
                          <m:t>&lt;</m:t>
                        </m:r>
                        <m:r>
                          <a:rPr lang="en-US" i="1">
                            <a:solidFill>
                              <a:schemeClr val="bg2"/>
                            </a:solidFill>
                            <a:latin typeface="Cambria Math" panose="02040503050406030204" pitchFamily="18" charset="0"/>
                            <a:ea typeface="Cambria Math" panose="02040503050406030204" pitchFamily="18" charset="0"/>
                          </a:rPr>
                          <m:t>∞</m:t>
                        </m:r>
                      </m:e>
                    </m:nary>
                  </m:oMath>
                </a14:m>
                <a:endParaRPr lang="en-CN" dirty="0">
                  <a:solidFill>
                    <a:schemeClr val="bg2"/>
                  </a:solidFill>
                </a:endParaRPr>
              </a:p>
            </p:txBody>
          </p:sp>
        </mc:Choice>
        <mc:Fallback xmlns="">
          <p:sp>
            <p:nvSpPr>
              <p:cNvPr id="126" name="Google Shape;126;p20"/>
              <p:cNvSpPr txBox="1">
                <a:spLocks noGrp="1" noRot="1" noChangeAspect="1" noMove="1" noResize="1" noEditPoints="1" noAdjustHandles="1" noChangeArrowheads="1" noChangeShapeType="1" noTextEdit="1"/>
              </p:cNvSpPr>
              <p:nvPr>
                <p:ph type="body" idx="1"/>
              </p:nvPr>
            </p:nvSpPr>
            <p:spPr>
              <a:xfrm>
                <a:off x="311700" y="1152474"/>
                <a:ext cx="8520600" cy="3546001"/>
              </a:xfrm>
              <a:prstGeom prst="rect">
                <a:avLst/>
              </a:prstGeom>
              <a:blipFill>
                <a:blip r:embed="rId3"/>
                <a:stretch>
                  <a:fillRect l="-298" b="-7829"/>
                </a:stretch>
              </a:blipFill>
            </p:spPr>
            <p:txBody>
              <a:bodyPr/>
              <a:lstStyle/>
              <a:p>
                <a:r>
                  <a:rPr lang="en-CN">
                    <a:noFill/>
                  </a:rPr>
                  <a:t> </a:t>
                </a:r>
              </a:p>
            </p:txBody>
          </p:sp>
        </mc:Fallback>
      </mc:AlternateContent>
      <p:sp>
        <p:nvSpPr>
          <p:cNvPr id="4" name="TextBox 3">
            <a:extLst>
              <a:ext uri="{FF2B5EF4-FFF2-40B4-BE49-F238E27FC236}">
                <a16:creationId xmlns:a16="http://schemas.microsoft.com/office/drawing/2014/main" id="{085B6992-408B-F548-8DBC-E27C66D2EF23}"/>
              </a:ext>
            </a:extLst>
          </p:cNvPr>
          <p:cNvSpPr txBox="1"/>
          <p:nvPr/>
        </p:nvSpPr>
        <p:spPr>
          <a:xfrm>
            <a:off x="219334" y="4812775"/>
            <a:ext cx="8612966" cy="246221"/>
          </a:xfrm>
          <a:prstGeom prst="rect">
            <a:avLst/>
          </a:prstGeom>
          <a:noFill/>
        </p:spPr>
        <p:txBody>
          <a:bodyPr wrap="square" rtlCol="0">
            <a:spAutoFit/>
          </a:bodyPr>
          <a:lstStyle/>
          <a:p>
            <a:r>
              <a:rPr lang="en-CN" sz="1000" dirty="0"/>
              <a:t>Proved in C.J. Watkins 92 and F.S. Melo </a:t>
            </a:r>
          </a:p>
        </p:txBody>
      </p:sp>
    </p:spTree>
    <p:extLst>
      <p:ext uri="{BB962C8B-B14F-4D97-AF65-F5344CB8AC3E}">
        <p14:creationId xmlns:p14="http://schemas.microsoft.com/office/powerpoint/2010/main" val="4034474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Multi-Agent Reinforcement Learning</a:t>
            </a:r>
            <a:endParaRPr/>
          </a:p>
        </p:txBody>
      </p:sp>
      <p:sp>
        <p:nvSpPr>
          <p:cNvPr id="71" name="Google Shape;71;p15"/>
          <p:cNvSpPr txBox="1">
            <a:spLocks noGrp="1"/>
          </p:cNvSpPr>
          <p:nvPr>
            <p:ph type="body" idx="1"/>
          </p:nvPr>
        </p:nvSpPr>
        <p:spPr>
          <a:xfrm>
            <a:off x="4572000" y="1152475"/>
            <a:ext cx="4260300" cy="3416400"/>
          </a:xfrm>
          <a:prstGeom prst="rect">
            <a:avLst/>
          </a:prstGeom>
        </p:spPr>
        <p:txBody>
          <a:bodyPr spcFirstLastPara="1" wrap="square" lIns="91425" tIns="91425" rIns="91425" bIns="91425" anchor="t" anchorCtr="0">
            <a:normAutofit/>
          </a:bodyPr>
          <a:lstStyle/>
          <a:p>
            <a:pPr marL="0" lvl="0" indent="0">
              <a:spcAft>
                <a:spcPts val="1200"/>
              </a:spcAft>
              <a:buNone/>
            </a:pPr>
            <a:r>
              <a:rPr lang="en-US" dirty="0">
                <a:solidFill>
                  <a:schemeClr val="bg2"/>
                </a:solidFill>
              </a:rPr>
              <a:t>A decision-making process that involves multiple agents is usually modelled through a stochastic game (Shapley, 1953), also known as a Markov game (Littman, 1994)</a:t>
            </a:r>
            <a:endParaRPr dirty="0">
              <a:solidFill>
                <a:schemeClr val="bg2"/>
              </a:solidFill>
            </a:endParaRPr>
          </a:p>
        </p:txBody>
      </p:sp>
      <p:pic>
        <p:nvPicPr>
          <p:cNvPr id="3" name="Picture 2">
            <a:extLst>
              <a:ext uri="{FF2B5EF4-FFF2-40B4-BE49-F238E27FC236}">
                <a16:creationId xmlns:a16="http://schemas.microsoft.com/office/drawing/2014/main" id="{21597525-D75E-5248-A6E4-6F6AE9E881C0}"/>
              </a:ext>
            </a:extLst>
          </p:cNvPr>
          <p:cNvPicPr>
            <a:picLocks noChangeAspect="1"/>
          </p:cNvPicPr>
          <p:nvPr/>
        </p:nvPicPr>
        <p:blipFill>
          <a:blip r:embed="rId3"/>
          <a:stretch>
            <a:fillRect/>
          </a:stretch>
        </p:blipFill>
        <p:spPr>
          <a:xfrm>
            <a:off x="160020" y="1068425"/>
            <a:ext cx="4175996" cy="3632777"/>
          </a:xfrm>
          <a:prstGeom prst="rect">
            <a:avLst/>
          </a:prstGeom>
        </p:spPr>
      </p:pic>
      <p:sp>
        <p:nvSpPr>
          <p:cNvPr id="5" name="TextBox 4">
            <a:extLst>
              <a:ext uri="{FF2B5EF4-FFF2-40B4-BE49-F238E27FC236}">
                <a16:creationId xmlns:a16="http://schemas.microsoft.com/office/drawing/2014/main" id="{91D2FB19-40B5-B14E-8B01-5499F71E08B1}"/>
              </a:ext>
            </a:extLst>
          </p:cNvPr>
          <p:cNvSpPr txBox="1"/>
          <p:nvPr/>
        </p:nvSpPr>
        <p:spPr>
          <a:xfrm>
            <a:off x="160020" y="4698475"/>
            <a:ext cx="824462" cy="246221"/>
          </a:xfrm>
          <a:prstGeom prst="rect">
            <a:avLst/>
          </a:prstGeom>
          <a:noFill/>
        </p:spPr>
        <p:txBody>
          <a:bodyPr wrap="square" rtlCol="0">
            <a:spAutoFit/>
          </a:bodyPr>
          <a:lstStyle/>
          <a:p>
            <a:r>
              <a:rPr lang="en-CN" sz="1000" dirty="0"/>
              <a:t>Yang 2021</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Multi-Agent Reinforcement Learning and Games</a:t>
            </a:r>
            <a:endParaRPr/>
          </a:p>
        </p:txBody>
      </p:sp>
      <p:sp>
        <p:nvSpPr>
          <p:cNvPr id="77" name="Google Shape;77;p16"/>
          <p:cNvSpPr/>
          <p:nvPr/>
        </p:nvSpPr>
        <p:spPr>
          <a:xfrm>
            <a:off x="450150" y="1017725"/>
            <a:ext cx="8229600" cy="40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78" name="Google Shape;78;p16"/>
          <p:cNvSpPr txBox="1"/>
          <p:nvPr/>
        </p:nvSpPr>
        <p:spPr>
          <a:xfrm>
            <a:off x="540775" y="1436700"/>
            <a:ext cx="2271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t>Partially Observable Stochastic Game</a:t>
            </a:r>
            <a:endParaRPr sz="1600" b="1"/>
          </a:p>
        </p:txBody>
      </p:sp>
      <p:sp>
        <p:nvSpPr>
          <p:cNvPr id="79" name="Google Shape;79;p16"/>
          <p:cNvSpPr/>
          <p:nvPr/>
        </p:nvSpPr>
        <p:spPr>
          <a:xfrm>
            <a:off x="2946600" y="1233375"/>
            <a:ext cx="5500800" cy="3449700"/>
          </a:xfrm>
          <a:prstGeom prst="rect">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6"/>
          <p:cNvSpPr txBox="1"/>
          <p:nvPr/>
        </p:nvSpPr>
        <p:spPr>
          <a:xfrm>
            <a:off x="3077225" y="1670125"/>
            <a:ext cx="1494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Stochastic Game</a:t>
            </a:r>
            <a:endParaRPr b="1"/>
          </a:p>
        </p:txBody>
      </p:sp>
      <p:sp>
        <p:nvSpPr>
          <p:cNvPr id="81" name="Google Shape;81;p16"/>
          <p:cNvSpPr/>
          <p:nvPr/>
        </p:nvSpPr>
        <p:spPr>
          <a:xfrm>
            <a:off x="682375" y="2657100"/>
            <a:ext cx="3817200" cy="2249700"/>
          </a:xfrm>
          <a:prstGeom prst="rect">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6"/>
          <p:cNvSpPr txBox="1"/>
          <p:nvPr/>
        </p:nvSpPr>
        <p:spPr>
          <a:xfrm>
            <a:off x="1161350" y="2845800"/>
            <a:ext cx="136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Dec-POMDP</a:t>
            </a:r>
            <a:endParaRPr b="1"/>
          </a:p>
        </p:txBody>
      </p:sp>
      <p:sp>
        <p:nvSpPr>
          <p:cNvPr id="83" name="Google Shape;83;p16"/>
          <p:cNvSpPr/>
          <p:nvPr/>
        </p:nvSpPr>
        <p:spPr>
          <a:xfrm>
            <a:off x="4575900" y="1352625"/>
            <a:ext cx="3595800" cy="1493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6"/>
          <p:cNvSpPr txBox="1"/>
          <p:nvPr/>
        </p:nvSpPr>
        <p:spPr>
          <a:xfrm>
            <a:off x="4575900" y="1302500"/>
            <a:ext cx="17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Identical interest</a:t>
            </a:r>
            <a:endParaRPr b="1"/>
          </a:p>
        </p:txBody>
      </p:sp>
      <p:sp>
        <p:nvSpPr>
          <p:cNvPr id="85" name="Google Shape;85;p16"/>
          <p:cNvSpPr/>
          <p:nvPr/>
        </p:nvSpPr>
        <p:spPr>
          <a:xfrm>
            <a:off x="4597650" y="2960400"/>
            <a:ext cx="3595800" cy="1493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6"/>
          <p:cNvSpPr txBox="1"/>
          <p:nvPr/>
        </p:nvSpPr>
        <p:spPr>
          <a:xfrm>
            <a:off x="4575900" y="2915100"/>
            <a:ext cx="158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Zero-sum Game</a:t>
            </a:r>
            <a:endParaRPr b="1"/>
          </a:p>
        </p:txBody>
      </p:sp>
      <p:sp>
        <p:nvSpPr>
          <p:cNvPr id="87" name="Google Shape;87;p16"/>
          <p:cNvSpPr/>
          <p:nvPr/>
        </p:nvSpPr>
        <p:spPr>
          <a:xfrm>
            <a:off x="4609150" y="2494800"/>
            <a:ext cx="3008100" cy="261300"/>
          </a:xfrm>
          <a:prstGeom prst="rect">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6"/>
          <p:cNvSpPr txBox="1"/>
          <p:nvPr/>
        </p:nvSpPr>
        <p:spPr>
          <a:xfrm>
            <a:off x="4902450" y="2426650"/>
            <a:ext cx="2449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Stochastic Potential Game</a:t>
            </a:r>
            <a:endParaRPr dirty="0"/>
          </a:p>
        </p:txBody>
      </p:sp>
      <p:sp>
        <p:nvSpPr>
          <p:cNvPr id="91" name="Google Shape;91;p16"/>
          <p:cNvSpPr/>
          <p:nvPr/>
        </p:nvSpPr>
        <p:spPr>
          <a:xfrm>
            <a:off x="4609150" y="2113800"/>
            <a:ext cx="3008100" cy="261300"/>
          </a:xfrm>
          <a:prstGeom prst="rect">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6"/>
          <p:cNvSpPr/>
          <p:nvPr/>
        </p:nvSpPr>
        <p:spPr>
          <a:xfrm>
            <a:off x="947275" y="3486875"/>
            <a:ext cx="1306200" cy="400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txBox="1"/>
          <p:nvPr/>
        </p:nvSpPr>
        <p:spPr>
          <a:xfrm>
            <a:off x="1179475" y="3486875"/>
            <a:ext cx="888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POMDP</a:t>
            </a:r>
            <a:endParaRPr/>
          </a:p>
        </p:txBody>
      </p:sp>
      <p:sp>
        <p:nvSpPr>
          <p:cNvPr id="95" name="Google Shape;95;p16"/>
          <p:cNvSpPr/>
          <p:nvPr/>
        </p:nvSpPr>
        <p:spPr>
          <a:xfrm>
            <a:off x="947275" y="4305900"/>
            <a:ext cx="1306200" cy="35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6"/>
          <p:cNvSpPr txBox="1"/>
          <p:nvPr/>
        </p:nvSpPr>
        <p:spPr>
          <a:xfrm>
            <a:off x="1103275" y="4282800"/>
            <a:ext cx="1146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Dec-MDP</a:t>
            </a:r>
            <a:endParaRPr/>
          </a:p>
        </p:txBody>
      </p:sp>
      <p:sp>
        <p:nvSpPr>
          <p:cNvPr id="97" name="Google Shape;97;p16"/>
          <p:cNvSpPr/>
          <p:nvPr/>
        </p:nvSpPr>
        <p:spPr>
          <a:xfrm>
            <a:off x="3077225" y="3502475"/>
            <a:ext cx="1262700" cy="400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6"/>
          <p:cNvSpPr txBox="1"/>
          <p:nvPr/>
        </p:nvSpPr>
        <p:spPr>
          <a:xfrm>
            <a:off x="3314825" y="3486875"/>
            <a:ext cx="79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MMDP</a:t>
            </a:r>
            <a:endParaRPr/>
          </a:p>
        </p:txBody>
      </p:sp>
      <p:sp>
        <p:nvSpPr>
          <p:cNvPr id="99" name="Google Shape;99;p16"/>
          <p:cNvSpPr txBox="1"/>
          <p:nvPr/>
        </p:nvSpPr>
        <p:spPr>
          <a:xfrm>
            <a:off x="4902450" y="2045650"/>
            <a:ext cx="236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Team avg. reward/M-MDP</a:t>
            </a:r>
            <a:endParaRPr/>
          </a:p>
        </p:txBody>
      </p:sp>
      <p:sp>
        <p:nvSpPr>
          <p:cNvPr id="100" name="Google Shape;100;p16"/>
          <p:cNvSpPr/>
          <p:nvPr/>
        </p:nvSpPr>
        <p:spPr>
          <a:xfrm>
            <a:off x="4609150" y="1732800"/>
            <a:ext cx="3008100" cy="261300"/>
          </a:xfrm>
          <a:prstGeom prst="rect">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6"/>
          <p:cNvSpPr txBox="1"/>
          <p:nvPr/>
        </p:nvSpPr>
        <p:spPr>
          <a:xfrm>
            <a:off x="4574700" y="1662663"/>
            <a:ext cx="317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Team game/fully cooperative/MMDP</a:t>
            </a:r>
            <a:endParaRPr/>
          </a:p>
        </p:txBody>
      </p:sp>
      <p:sp>
        <p:nvSpPr>
          <p:cNvPr id="102" name="Google Shape;102;p16"/>
          <p:cNvSpPr/>
          <p:nvPr/>
        </p:nvSpPr>
        <p:spPr>
          <a:xfrm>
            <a:off x="4623150" y="3384675"/>
            <a:ext cx="3008100" cy="261300"/>
          </a:xfrm>
          <a:prstGeom prst="rect">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8;p16">
            <a:extLst>
              <a:ext uri="{FF2B5EF4-FFF2-40B4-BE49-F238E27FC236}">
                <a16:creationId xmlns:a16="http://schemas.microsoft.com/office/drawing/2014/main" id="{D77BA880-8C2C-D048-B65B-80DC21FCD62D}"/>
              </a:ext>
            </a:extLst>
          </p:cNvPr>
          <p:cNvSpPr txBox="1"/>
          <p:nvPr/>
        </p:nvSpPr>
        <p:spPr>
          <a:xfrm>
            <a:off x="5424840" y="3322067"/>
            <a:ext cx="158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Fictitious Game</a:t>
            </a:r>
            <a:endParaRPr dirty="0"/>
          </a:p>
        </p:txBody>
      </p:sp>
      <p:sp>
        <p:nvSpPr>
          <p:cNvPr id="30" name="Google Shape;102;p16">
            <a:extLst>
              <a:ext uri="{FF2B5EF4-FFF2-40B4-BE49-F238E27FC236}">
                <a16:creationId xmlns:a16="http://schemas.microsoft.com/office/drawing/2014/main" id="{1E32C840-F85A-B24B-A26C-F070E40816BB}"/>
              </a:ext>
            </a:extLst>
          </p:cNvPr>
          <p:cNvSpPr/>
          <p:nvPr/>
        </p:nvSpPr>
        <p:spPr>
          <a:xfrm>
            <a:off x="4626685" y="3763881"/>
            <a:ext cx="3008100" cy="261300"/>
          </a:xfrm>
          <a:prstGeom prst="rect">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6"/>
          <p:cNvSpPr txBox="1"/>
          <p:nvPr/>
        </p:nvSpPr>
        <p:spPr>
          <a:xfrm>
            <a:off x="4933041" y="3676125"/>
            <a:ext cx="268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discrete  state-action game</a:t>
            </a:r>
            <a:endParaRPr dirty="0"/>
          </a:p>
        </p:txBody>
      </p:sp>
      <p:sp>
        <p:nvSpPr>
          <p:cNvPr id="31" name="Google Shape;102;p16">
            <a:extLst>
              <a:ext uri="{FF2B5EF4-FFF2-40B4-BE49-F238E27FC236}">
                <a16:creationId xmlns:a16="http://schemas.microsoft.com/office/drawing/2014/main" id="{10CE6EF1-131C-3D48-B3AA-F7A6D47344FB}"/>
              </a:ext>
            </a:extLst>
          </p:cNvPr>
          <p:cNvSpPr/>
          <p:nvPr/>
        </p:nvSpPr>
        <p:spPr>
          <a:xfrm>
            <a:off x="4623150" y="4110625"/>
            <a:ext cx="3008100" cy="261300"/>
          </a:xfrm>
          <a:prstGeom prst="rect">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6"/>
          <p:cNvSpPr txBox="1"/>
          <p:nvPr/>
        </p:nvSpPr>
        <p:spPr>
          <a:xfrm>
            <a:off x="4873290" y="4043555"/>
            <a:ext cx="268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Continuous state-action game</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Multi-Agent Reinforcement Learning and Games</a:t>
            </a:r>
            <a:endParaRPr/>
          </a:p>
        </p:txBody>
      </p:sp>
      <p:sp>
        <p:nvSpPr>
          <p:cNvPr id="77" name="Google Shape;77;p16"/>
          <p:cNvSpPr/>
          <p:nvPr/>
        </p:nvSpPr>
        <p:spPr>
          <a:xfrm>
            <a:off x="450150" y="1017725"/>
            <a:ext cx="8229600" cy="40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78" name="Google Shape;78;p16"/>
          <p:cNvSpPr txBox="1"/>
          <p:nvPr/>
        </p:nvSpPr>
        <p:spPr>
          <a:xfrm>
            <a:off x="540775" y="1436700"/>
            <a:ext cx="2271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t>Partially Observable Stochastic Game</a:t>
            </a:r>
            <a:endParaRPr sz="1600" b="1"/>
          </a:p>
        </p:txBody>
      </p:sp>
      <p:sp>
        <p:nvSpPr>
          <p:cNvPr id="79" name="Google Shape;79;p16"/>
          <p:cNvSpPr/>
          <p:nvPr/>
        </p:nvSpPr>
        <p:spPr>
          <a:xfrm>
            <a:off x="2946600" y="1233375"/>
            <a:ext cx="5500800" cy="3449700"/>
          </a:xfrm>
          <a:prstGeom prst="rect">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6"/>
          <p:cNvSpPr txBox="1"/>
          <p:nvPr/>
        </p:nvSpPr>
        <p:spPr>
          <a:xfrm>
            <a:off x="3077225" y="1670125"/>
            <a:ext cx="1494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Stochastic Game</a:t>
            </a:r>
            <a:endParaRPr b="1"/>
          </a:p>
        </p:txBody>
      </p:sp>
      <p:sp>
        <p:nvSpPr>
          <p:cNvPr id="81" name="Google Shape;81;p16"/>
          <p:cNvSpPr/>
          <p:nvPr/>
        </p:nvSpPr>
        <p:spPr>
          <a:xfrm>
            <a:off x="682375" y="2657100"/>
            <a:ext cx="3817200" cy="2249700"/>
          </a:xfrm>
          <a:prstGeom prst="rect">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6"/>
          <p:cNvSpPr txBox="1"/>
          <p:nvPr/>
        </p:nvSpPr>
        <p:spPr>
          <a:xfrm>
            <a:off x="1161350" y="2845800"/>
            <a:ext cx="136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Dec-POMDP</a:t>
            </a:r>
            <a:endParaRPr b="1"/>
          </a:p>
        </p:txBody>
      </p:sp>
      <p:sp>
        <p:nvSpPr>
          <p:cNvPr id="83" name="Google Shape;83;p16"/>
          <p:cNvSpPr/>
          <p:nvPr/>
        </p:nvSpPr>
        <p:spPr>
          <a:xfrm>
            <a:off x="4575900" y="1352625"/>
            <a:ext cx="3595800" cy="1493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6"/>
          <p:cNvSpPr txBox="1"/>
          <p:nvPr/>
        </p:nvSpPr>
        <p:spPr>
          <a:xfrm>
            <a:off x="4575900" y="1302500"/>
            <a:ext cx="17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Identical interest</a:t>
            </a:r>
            <a:endParaRPr b="1"/>
          </a:p>
        </p:txBody>
      </p:sp>
      <p:sp>
        <p:nvSpPr>
          <p:cNvPr id="85" name="Google Shape;85;p16"/>
          <p:cNvSpPr/>
          <p:nvPr/>
        </p:nvSpPr>
        <p:spPr>
          <a:xfrm>
            <a:off x="4597650" y="2960400"/>
            <a:ext cx="3595800" cy="1493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6"/>
          <p:cNvSpPr txBox="1"/>
          <p:nvPr/>
        </p:nvSpPr>
        <p:spPr>
          <a:xfrm>
            <a:off x="4575900" y="2915100"/>
            <a:ext cx="158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Zero-sum Game</a:t>
            </a:r>
            <a:endParaRPr b="1"/>
          </a:p>
        </p:txBody>
      </p:sp>
      <p:sp>
        <p:nvSpPr>
          <p:cNvPr id="87" name="Google Shape;87;p16"/>
          <p:cNvSpPr/>
          <p:nvPr/>
        </p:nvSpPr>
        <p:spPr>
          <a:xfrm>
            <a:off x="4609150" y="2494800"/>
            <a:ext cx="3008100" cy="261300"/>
          </a:xfrm>
          <a:prstGeom prst="rect">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6"/>
          <p:cNvSpPr txBox="1"/>
          <p:nvPr/>
        </p:nvSpPr>
        <p:spPr>
          <a:xfrm>
            <a:off x="4902450" y="2426650"/>
            <a:ext cx="2449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Stochastic Potential Game</a:t>
            </a:r>
            <a:endParaRPr dirty="0"/>
          </a:p>
        </p:txBody>
      </p:sp>
      <p:sp>
        <p:nvSpPr>
          <p:cNvPr id="91" name="Google Shape;91;p16"/>
          <p:cNvSpPr/>
          <p:nvPr/>
        </p:nvSpPr>
        <p:spPr>
          <a:xfrm>
            <a:off x="4609150" y="2113800"/>
            <a:ext cx="3008100" cy="261300"/>
          </a:xfrm>
          <a:prstGeom prst="rect">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6"/>
          <p:cNvSpPr/>
          <p:nvPr/>
        </p:nvSpPr>
        <p:spPr>
          <a:xfrm>
            <a:off x="947275" y="3486875"/>
            <a:ext cx="1306200" cy="400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txBox="1"/>
          <p:nvPr/>
        </p:nvSpPr>
        <p:spPr>
          <a:xfrm>
            <a:off x="1179475" y="3486875"/>
            <a:ext cx="888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POMDP</a:t>
            </a:r>
            <a:endParaRPr/>
          </a:p>
        </p:txBody>
      </p:sp>
      <p:sp>
        <p:nvSpPr>
          <p:cNvPr id="95" name="Google Shape;95;p16"/>
          <p:cNvSpPr/>
          <p:nvPr/>
        </p:nvSpPr>
        <p:spPr>
          <a:xfrm>
            <a:off x="947275" y="4305900"/>
            <a:ext cx="1306200" cy="35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6"/>
          <p:cNvSpPr txBox="1"/>
          <p:nvPr/>
        </p:nvSpPr>
        <p:spPr>
          <a:xfrm>
            <a:off x="1103275" y="4282800"/>
            <a:ext cx="1146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Dec-MDP</a:t>
            </a:r>
            <a:endParaRPr/>
          </a:p>
        </p:txBody>
      </p:sp>
      <p:sp>
        <p:nvSpPr>
          <p:cNvPr id="97" name="Google Shape;97;p16"/>
          <p:cNvSpPr/>
          <p:nvPr/>
        </p:nvSpPr>
        <p:spPr>
          <a:xfrm>
            <a:off x="3077225" y="3502475"/>
            <a:ext cx="1262700" cy="400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6"/>
          <p:cNvSpPr txBox="1"/>
          <p:nvPr/>
        </p:nvSpPr>
        <p:spPr>
          <a:xfrm>
            <a:off x="3314825" y="3486875"/>
            <a:ext cx="79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MMDP</a:t>
            </a:r>
            <a:endParaRPr/>
          </a:p>
        </p:txBody>
      </p:sp>
      <p:sp>
        <p:nvSpPr>
          <p:cNvPr id="99" name="Google Shape;99;p16"/>
          <p:cNvSpPr txBox="1"/>
          <p:nvPr/>
        </p:nvSpPr>
        <p:spPr>
          <a:xfrm>
            <a:off x="4902450" y="2045650"/>
            <a:ext cx="236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Team avg. reward/M-MDP</a:t>
            </a:r>
            <a:endParaRPr/>
          </a:p>
        </p:txBody>
      </p:sp>
      <p:sp>
        <p:nvSpPr>
          <p:cNvPr id="100" name="Google Shape;100;p16"/>
          <p:cNvSpPr/>
          <p:nvPr/>
        </p:nvSpPr>
        <p:spPr>
          <a:xfrm>
            <a:off x="4609150" y="1732800"/>
            <a:ext cx="3008100" cy="261300"/>
          </a:xfrm>
          <a:prstGeom prst="rect">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6"/>
          <p:cNvSpPr txBox="1"/>
          <p:nvPr/>
        </p:nvSpPr>
        <p:spPr>
          <a:xfrm>
            <a:off x="4574700" y="1662663"/>
            <a:ext cx="317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Team game/fully cooperative/MMDP</a:t>
            </a:r>
            <a:endParaRPr/>
          </a:p>
        </p:txBody>
      </p:sp>
      <p:sp>
        <p:nvSpPr>
          <p:cNvPr id="102" name="Google Shape;102;p16"/>
          <p:cNvSpPr/>
          <p:nvPr/>
        </p:nvSpPr>
        <p:spPr>
          <a:xfrm>
            <a:off x="4623150" y="3384675"/>
            <a:ext cx="3008100" cy="261300"/>
          </a:xfrm>
          <a:prstGeom prst="rect">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8;p16">
            <a:extLst>
              <a:ext uri="{FF2B5EF4-FFF2-40B4-BE49-F238E27FC236}">
                <a16:creationId xmlns:a16="http://schemas.microsoft.com/office/drawing/2014/main" id="{D77BA880-8C2C-D048-B65B-80DC21FCD62D}"/>
              </a:ext>
            </a:extLst>
          </p:cNvPr>
          <p:cNvSpPr txBox="1"/>
          <p:nvPr/>
        </p:nvSpPr>
        <p:spPr>
          <a:xfrm>
            <a:off x="5424840" y="3322067"/>
            <a:ext cx="158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Fictitious Game</a:t>
            </a:r>
            <a:endParaRPr dirty="0"/>
          </a:p>
        </p:txBody>
      </p:sp>
      <p:sp>
        <p:nvSpPr>
          <p:cNvPr id="30" name="Google Shape;102;p16">
            <a:extLst>
              <a:ext uri="{FF2B5EF4-FFF2-40B4-BE49-F238E27FC236}">
                <a16:creationId xmlns:a16="http://schemas.microsoft.com/office/drawing/2014/main" id="{1E32C840-F85A-B24B-A26C-F070E40816BB}"/>
              </a:ext>
            </a:extLst>
          </p:cNvPr>
          <p:cNvSpPr/>
          <p:nvPr/>
        </p:nvSpPr>
        <p:spPr>
          <a:xfrm>
            <a:off x="4626685" y="3763881"/>
            <a:ext cx="3008100" cy="261300"/>
          </a:xfrm>
          <a:prstGeom prst="rect">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6"/>
          <p:cNvSpPr txBox="1"/>
          <p:nvPr/>
        </p:nvSpPr>
        <p:spPr>
          <a:xfrm>
            <a:off x="4933041" y="3676125"/>
            <a:ext cx="268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discrete  state-action game</a:t>
            </a:r>
            <a:endParaRPr dirty="0"/>
          </a:p>
        </p:txBody>
      </p:sp>
      <p:sp>
        <p:nvSpPr>
          <p:cNvPr id="31" name="Google Shape;102;p16">
            <a:extLst>
              <a:ext uri="{FF2B5EF4-FFF2-40B4-BE49-F238E27FC236}">
                <a16:creationId xmlns:a16="http://schemas.microsoft.com/office/drawing/2014/main" id="{10CE6EF1-131C-3D48-B3AA-F7A6D47344FB}"/>
              </a:ext>
            </a:extLst>
          </p:cNvPr>
          <p:cNvSpPr/>
          <p:nvPr/>
        </p:nvSpPr>
        <p:spPr>
          <a:xfrm>
            <a:off x="4623150" y="4110625"/>
            <a:ext cx="3008100" cy="261300"/>
          </a:xfrm>
          <a:prstGeom prst="rect">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6"/>
          <p:cNvSpPr txBox="1"/>
          <p:nvPr/>
        </p:nvSpPr>
        <p:spPr>
          <a:xfrm>
            <a:off x="4873290" y="4043555"/>
            <a:ext cx="268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Continuous state-action game</a:t>
            </a:r>
            <a:endParaRPr dirty="0"/>
          </a:p>
        </p:txBody>
      </p:sp>
      <p:sp>
        <p:nvSpPr>
          <p:cNvPr id="2" name="Oval 1">
            <a:extLst>
              <a:ext uri="{FF2B5EF4-FFF2-40B4-BE49-F238E27FC236}">
                <a16:creationId xmlns:a16="http://schemas.microsoft.com/office/drawing/2014/main" id="{9FCCEFA9-AE55-5F47-92FB-C4C3C162A3E4}"/>
              </a:ext>
            </a:extLst>
          </p:cNvPr>
          <p:cNvSpPr/>
          <p:nvPr/>
        </p:nvSpPr>
        <p:spPr>
          <a:xfrm>
            <a:off x="4416300" y="2921726"/>
            <a:ext cx="1741800" cy="390898"/>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CN"/>
          </a:p>
        </p:txBody>
      </p:sp>
      <p:sp>
        <p:nvSpPr>
          <p:cNvPr id="3" name="TextBox 2">
            <a:extLst>
              <a:ext uri="{FF2B5EF4-FFF2-40B4-BE49-F238E27FC236}">
                <a16:creationId xmlns:a16="http://schemas.microsoft.com/office/drawing/2014/main" id="{9DCD1CAB-3482-0246-B3BF-93780FFF2D36}"/>
              </a:ext>
            </a:extLst>
          </p:cNvPr>
          <p:cNvSpPr txBox="1"/>
          <p:nvPr/>
        </p:nvSpPr>
        <p:spPr>
          <a:xfrm>
            <a:off x="6317700" y="2960400"/>
            <a:ext cx="1563557" cy="307777"/>
          </a:xfrm>
          <a:prstGeom prst="rect">
            <a:avLst/>
          </a:prstGeom>
          <a:noFill/>
        </p:spPr>
        <p:txBody>
          <a:bodyPr wrap="square" rtlCol="0">
            <a:spAutoFit/>
          </a:bodyPr>
          <a:lstStyle/>
          <a:p>
            <a:r>
              <a:rPr lang="en-CN" dirty="0">
                <a:solidFill>
                  <a:schemeClr val="accent6">
                    <a:lumMod val="60000"/>
                    <a:lumOff val="40000"/>
                  </a:schemeClr>
                </a:solidFill>
              </a:rPr>
              <a:t>Two Players</a:t>
            </a:r>
          </a:p>
        </p:txBody>
      </p:sp>
    </p:spTree>
    <p:extLst>
      <p:ext uri="{BB962C8B-B14F-4D97-AF65-F5344CB8AC3E}">
        <p14:creationId xmlns:p14="http://schemas.microsoft.com/office/powerpoint/2010/main" val="3526730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Single-Agent Reinforcement Learning</a:t>
            </a:r>
            <a:endParaRPr dirty="0"/>
          </a:p>
        </p:txBody>
      </p:sp>
      <mc:AlternateContent xmlns:mc="http://schemas.openxmlformats.org/markup-compatibility/2006" xmlns:a14="http://schemas.microsoft.com/office/drawing/2010/main">
        <mc:Choice Requires="a14">
          <p:sp>
            <p:nvSpPr>
              <p:cNvPr id="65" name="Google Shape;65;p14"/>
              <p:cNvSpPr txBox="1">
                <a:spLocks noGrp="1"/>
              </p:cNvSpPr>
              <p:nvPr>
                <p:ph type="body" idx="1"/>
              </p:nvPr>
            </p:nvSpPr>
            <p:spPr>
              <a:xfrm>
                <a:off x="311700" y="1152475"/>
                <a:ext cx="6768109" cy="3416400"/>
              </a:xfrm>
              <a:prstGeom prst="rect">
                <a:avLst/>
              </a:prstGeom>
            </p:spPr>
            <p:txBody>
              <a:bodyPr spcFirstLastPara="1" wrap="square" lIns="91425" tIns="91425" rIns="91425" bIns="91425" anchor="t" anchorCtr="0">
                <a:normAutofit/>
              </a:bodyPr>
              <a:lstStyle/>
              <a:p>
                <a:pPr marL="0" lvl="0" indent="0">
                  <a:spcAft>
                    <a:spcPts val="1200"/>
                  </a:spcAft>
                  <a:buNone/>
                </a:pPr>
                <a:r>
                  <a:rPr lang="en-US" dirty="0">
                    <a:solidFill>
                      <a:schemeClr val="bg2"/>
                    </a:solidFill>
                  </a:rPr>
                  <a:t>Problem Formulation: Markov Decision Process </a:t>
                </a:r>
                <a14:m>
                  <m:oMath xmlns:m="http://schemas.openxmlformats.org/officeDocument/2006/math">
                    <m:d>
                      <m:dPr>
                        <m:begChr m:val="⟨"/>
                        <m:endChr m:val="⟩"/>
                        <m:ctrlPr>
                          <a:rPr lang="en-US" i="1" smtClean="0">
                            <a:solidFill>
                              <a:schemeClr val="bg2"/>
                            </a:solidFill>
                            <a:latin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𝒮</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𝒜</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𝑃</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𝑅</m:t>
                        </m:r>
                        <m:r>
                          <a:rPr lang="en-US" i="1">
                            <a:solidFill>
                              <a:schemeClr val="bg2"/>
                            </a:solidFill>
                            <a:latin typeface="Cambria Math" panose="02040503050406030204" pitchFamily="18" charset="0"/>
                            <a:ea typeface="Cambria Math" panose="02040503050406030204" pitchFamily="18" charset="0"/>
                          </a:rPr>
                          <m:t>,</m:t>
                        </m:r>
                        <m:r>
                          <a:rPr lang="en-US" i="1" smtClean="0">
                            <a:solidFill>
                              <a:schemeClr val="bg2"/>
                            </a:solidFill>
                            <a:latin typeface="Cambria Math" panose="02040503050406030204" pitchFamily="18" charset="0"/>
                            <a:ea typeface="Cambria Math" panose="02040503050406030204" pitchFamily="18" charset="0"/>
                          </a:rPr>
                          <m:t>𝛾</m:t>
                        </m:r>
                      </m:e>
                    </m:d>
                  </m:oMath>
                </a14:m>
                <a:endParaRPr lang="en-US" dirty="0">
                  <a:solidFill>
                    <a:schemeClr val="bg2"/>
                  </a:solidFill>
                </a:endParaRPr>
              </a:p>
              <a:p>
                <a:pPr marL="0" lvl="0" indent="0">
                  <a:spcAft>
                    <a:spcPts val="1200"/>
                  </a:spcAft>
                  <a:buNone/>
                </a:pPr>
                <a14:m>
                  <m:oMath xmlns:m="http://schemas.openxmlformats.org/officeDocument/2006/math">
                    <m:r>
                      <a:rPr lang="en-US" i="1">
                        <a:solidFill>
                          <a:schemeClr val="bg2"/>
                        </a:solidFill>
                        <a:latin typeface="Cambria Math" panose="02040503050406030204" pitchFamily="18" charset="0"/>
                        <a:ea typeface="Cambria Math" panose="02040503050406030204" pitchFamily="18" charset="0"/>
                      </a:rPr>
                      <m:t>𝒮</m:t>
                    </m:r>
                  </m:oMath>
                </a14:m>
                <a:r>
                  <a:rPr lang="en-US" dirty="0">
                    <a:solidFill>
                      <a:schemeClr val="bg2"/>
                    </a:solidFill>
                  </a:rPr>
                  <a:t>: the set of environmental states</a:t>
                </a:r>
              </a:p>
              <a:p>
                <a:pPr marL="0" lvl="0" indent="0">
                  <a:spcAft>
                    <a:spcPts val="1200"/>
                  </a:spcAft>
                  <a:buNone/>
                </a:pPr>
                <a14:m>
                  <m:oMath xmlns:m="http://schemas.openxmlformats.org/officeDocument/2006/math">
                    <m:r>
                      <a:rPr lang="en-US" i="1">
                        <a:solidFill>
                          <a:schemeClr val="bg2"/>
                        </a:solidFill>
                        <a:latin typeface="Cambria Math" panose="02040503050406030204" pitchFamily="18" charset="0"/>
                        <a:ea typeface="Cambria Math" panose="02040503050406030204" pitchFamily="18" charset="0"/>
                      </a:rPr>
                      <m:t>𝒜</m:t>
                    </m:r>
                  </m:oMath>
                </a14:m>
                <a:r>
                  <a:rPr lang="en-US" dirty="0">
                    <a:solidFill>
                      <a:schemeClr val="bg2"/>
                    </a:solidFill>
                  </a:rPr>
                  <a:t>: the set of agent’s possible actions</a:t>
                </a:r>
              </a:p>
              <a:p>
                <a:pPr marL="0" lvl="0" indent="0">
                  <a:spcAft>
                    <a:spcPts val="1200"/>
                  </a:spcAft>
                  <a:buNone/>
                </a:pPr>
                <a14:m>
                  <m:oMath xmlns:m="http://schemas.openxmlformats.org/officeDocument/2006/math">
                    <m:r>
                      <a:rPr lang="en-US" i="1">
                        <a:solidFill>
                          <a:schemeClr val="bg2"/>
                        </a:solidFill>
                        <a:latin typeface="Cambria Math" panose="02040503050406030204" pitchFamily="18" charset="0"/>
                        <a:ea typeface="Cambria Math" panose="02040503050406030204" pitchFamily="18" charset="0"/>
                      </a:rPr>
                      <m:t>𝑃</m:t>
                    </m:r>
                    <m:r>
                      <a:rPr lang="en-US" b="0" i="1" smtClean="0">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𝒮</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𝒜</m:t>
                    </m:r>
                    <m:r>
                      <a:rPr lang="en-US" i="1" smtClean="0">
                        <a:solidFill>
                          <a:schemeClr val="bg2"/>
                        </a:solidFill>
                        <a:latin typeface="Cambria Math" panose="02040503050406030204" pitchFamily="18" charset="0"/>
                        <a:ea typeface="Cambria Math" panose="02040503050406030204" pitchFamily="18" charset="0"/>
                      </a:rPr>
                      <m:t>→∆</m:t>
                    </m:r>
                    <m:d>
                      <m:dPr>
                        <m:ctrlPr>
                          <a:rPr lang="en-US" b="0" i="1" smtClean="0">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𝒮</m:t>
                        </m:r>
                      </m:e>
                    </m:d>
                  </m:oMath>
                </a14:m>
                <a:r>
                  <a:rPr lang="en-US" dirty="0">
                    <a:solidFill>
                      <a:schemeClr val="bg2"/>
                    </a:solidFill>
                  </a:rPr>
                  <a:t>: transition probability </a:t>
                </a:r>
              </a:p>
              <a:p>
                <a:pPr marL="0" lvl="0" indent="0">
                  <a:spcAft>
                    <a:spcPts val="1200"/>
                  </a:spcAft>
                  <a:buNone/>
                </a:pPr>
                <a14:m>
                  <m:oMath xmlns:m="http://schemas.openxmlformats.org/officeDocument/2006/math">
                    <m:r>
                      <a:rPr lang="en-US" i="1">
                        <a:solidFill>
                          <a:schemeClr val="bg2"/>
                        </a:solidFill>
                        <a:latin typeface="Cambria Math" panose="02040503050406030204" pitchFamily="18" charset="0"/>
                        <a:ea typeface="Cambria Math" panose="02040503050406030204" pitchFamily="18" charset="0"/>
                      </a:rPr>
                      <m:t>𝑅</m:t>
                    </m:r>
                    <m:r>
                      <a:rPr lang="en-US" b="0" i="1" smtClean="0">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𝒮</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𝒜</m:t>
                    </m:r>
                    <m:r>
                      <a:rPr lang="en-US" i="1" smtClean="0">
                        <a:solidFill>
                          <a:schemeClr val="bg2"/>
                        </a:solidFill>
                        <a:latin typeface="Cambria Math" panose="02040503050406030204" pitchFamily="18" charset="0"/>
                        <a:ea typeface="Cambria Math" panose="02040503050406030204" pitchFamily="18" charset="0"/>
                      </a:rPr>
                      <m:t>→</m:t>
                    </m:r>
                    <m:r>
                      <a:rPr lang="en-US" i="1" smtClean="0">
                        <a:solidFill>
                          <a:schemeClr val="bg2"/>
                        </a:solidFill>
                        <a:latin typeface="Cambria Math" panose="02040503050406030204" pitchFamily="18" charset="0"/>
                        <a:ea typeface="Cambria Math" panose="02040503050406030204" pitchFamily="18" charset="0"/>
                      </a:rPr>
                      <m:t>ℝ</m:t>
                    </m:r>
                  </m:oMath>
                </a14:m>
                <a:r>
                  <a:rPr lang="en-US" dirty="0">
                    <a:solidFill>
                      <a:schemeClr val="bg2"/>
                    </a:solidFill>
                  </a:rPr>
                  <a:t>: the reward function, bounded by </a:t>
                </a:r>
                <a14:m>
                  <m:oMath xmlns:m="http://schemas.openxmlformats.org/officeDocument/2006/math">
                    <m:sSub>
                      <m:sSubPr>
                        <m:ctrlPr>
                          <a:rPr lang="en-US" i="1">
                            <a:solidFill>
                              <a:schemeClr val="bg2"/>
                            </a:solidFill>
                            <a:latin typeface="Cambria Math" panose="02040503050406030204" pitchFamily="18" charset="0"/>
                          </a:rPr>
                        </m:ctrlPr>
                      </m:sSubPr>
                      <m:e>
                        <m:r>
                          <a:rPr lang="en-US" i="1">
                            <a:solidFill>
                              <a:schemeClr val="bg2"/>
                            </a:solidFill>
                            <a:latin typeface="Cambria Math" panose="02040503050406030204" pitchFamily="18" charset="0"/>
                          </a:rPr>
                          <m:t>𝑅</m:t>
                        </m:r>
                      </m:e>
                      <m:sub>
                        <m:r>
                          <a:rPr lang="en-US" i="1">
                            <a:solidFill>
                              <a:schemeClr val="bg2"/>
                            </a:solidFill>
                            <a:latin typeface="Cambria Math" panose="02040503050406030204" pitchFamily="18" charset="0"/>
                          </a:rPr>
                          <m:t>𝑚𝑎𝑥</m:t>
                        </m:r>
                      </m:sub>
                    </m:sSub>
                  </m:oMath>
                </a14:m>
                <a:endParaRPr lang="en-US" dirty="0">
                  <a:solidFill>
                    <a:schemeClr val="bg2"/>
                  </a:solidFill>
                </a:endParaRPr>
              </a:p>
              <a:p>
                <a:pPr marL="0" lvl="0" indent="0">
                  <a:spcAft>
                    <a:spcPts val="1200"/>
                  </a:spcAft>
                  <a:buNone/>
                </a:pPr>
                <a14:m>
                  <m:oMath xmlns:m="http://schemas.openxmlformats.org/officeDocument/2006/math">
                    <m:r>
                      <a:rPr lang="en-US" i="1" smtClean="0">
                        <a:solidFill>
                          <a:schemeClr val="bg2"/>
                        </a:solidFill>
                        <a:latin typeface="Cambria Math" panose="02040503050406030204" pitchFamily="18" charset="0"/>
                        <a:ea typeface="Cambria Math" panose="02040503050406030204" pitchFamily="18" charset="0"/>
                      </a:rPr>
                      <m:t>𝛾</m:t>
                    </m:r>
                    <m:r>
                      <a:rPr lang="en-US" i="1">
                        <a:solidFill>
                          <a:schemeClr val="bg2"/>
                        </a:solidFill>
                        <a:latin typeface="Cambria Math" panose="02040503050406030204" pitchFamily="18" charset="0"/>
                        <a:ea typeface="Cambria Math" panose="02040503050406030204" pitchFamily="18" charset="0"/>
                      </a:rPr>
                      <m:t>∈</m:t>
                    </m:r>
                    <m:d>
                      <m:dPr>
                        <m:begChr m:val="["/>
                        <m:endChr m:val="]"/>
                        <m:ctrlPr>
                          <a:rPr lang="en-US" b="0" i="1" smtClean="0">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0,1</m:t>
                        </m:r>
                      </m:e>
                    </m:d>
                  </m:oMath>
                </a14:m>
                <a:r>
                  <a:rPr lang="en-US" dirty="0">
                    <a:solidFill>
                      <a:schemeClr val="bg2"/>
                    </a:solidFill>
                  </a:rPr>
                  <a:t>: the discount factor that represents the value of time</a:t>
                </a:r>
              </a:p>
              <a:p>
                <a:pPr marL="0" lvl="0" indent="0">
                  <a:spcAft>
                    <a:spcPts val="1200"/>
                  </a:spcAft>
                  <a:buNone/>
                </a:pPr>
                <a:endParaRPr lang="en-US" dirty="0">
                  <a:solidFill>
                    <a:schemeClr val="bg2"/>
                  </a:solidFill>
                </a:endParaRPr>
              </a:p>
            </p:txBody>
          </p:sp>
        </mc:Choice>
        <mc:Fallback xmlns="">
          <p:sp>
            <p:nvSpPr>
              <p:cNvPr id="65" name="Google Shape;65;p14"/>
              <p:cNvSpPr txBox="1">
                <a:spLocks noGrp="1" noRot="1" noChangeAspect="1" noMove="1" noResize="1" noEditPoints="1" noAdjustHandles="1" noChangeArrowheads="1" noChangeShapeType="1" noTextEdit="1"/>
              </p:cNvSpPr>
              <p:nvPr>
                <p:ph type="body" idx="1"/>
              </p:nvPr>
            </p:nvSpPr>
            <p:spPr>
              <a:xfrm>
                <a:off x="311700" y="1152475"/>
                <a:ext cx="6768109" cy="3416400"/>
              </a:xfrm>
              <a:prstGeom prst="rect">
                <a:avLst/>
              </a:prstGeom>
              <a:blipFill>
                <a:blip r:embed="rId3"/>
                <a:stretch>
                  <a:fillRect l="-749"/>
                </a:stretch>
              </a:blipFill>
            </p:spPr>
            <p:txBody>
              <a:bodyPr/>
              <a:lstStyle/>
              <a:p>
                <a:r>
                  <a:rPr lang="en-CN">
                    <a:noFill/>
                  </a:rPr>
                  <a:t> </a:t>
                </a:r>
              </a:p>
            </p:txBody>
          </p:sp>
        </mc:Fallback>
      </mc:AlternateContent>
      <p:pic>
        <p:nvPicPr>
          <p:cNvPr id="3" name="Picture 2">
            <a:extLst>
              <a:ext uri="{FF2B5EF4-FFF2-40B4-BE49-F238E27FC236}">
                <a16:creationId xmlns:a16="http://schemas.microsoft.com/office/drawing/2014/main" id="{CA683E86-EB02-7243-8EFC-4045B17304C1}"/>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7478155" y="935116"/>
            <a:ext cx="1484769" cy="3633759"/>
          </a:xfrm>
          <a:prstGeom prst="rect">
            <a:avLst/>
          </a:prstGeom>
        </p:spPr>
      </p:pic>
      <p:sp>
        <p:nvSpPr>
          <p:cNvPr id="5" name="TextBox 4">
            <a:extLst>
              <a:ext uri="{FF2B5EF4-FFF2-40B4-BE49-F238E27FC236}">
                <a16:creationId xmlns:a16="http://schemas.microsoft.com/office/drawing/2014/main" id="{7991E257-C239-EC4B-A5B7-051C5B09716E}"/>
              </a:ext>
            </a:extLst>
          </p:cNvPr>
          <p:cNvSpPr txBox="1"/>
          <p:nvPr/>
        </p:nvSpPr>
        <p:spPr>
          <a:xfrm>
            <a:off x="7808308" y="4698475"/>
            <a:ext cx="824462" cy="246221"/>
          </a:xfrm>
          <a:prstGeom prst="rect">
            <a:avLst/>
          </a:prstGeom>
          <a:noFill/>
        </p:spPr>
        <p:txBody>
          <a:bodyPr wrap="square" rtlCol="0">
            <a:spAutoFit/>
          </a:bodyPr>
          <a:lstStyle/>
          <a:p>
            <a:r>
              <a:rPr lang="en-CN" sz="1000" dirty="0"/>
              <a:t>Yang 2021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Stochastic Game</a:t>
            </a:r>
            <a:endParaRPr/>
          </a:p>
        </p:txBody>
      </p:sp>
      <mc:AlternateContent xmlns:mc="http://schemas.openxmlformats.org/markup-compatibility/2006" xmlns:a14="http://schemas.microsoft.com/office/drawing/2010/main">
        <mc:Choice Requires="a14">
          <p:sp>
            <p:nvSpPr>
              <p:cNvPr id="108" name="Google Shape;108;p17"/>
              <p:cNvSpPr txBox="1">
                <a:spLocks noGrp="1"/>
              </p:cNvSpPr>
              <p:nvPr>
                <p:ph type="body" idx="1"/>
              </p:nvPr>
            </p:nvSpPr>
            <p:spPr>
              <a:xfrm>
                <a:off x="311700" y="1152474"/>
                <a:ext cx="8520600" cy="4105326"/>
              </a:xfrm>
              <a:prstGeom prst="rect">
                <a:avLst/>
              </a:prstGeom>
            </p:spPr>
            <p:txBody>
              <a:bodyPr spcFirstLastPara="1" wrap="square" lIns="91425" tIns="91425" rIns="91425" bIns="91425" anchor="t" anchorCtr="0">
                <a:normAutofit/>
              </a:bodyPr>
              <a:lstStyle/>
              <a:p>
                <a:pPr marL="0" lvl="0" indent="0">
                  <a:spcAft>
                    <a:spcPts val="1200"/>
                  </a:spcAft>
                  <a:buNone/>
                </a:pPr>
                <a:r>
                  <a:rPr lang="en-US" dirty="0">
                    <a:solidFill>
                      <a:schemeClr val="bg2"/>
                    </a:solidFill>
                  </a:rPr>
                  <a:t>Setting: Multi-agent extension to the MDP:  </a:t>
                </a:r>
                <a14:m>
                  <m:oMath xmlns:m="http://schemas.openxmlformats.org/officeDocument/2006/math">
                    <m:d>
                      <m:dPr>
                        <m:begChr m:val="⟨"/>
                        <m:endChr m:val="⟩"/>
                        <m:ctrlPr>
                          <a:rPr lang="en-US" i="1" smtClean="0">
                            <a:solidFill>
                              <a:schemeClr val="bg2"/>
                            </a:solidFill>
                            <a:latin typeface="Cambria Math" panose="02040503050406030204" pitchFamily="18" charset="0"/>
                          </a:rPr>
                        </m:ctrlPr>
                      </m:dPr>
                      <m:e>
                        <m:r>
                          <a:rPr lang="en-US" b="0" i="1" smtClean="0">
                            <a:solidFill>
                              <a:schemeClr val="bg2"/>
                            </a:solidFill>
                            <a:latin typeface="Cambria Math" panose="02040503050406030204" pitchFamily="18" charset="0"/>
                          </a:rPr>
                          <m:t>𝑁</m:t>
                        </m:r>
                        <m:r>
                          <a:rPr lang="en-US" b="0" i="1" smtClean="0">
                            <a:solidFill>
                              <a:schemeClr val="bg2"/>
                            </a:solidFill>
                            <a:latin typeface="Cambria Math" panose="02040503050406030204" pitchFamily="18" charset="0"/>
                          </a:rPr>
                          <m:t>, </m:t>
                        </m:r>
                        <m:r>
                          <a:rPr lang="en-US" b="0" i="1" smtClean="0">
                            <a:solidFill>
                              <a:schemeClr val="bg2"/>
                            </a:solidFill>
                            <a:latin typeface="Cambria Math" panose="02040503050406030204" pitchFamily="18" charset="0"/>
                            <a:ea typeface="Cambria Math" panose="02040503050406030204" pitchFamily="18" charset="0"/>
                          </a:rPr>
                          <m:t>𝒮</m:t>
                        </m:r>
                        <m:r>
                          <a:rPr lang="en-US" b="0" i="1" smtClean="0">
                            <a:solidFill>
                              <a:schemeClr val="bg2"/>
                            </a:solidFill>
                            <a:latin typeface="Cambria Math" panose="02040503050406030204" pitchFamily="18" charset="0"/>
                            <a:ea typeface="Cambria Math" panose="02040503050406030204" pitchFamily="18" charset="0"/>
                          </a:rPr>
                          <m:t>, </m:t>
                        </m:r>
                        <m:sSub>
                          <m:sSubPr>
                            <m:ctrlPr>
                              <a:rPr lang="en-US" b="0" i="1" smtClean="0">
                                <a:solidFill>
                                  <a:schemeClr val="bg2"/>
                                </a:solidFill>
                                <a:latin typeface="Cambria Math" panose="02040503050406030204" pitchFamily="18" charset="0"/>
                                <a:ea typeface="Cambria Math" panose="02040503050406030204" pitchFamily="18" charset="0"/>
                              </a:rPr>
                            </m:ctrlPr>
                          </m:sSubPr>
                          <m:e>
                            <m:d>
                              <m:dPr>
                                <m:begChr m:val="{"/>
                                <m:endChr m:val="}"/>
                                <m:ctrlPr>
                                  <a:rPr lang="en-US" b="0" i="1" smtClean="0">
                                    <a:solidFill>
                                      <a:schemeClr val="bg2"/>
                                    </a:solidFill>
                                    <a:latin typeface="Cambria Math" panose="02040503050406030204" pitchFamily="18" charset="0"/>
                                    <a:ea typeface="Cambria Math" panose="02040503050406030204" pitchFamily="18" charset="0"/>
                                  </a:rPr>
                                </m:ctrlPr>
                              </m:dPr>
                              <m:e>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b="0" i="1" smtClean="0">
                                        <a:solidFill>
                                          <a:schemeClr val="bg2"/>
                                        </a:solidFill>
                                        <a:latin typeface="Cambria Math" panose="02040503050406030204" pitchFamily="18" charset="0"/>
                                        <a:ea typeface="Cambria Math" panose="02040503050406030204" pitchFamily="18" charset="0"/>
                                      </a:rPr>
                                      <m:t>𝒜</m:t>
                                    </m:r>
                                  </m:e>
                                  <m:sup>
                                    <m:r>
                                      <a:rPr lang="en-US" b="0" i="1" smtClean="0">
                                        <a:solidFill>
                                          <a:schemeClr val="bg2"/>
                                        </a:solidFill>
                                        <a:latin typeface="Cambria Math" panose="02040503050406030204" pitchFamily="18" charset="0"/>
                                        <a:ea typeface="Cambria Math" panose="02040503050406030204" pitchFamily="18" charset="0"/>
                                      </a:rPr>
                                      <m:t>𝑖</m:t>
                                    </m:r>
                                  </m:sup>
                                </m:sSup>
                              </m:e>
                            </m:d>
                          </m:e>
                          <m:sub>
                            <m:r>
                              <a:rPr lang="en-US" b="0" i="1" smtClean="0">
                                <a:solidFill>
                                  <a:schemeClr val="bg2"/>
                                </a:solidFill>
                                <a:latin typeface="Cambria Math" panose="02040503050406030204" pitchFamily="18" charset="0"/>
                                <a:ea typeface="Cambria Math" panose="02040503050406030204" pitchFamily="18" charset="0"/>
                              </a:rPr>
                              <m:t>𝑖</m:t>
                            </m:r>
                            <m:r>
                              <a:rPr lang="en-US" b="0" i="1" smtClean="0">
                                <a:solidFill>
                                  <a:schemeClr val="bg2"/>
                                </a:solidFill>
                                <a:latin typeface="Cambria Math" panose="02040503050406030204" pitchFamily="18" charset="0"/>
                                <a:ea typeface="Cambria Math" panose="02040503050406030204" pitchFamily="18" charset="0"/>
                              </a:rPr>
                              <m:t>∈</m:t>
                            </m:r>
                            <m:d>
                              <m:dPr>
                                <m:begChr m:val="{"/>
                                <m:endChr m:val="}"/>
                                <m:ctrlPr>
                                  <a:rPr lang="en-US" b="0" i="1" smtClean="0">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m:t>
                                </m:r>
                                <m:r>
                                  <a:rPr lang="en-US" b="0" i="1" smtClean="0">
                                    <a:solidFill>
                                      <a:schemeClr val="bg2"/>
                                    </a:solidFill>
                                    <a:latin typeface="Cambria Math" panose="02040503050406030204" pitchFamily="18" charset="0"/>
                                    <a:ea typeface="Cambria Math" panose="02040503050406030204" pitchFamily="18" charset="0"/>
                                  </a:rPr>
                                  <m:t>𝑁</m:t>
                                </m:r>
                              </m:e>
                            </m:d>
                          </m:sub>
                        </m:sSub>
                        <m:r>
                          <a:rPr lang="en-US" b="0" i="1" smtClean="0">
                            <a:solidFill>
                              <a:schemeClr val="bg2"/>
                            </a:solidFill>
                            <a:latin typeface="Cambria Math" panose="02040503050406030204" pitchFamily="18" charset="0"/>
                            <a:ea typeface="Cambria Math" panose="02040503050406030204" pitchFamily="18" charset="0"/>
                          </a:rPr>
                          <m:t>, </m:t>
                        </m:r>
                        <m:r>
                          <a:rPr lang="en-US" b="0" i="1" smtClean="0">
                            <a:solidFill>
                              <a:schemeClr val="bg2"/>
                            </a:solidFill>
                            <a:latin typeface="Cambria Math" panose="02040503050406030204" pitchFamily="18" charset="0"/>
                            <a:ea typeface="Cambria Math" panose="02040503050406030204" pitchFamily="18" charset="0"/>
                          </a:rPr>
                          <m:t>𝑃</m:t>
                        </m:r>
                        <m:r>
                          <a:rPr lang="en-US" b="0" i="1" smtClean="0">
                            <a:solidFill>
                              <a:schemeClr val="bg2"/>
                            </a:solidFill>
                            <a:latin typeface="Cambria Math" panose="02040503050406030204" pitchFamily="18" charset="0"/>
                            <a:ea typeface="Cambria Math" panose="02040503050406030204" pitchFamily="18" charset="0"/>
                          </a:rPr>
                          <m:t>, </m:t>
                        </m:r>
                        <m:sSub>
                          <m:sSubPr>
                            <m:ctrlPr>
                              <a:rPr lang="en-US" b="0" i="1" smtClean="0">
                                <a:solidFill>
                                  <a:schemeClr val="bg2"/>
                                </a:solidFill>
                                <a:latin typeface="Cambria Math" panose="02040503050406030204" pitchFamily="18" charset="0"/>
                                <a:ea typeface="Cambria Math" panose="02040503050406030204" pitchFamily="18" charset="0"/>
                              </a:rPr>
                            </m:ctrlPr>
                          </m:sSubPr>
                          <m:e>
                            <m:d>
                              <m:dPr>
                                <m:begChr m:val="{"/>
                                <m:endChr m:val="}"/>
                                <m:ctrlPr>
                                  <a:rPr lang="en-US" b="0" i="1" smtClean="0">
                                    <a:solidFill>
                                      <a:schemeClr val="bg2"/>
                                    </a:solidFill>
                                    <a:latin typeface="Cambria Math" panose="02040503050406030204" pitchFamily="18" charset="0"/>
                                    <a:ea typeface="Cambria Math" panose="02040503050406030204" pitchFamily="18" charset="0"/>
                                  </a:rPr>
                                </m:ctrlPr>
                              </m:dPr>
                              <m:e>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b="0" i="1" smtClean="0">
                                        <a:solidFill>
                                          <a:schemeClr val="bg2"/>
                                        </a:solidFill>
                                        <a:latin typeface="Cambria Math" panose="02040503050406030204" pitchFamily="18" charset="0"/>
                                        <a:ea typeface="Cambria Math" panose="02040503050406030204" pitchFamily="18" charset="0"/>
                                      </a:rPr>
                                      <m:t>𝑅</m:t>
                                    </m:r>
                                  </m:e>
                                  <m:sup>
                                    <m:r>
                                      <a:rPr lang="en-US" b="0" i="1" smtClean="0">
                                        <a:solidFill>
                                          <a:schemeClr val="bg2"/>
                                        </a:solidFill>
                                        <a:latin typeface="Cambria Math" panose="02040503050406030204" pitchFamily="18" charset="0"/>
                                        <a:ea typeface="Cambria Math" panose="02040503050406030204" pitchFamily="18" charset="0"/>
                                      </a:rPr>
                                      <m:t>𝑖</m:t>
                                    </m:r>
                                  </m:sup>
                                </m:sSup>
                              </m:e>
                            </m:d>
                          </m:e>
                          <m:sub>
                            <m:r>
                              <a:rPr lang="en-US" i="1">
                                <a:solidFill>
                                  <a:schemeClr val="bg2"/>
                                </a:solidFill>
                                <a:latin typeface="Cambria Math" panose="02040503050406030204" pitchFamily="18" charset="0"/>
                                <a:ea typeface="Cambria Math" panose="02040503050406030204" pitchFamily="18" charset="0"/>
                              </a:rPr>
                              <m:t>𝑖</m:t>
                            </m:r>
                            <m:r>
                              <a:rPr lang="en-US" i="1">
                                <a:solidFill>
                                  <a:schemeClr val="bg2"/>
                                </a:solidFill>
                                <a:latin typeface="Cambria Math" panose="02040503050406030204" pitchFamily="18" charset="0"/>
                                <a:ea typeface="Cambria Math" panose="02040503050406030204" pitchFamily="18" charset="0"/>
                              </a:rPr>
                              <m:t>∈</m:t>
                            </m:r>
                            <m:d>
                              <m:dPr>
                                <m:begChr m:val="{"/>
                                <m:endChr m:val="}"/>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1,…,</m:t>
                                </m:r>
                                <m:r>
                                  <a:rPr lang="en-US" i="1">
                                    <a:solidFill>
                                      <a:schemeClr val="bg2"/>
                                    </a:solidFill>
                                    <a:latin typeface="Cambria Math" panose="02040503050406030204" pitchFamily="18" charset="0"/>
                                    <a:ea typeface="Cambria Math" panose="02040503050406030204" pitchFamily="18" charset="0"/>
                                  </a:rPr>
                                  <m:t>𝑁</m:t>
                                </m:r>
                              </m:e>
                            </m:d>
                          </m:sub>
                        </m:sSub>
                        <m:r>
                          <a:rPr lang="en-US" b="0" i="1" smtClean="0">
                            <a:solidFill>
                              <a:schemeClr val="bg2"/>
                            </a:solidFill>
                            <a:latin typeface="Cambria Math" panose="02040503050406030204" pitchFamily="18" charset="0"/>
                            <a:ea typeface="Cambria Math" panose="02040503050406030204" pitchFamily="18" charset="0"/>
                          </a:rPr>
                          <m:t>, </m:t>
                        </m:r>
                        <m:r>
                          <a:rPr lang="en-US" b="0" i="1" smtClean="0">
                            <a:solidFill>
                              <a:schemeClr val="bg2"/>
                            </a:solidFill>
                            <a:latin typeface="Cambria Math" panose="02040503050406030204" pitchFamily="18" charset="0"/>
                            <a:ea typeface="Cambria Math" panose="02040503050406030204" pitchFamily="18" charset="0"/>
                          </a:rPr>
                          <m:t>𝛾</m:t>
                        </m:r>
                      </m:e>
                    </m:d>
                  </m:oMath>
                </a14:m>
                <a:endParaRPr lang="en-US" dirty="0">
                  <a:solidFill>
                    <a:schemeClr val="bg2"/>
                  </a:solidFill>
                </a:endParaRPr>
              </a:p>
              <a:p>
                <a:pPr marL="0" lvl="0" indent="0">
                  <a:spcAft>
                    <a:spcPts val="1200"/>
                  </a:spcAft>
                  <a:buNone/>
                </a:pPr>
                <a14:m>
                  <m:oMath xmlns:m="http://schemas.openxmlformats.org/officeDocument/2006/math">
                    <m:r>
                      <a:rPr lang="en-US" i="1">
                        <a:solidFill>
                          <a:schemeClr val="bg2"/>
                        </a:solidFill>
                        <a:latin typeface="Cambria Math" panose="02040503050406030204" pitchFamily="18" charset="0"/>
                      </a:rPr>
                      <m:t>𝑁</m:t>
                    </m:r>
                  </m:oMath>
                </a14:m>
                <a:r>
                  <a:rPr lang="en-US" dirty="0">
                    <a:solidFill>
                      <a:schemeClr val="bg2"/>
                    </a:solidFill>
                  </a:rPr>
                  <a:t>: the number of agents</a:t>
                </a:r>
              </a:p>
              <a:p>
                <a:pPr marL="0" lvl="0" indent="0">
                  <a:spcAft>
                    <a:spcPts val="1200"/>
                  </a:spcAft>
                  <a:buNone/>
                </a:pPr>
                <a14:m>
                  <m:oMath xmlns:m="http://schemas.openxmlformats.org/officeDocument/2006/math">
                    <m:r>
                      <a:rPr lang="en-US" i="1">
                        <a:solidFill>
                          <a:schemeClr val="bg2"/>
                        </a:solidFill>
                        <a:latin typeface="Cambria Math" panose="02040503050406030204" pitchFamily="18" charset="0"/>
                        <a:ea typeface="Cambria Math" panose="02040503050406030204" pitchFamily="18" charset="0"/>
                      </a:rPr>
                      <m:t>𝒮</m:t>
                    </m:r>
                  </m:oMath>
                </a14:m>
                <a:r>
                  <a:rPr lang="en-US" dirty="0">
                    <a:solidFill>
                      <a:schemeClr val="bg2"/>
                    </a:solidFill>
                  </a:rPr>
                  <a:t>: the set of environmental states shared by all agents (assume </a:t>
                </a:r>
                <a14:m>
                  <m:oMath xmlns:m="http://schemas.openxmlformats.org/officeDocument/2006/math">
                    <m:d>
                      <m:dPr>
                        <m:begChr m:val="|"/>
                        <m:endChr m:val="|"/>
                        <m:ctrlPr>
                          <a:rPr lang="en-US" b="0" i="1" smtClean="0">
                            <a:solidFill>
                              <a:schemeClr val="bg2"/>
                            </a:solidFill>
                            <a:latin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𝒮</m:t>
                        </m:r>
                      </m:e>
                    </m:d>
                    <m:r>
                      <a:rPr lang="en-US" b="0" i="1" smtClean="0">
                        <a:solidFill>
                          <a:schemeClr val="bg2"/>
                        </a:solidFill>
                        <a:latin typeface="Cambria Math" panose="02040503050406030204" pitchFamily="18" charset="0"/>
                      </a:rPr>
                      <m:t>&lt;</m:t>
                    </m:r>
                    <m:r>
                      <a:rPr lang="en-US" b="0" i="1" smtClean="0">
                        <a:solidFill>
                          <a:schemeClr val="bg2"/>
                        </a:solidFill>
                        <a:latin typeface="Cambria Math" panose="02040503050406030204" pitchFamily="18" charset="0"/>
                        <a:ea typeface="Cambria Math" panose="02040503050406030204" pitchFamily="18" charset="0"/>
                      </a:rPr>
                      <m:t>∞</m:t>
                    </m:r>
                  </m:oMath>
                </a14:m>
                <a:r>
                  <a:rPr lang="en-US" dirty="0">
                    <a:solidFill>
                      <a:schemeClr val="bg2"/>
                    </a:solidFill>
                  </a:rPr>
                  <a:t>)</a:t>
                </a:r>
              </a:p>
              <a:p>
                <a:pPr marL="0" lvl="0" indent="0">
                  <a:spcAft>
                    <a:spcPts val="1200"/>
                  </a:spcAft>
                  <a:buNone/>
                </a:pPr>
                <a14:m>
                  <m:oMath xmlns:m="http://schemas.openxmlformats.org/officeDocument/2006/math">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𝒜</m:t>
                        </m:r>
                      </m:e>
                      <m:sup>
                        <m:r>
                          <a:rPr lang="en-US" i="1">
                            <a:solidFill>
                              <a:schemeClr val="bg2"/>
                            </a:solidFill>
                            <a:latin typeface="Cambria Math" panose="02040503050406030204" pitchFamily="18" charset="0"/>
                            <a:ea typeface="Cambria Math" panose="02040503050406030204" pitchFamily="18" charset="0"/>
                          </a:rPr>
                          <m:t>𝑖</m:t>
                        </m:r>
                      </m:sup>
                    </m:sSup>
                  </m:oMath>
                </a14:m>
                <a:r>
                  <a:rPr lang="en-US" dirty="0">
                    <a:solidFill>
                      <a:schemeClr val="bg2"/>
                    </a:solidFill>
                  </a:rPr>
                  <a:t>: the set of actions of agent </a:t>
                </a:r>
                <a14:m>
                  <m:oMath xmlns:m="http://schemas.openxmlformats.org/officeDocument/2006/math">
                    <m:r>
                      <a:rPr lang="en-US" b="0" i="1" smtClean="0">
                        <a:solidFill>
                          <a:schemeClr val="bg2"/>
                        </a:solidFill>
                        <a:latin typeface="Cambria Math" panose="02040503050406030204" pitchFamily="18" charset="0"/>
                      </a:rPr>
                      <m:t>𝑖</m:t>
                    </m:r>
                  </m:oMath>
                </a14:m>
                <a:r>
                  <a:rPr lang="en-US" dirty="0">
                    <a:solidFill>
                      <a:schemeClr val="bg2"/>
                    </a:solidFill>
                  </a:rPr>
                  <a:t>. Denote </a:t>
                </a:r>
                <a14:m>
                  <m:oMath xmlns:m="http://schemas.openxmlformats.org/officeDocument/2006/math">
                    <m:r>
                      <a:rPr lang="en-US" i="1" smtClean="0">
                        <a:solidFill>
                          <a:schemeClr val="bg2"/>
                        </a:solidFill>
                        <a:latin typeface="Cambria Math" panose="02040503050406030204" pitchFamily="18" charset="0"/>
                        <a:ea typeface="Cambria Math" panose="02040503050406030204" pitchFamily="18" charset="0"/>
                      </a:rPr>
                      <m:t>𝒜</m:t>
                    </m:r>
                    <m:r>
                      <a:rPr lang="en-US" b="0" i="1" smtClean="0">
                        <a:solidFill>
                          <a:schemeClr val="bg2"/>
                        </a:solidFill>
                        <a:latin typeface="Cambria Math" panose="02040503050406030204" pitchFamily="18" charset="0"/>
                        <a:ea typeface="Cambria Math" panose="02040503050406030204" pitchFamily="18" charset="0"/>
                      </a:rPr>
                      <m:t>=</m:t>
                    </m:r>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𝒜</m:t>
                        </m:r>
                      </m:e>
                      <m:sup>
                        <m:r>
                          <a:rPr lang="en-US" b="0" i="1" smtClean="0">
                            <a:solidFill>
                              <a:schemeClr val="bg2"/>
                            </a:solidFill>
                            <a:latin typeface="Cambria Math" panose="02040503050406030204" pitchFamily="18" charset="0"/>
                            <a:ea typeface="Cambria Math" panose="02040503050406030204" pitchFamily="18" charset="0"/>
                          </a:rPr>
                          <m:t>1</m:t>
                        </m:r>
                      </m:sup>
                    </m:sSup>
                    <m:r>
                      <a:rPr lang="en-US" b="0" i="1" smtClean="0">
                        <a:solidFill>
                          <a:schemeClr val="bg2"/>
                        </a:solidFill>
                        <a:latin typeface="Cambria Math" panose="02040503050406030204" pitchFamily="18" charset="0"/>
                        <a:ea typeface="Cambria Math" panose="02040503050406030204" pitchFamily="18" charset="0"/>
                      </a:rPr>
                      <m:t>×…×</m:t>
                    </m:r>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𝒜</m:t>
                        </m:r>
                      </m:e>
                      <m:sup>
                        <m:r>
                          <a:rPr lang="en-US" b="0" i="1" smtClean="0">
                            <a:solidFill>
                              <a:schemeClr val="bg2"/>
                            </a:solidFill>
                            <a:latin typeface="Cambria Math" panose="02040503050406030204" pitchFamily="18" charset="0"/>
                            <a:ea typeface="Cambria Math" panose="02040503050406030204" pitchFamily="18" charset="0"/>
                          </a:rPr>
                          <m:t>𝑁</m:t>
                        </m:r>
                      </m:sup>
                    </m:sSup>
                  </m:oMath>
                </a14:m>
                <a:r>
                  <a:rPr lang="en-US" dirty="0">
                    <a:solidFill>
                      <a:schemeClr val="bg2"/>
                    </a:solidFill>
                  </a:rPr>
                  <a:t> (assume </a:t>
                </a:r>
                <a14:m>
                  <m:oMath xmlns:m="http://schemas.openxmlformats.org/officeDocument/2006/math">
                    <m:d>
                      <m:dPr>
                        <m:begChr m:val="|"/>
                        <m:endChr m:val="|"/>
                        <m:ctrlPr>
                          <a:rPr lang="en-US" i="1">
                            <a:solidFill>
                              <a:schemeClr val="bg2"/>
                            </a:solidFill>
                            <a:latin typeface="Cambria Math" panose="02040503050406030204" pitchFamily="18" charset="0"/>
                          </a:rPr>
                        </m:ctrlPr>
                      </m:dPr>
                      <m:e>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𝒜</m:t>
                            </m:r>
                          </m:e>
                          <m:sup>
                            <m:r>
                              <a:rPr lang="en-US" i="1">
                                <a:solidFill>
                                  <a:schemeClr val="bg2"/>
                                </a:solidFill>
                                <a:latin typeface="Cambria Math" panose="02040503050406030204" pitchFamily="18" charset="0"/>
                                <a:ea typeface="Cambria Math" panose="02040503050406030204" pitchFamily="18" charset="0"/>
                              </a:rPr>
                              <m:t>𝑖</m:t>
                            </m:r>
                          </m:sup>
                        </m:sSup>
                      </m:e>
                    </m:d>
                    <m:r>
                      <a:rPr lang="en-US" i="1">
                        <a:solidFill>
                          <a:schemeClr val="bg2"/>
                        </a:solidFill>
                        <a:latin typeface="Cambria Math" panose="02040503050406030204" pitchFamily="18" charset="0"/>
                      </a:rPr>
                      <m:t>&lt;</m:t>
                    </m:r>
                    <m:r>
                      <a:rPr lang="en-US" i="1">
                        <a:solidFill>
                          <a:schemeClr val="bg2"/>
                        </a:solidFill>
                        <a:latin typeface="Cambria Math" panose="02040503050406030204" pitchFamily="18" charset="0"/>
                        <a:ea typeface="Cambria Math" panose="02040503050406030204" pitchFamily="18" charset="0"/>
                      </a:rPr>
                      <m:t>∞</m:t>
                    </m:r>
                  </m:oMath>
                </a14:m>
                <a:r>
                  <a:rPr lang="en-US" dirty="0">
                    <a:solidFill>
                      <a:schemeClr val="bg2"/>
                    </a:solidFill>
                  </a:rPr>
                  <a:t>)</a:t>
                </a:r>
              </a:p>
              <a:p>
                <a:pPr marL="0" indent="0">
                  <a:spcAft>
                    <a:spcPts val="1200"/>
                  </a:spcAft>
                  <a:buNone/>
                </a:pPr>
                <a14:m>
                  <m:oMath xmlns:m="http://schemas.openxmlformats.org/officeDocument/2006/math">
                    <m:r>
                      <a:rPr lang="en-US" i="1">
                        <a:solidFill>
                          <a:schemeClr val="bg2"/>
                        </a:solidFill>
                        <a:latin typeface="Cambria Math" panose="02040503050406030204" pitchFamily="18" charset="0"/>
                        <a:ea typeface="Cambria Math" panose="02040503050406030204" pitchFamily="18" charset="0"/>
                      </a:rPr>
                      <m:t>𝑃</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𝒮</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𝒜</m:t>
                    </m:r>
                    <m:r>
                      <a:rPr lang="en-US" i="1">
                        <a:solidFill>
                          <a:schemeClr val="bg2"/>
                        </a:solidFill>
                        <a:latin typeface="Cambria Math" panose="02040503050406030204" pitchFamily="18" charset="0"/>
                        <a:ea typeface="Cambria Math" panose="02040503050406030204" pitchFamily="18" charset="0"/>
                      </a:rPr>
                      <m:t>→∆</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𝒮</m:t>
                        </m:r>
                      </m:e>
                    </m:d>
                    <m:r>
                      <m:rPr>
                        <m:nor/>
                      </m:rPr>
                      <a:rPr lang="en-US" dirty="0">
                        <a:solidFill>
                          <a:schemeClr val="bg2"/>
                        </a:solidFill>
                      </a:rPr>
                      <m:t>: </m:t>
                    </m:r>
                    <m:r>
                      <m:rPr>
                        <m:nor/>
                      </m:rPr>
                      <a:rPr lang="en-US" dirty="0">
                        <a:solidFill>
                          <a:schemeClr val="bg2"/>
                        </a:solidFill>
                      </a:rPr>
                      <m:t>transition</m:t>
                    </m:r>
                    <m:r>
                      <m:rPr>
                        <m:nor/>
                      </m:rPr>
                      <a:rPr lang="en-US" dirty="0">
                        <a:solidFill>
                          <a:schemeClr val="bg2"/>
                        </a:solidFill>
                      </a:rPr>
                      <m:t> </m:t>
                    </m:r>
                    <m:r>
                      <m:rPr>
                        <m:nor/>
                      </m:rPr>
                      <a:rPr lang="en-US" dirty="0">
                        <a:solidFill>
                          <a:schemeClr val="bg2"/>
                        </a:solidFill>
                      </a:rPr>
                      <m:t>probability</m:t>
                    </m:r>
                    <m:r>
                      <m:rPr>
                        <m:nor/>
                      </m:rPr>
                      <a:rPr lang="en-US" dirty="0">
                        <a:solidFill>
                          <a:schemeClr val="bg2"/>
                        </a:solidFill>
                      </a:rPr>
                      <m:t> </m:t>
                    </m:r>
                  </m:oMath>
                </a14:m>
                <a:r>
                  <a:rPr lang="en-US" dirty="0">
                    <a:solidFill>
                      <a:schemeClr val="bg2"/>
                    </a:solidFill>
                  </a:rPr>
                  <a:t> given agents’ joint action</a:t>
                </a:r>
              </a:p>
              <a:p>
                <a:pPr marL="0" indent="0">
                  <a:spcAft>
                    <a:spcPts val="1200"/>
                  </a:spcAft>
                  <a:buNone/>
                </a:pPr>
                <a14:m>
                  <m:oMath xmlns:m="http://schemas.openxmlformats.org/officeDocument/2006/math">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𝑅</m:t>
                        </m:r>
                      </m:e>
                      <m:sup>
                        <m:r>
                          <a:rPr lang="en-US" i="1">
                            <a:solidFill>
                              <a:schemeClr val="bg2"/>
                            </a:solidFill>
                            <a:latin typeface="Cambria Math" panose="02040503050406030204" pitchFamily="18" charset="0"/>
                            <a:ea typeface="Cambria Math" panose="02040503050406030204" pitchFamily="18" charset="0"/>
                          </a:rPr>
                          <m:t>𝑖</m:t>
                        </m:r>
                      </m:sup>
                    </m:sSup>
                    <m:r>
                      <a:rPr lang="en-US" b="0" i="1" smtClean="0">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𝒮</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𝒜</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ℝ</m:t>
                    </m:r>
                    <m:r>
                      <m:rPr>
                        <m:nor/>
                      </m:rPr>
                      <a:rPr lang="en-US" dirty="0">
                        <a:solidFill>
                          <a:schemeClr val="bg2"/>
                        </a:solidFill>
                      </a:rPr>
                      <m:t>: </m:t>
                    </m:r>
                    <m:r>
                      <m:rPr>
                        <m:nor/>
                      </m:rPr>
                      <a:rPr lang="en-US" dirty="0">
                        <a:solidFill>
                          <a:schemeClr val="bg2"/>
                        </a:solidFill>
                      </a:rPr>
                      <m:t>the</m:t>
                    </m:r>
                    <m:r>
                      <m:rPr>
                        <m:nor/>
                      </m:rPr>
                      <a:rPr lang="en-US" dirty="0">
                        <a:solidFill>
                          <a:schemeClr val="bg2"/>
                        </a:solidFill>
                      </a:rPr>
                      <m:t> </m:t>
                    </m:r>
                    <m:r>
                      <m:rPr>
                        <m:nor/>
                      </m:rPr>
                      <a:rPr lang="en-US" dirty="0">
                        <a:solidFill>
                          <a:schemeClr val="bg2"/>
                        </a:solidFill>
                      </a:rPr>
                      <m:t>reward</m:t>
                    </m:r>
                    <m:r>
                      <m:rPr>
                        <m:nor/>
                      </m:rPr>
                      <a:rPr lang="en-US" dirty="0">
                        <a:solidFill>
                          <a:schemeClr val="bg2"/>
                        </a:solidFill>
                      </a:rPr>
                      <m:t> </m:t>
                    </m:r>
                    <m:r>
                      <m:rPr>
                        <m:nor/>
                      </m:rPr>
                      <a:rPr lang="en-US" dirty="0">
                        <a:solidFill>
                          <a:schemeClr val="bg2"/>
                        </a:solidFill>
                      </a:rPr>
                      <m:t>function</m:t>
                    </m:r>
                  </m:oMath>
                </a14:m>
                <a:r>
                  <a:rPr lang="en-US" dirty="0">
                    <a:solidFill>
                      <a:schemeClr val="bg2"/>
                    </a:solidFill>
                  </a:rPr>
                  <a:t>, bounded by </a:t>
                </a:r>
                <a14:m>
                  <m:oMath xmlns:m="http://schemas.openxmlformats.org/officeDocument/2006/math">
                    <m:sSub>
                      <m:sSubPr>
                        <m:ctrlPr>
                          <a:rPr lang="en-US" b="0" i="1" smtClean="0">
                            <a:solidFill>
                              <a:schemeClr val="bg2"/>
                            </a:solidFill>
                            <a:latin typeface="Cambria Math" panose="02040503050406030204" pitchFamily="18" charset="0"/>
                          </a:rPr>
                        </m:ctrlPr>
                      </m:sSubPr>
                      <m:e>
                        <m:r>
                          <a:rPr lang="en-US" b="0" i="1" smtClean="0">
                            <a:solidFill>
                              <a:schemeClr val="bg2"/>
                            </a:solidFill>
                            <a:latin typeface="Cambria Math" panose="02040503050406030204" pitchFamily="18" charset="0"/>
                          </a:rPr>
                          <m:t>𝑅</m:t>
                        </m:r>
                      </m:e>
                      <m:sub>
                        <m:r>
                          <a:rPr lang="en-US" b="0" i="1" smtClean="0">
                            <a:solidFill>
                              <a:schemeClr val="bg2"/>
                            </a:solidFill>
                            <a:latin typeface="Cambria Math" panose="02040503050406030204" pitchFamily="18" charset="0"/>
                          </a:rPr>
                          <m:t>𝑚𝑎𝑥</m:t>
                        </m:r>
                      </m:sub>
                    </m:sSub>
                  </m:oMath>
                </a14:m>
                <a:endParaRPr lang="en-US" dirty="0">
                  <a:solidFill>
                    <a:schemeClr val="bg2"/>
                  </a:solidFill>
                </a:endParaRPr>
              </a:p>
              <a:p>
                <a:pPr marL="0" indent="0">
                  <a:spcAft>
                    <a:spcPts val="1200"/>
                  </a:spcAft>
                  <a:buNone/>
                </a:pPr>
                <a14:m>
                  <m:oMath xmlns:m="http://schemas.openxmlformats.org/officeDocument/2006/math">
                    <m:r>
                      <a:rPr lang="en-US" i="1">
                        <a:solidFill>
                          <a:schemeClr val="bg2"/>
                        </a:solidFill>
                        <a:latin typeface="Cambria Math" panose="02040503050406030204" pitchFamily="18" charset="0"/>
                        <a:ea typeface="Cambria Math" panose="02040503050406030204" pitchFamily="18" charset="0"/>
                      </a:rPr>
                      <m:t>𝛾</m:t>
                    </m:r>
                    <m:r>
                      <a:rPr lang="en-US" i="1">
                        <a:solidFill>
                          <a:schemeClr val="bg2"/>
                        </a:solidFill>
                        <a:latin typeface="Cambria Math" panose="02040503050406030204" pitchFamily="18" charset="0"/>
                        <a:ea typeface="Cambria Math" panose="02040503050406030204" pitchFamily="18" charset="0"/>
                      </a:rPr>
                      <m:t>∈</m:t>
                    </m:r>
                    <m:d>
                      <m:dPr>
                        <m:begChr m:val="["/>
                        <m:endChr m:val="]"/>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0,1</m:t>
                        </m:r>
                      </m:e>
                    </m:d>
                  </m:oMath>
                </a14:m>
                <a:r>
                  <a:rPr lang="en-US" dirty="0">
                    <a:solidFill>
                      <a:schemeClr val="bg2"/>
                    </a:solidFill>
                  </a:rPr>
                  <a:t>: the discount factor that represents the value of time</a:t>
                </a:r>
              </a:p>
            </p:txBody>
          </p:sp>
        </mc:Choice>
        <mc:Fallback xmlns="">
          <p:sp>
            <p:nvSpPr>
              <p:cNvPr id="108" name="Google Shape;108;p17"/>
              <p:cNvSpPr txBox="1">
                <a:spLocks noGrp="1" noRot="1" noChangeAspect="1" noMove="1" noResize="1" noEditPoints="1" noAdjustHandles="1" noChangeArrowheads="1" noChangeShapeType="1" noTextEdit="1"/>
              </p:cNvSpPr>
              <p:nvPr>
                <p:ph type="body" idx="1"/>
              </p:nvPr>
            </p:nvSpPr>
            <p:spPr>
              <a:xfrm>
                <a:off x="311700" y="1152474"/>
                <a:ext cx="8520600" cy="4105326"/>
              </a:xfrm>
              <a:prstGeom prst="rect">
                <a:avLst/>
              </a:prstGeom>
              <a:blipFill>
                <a:blip r:embed="rId3"/>
                <a:stretch>
                  <a:fillRect l="-595"/>
                </a:stretch>
              </a:blipFill>
            </p:spPr>
            <p:txBody>
              <a:bodyPr/>
              <a:lstStyle/>
              <a:p>
                <a:r>
                  <a:rPr lang="en-CN">
                    <a:noFill/>
                  </a:rPr>
                  <a:t> </a:t>
                </a:r>
              </a:p>
            </p:txBody>
          </p:sp>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Stochastic Game</a:t>
            </a:r>
            <a:endParaRPr dirty="0"/>
          </a:p>
        </p:txBody>
      </p:sp>
      <mc:AlternateContent xmlns:mc="http://schemas.openxmlformats.org/markup-compatibility/2006" xmlns:a14="http://schemas.microsoft.com/office/drawing/2010/main">
        <mc:Choice Requires="a14">
          <p:sp>
            <p:nvSpPr>
              <p:cNvPr id="114" name="Google Shape;114;p18"/>
              <p:cNvSpPr txBox="1">
                <a:spLocks noGrp="1"/>
              </p:cNvSpPr>
              <p:nvPr>
                <p:ph type="body" idx="1"/>
              </p:nvPr>
            </p:nvSpPr>
            <p:spPr>
              <a:xfrm>
                <a:off x="311700" y="1152474"/>
                <a:ext cx="8520600" cy="3991025"/>
              </a:xfrm>
              <a:prstGeom prst="rect">
                <a:avLst/>
              </a:prstGeom>
            </p:spPr>
            <p:txBody>
              <a:bodyPr spcFirstLastPara="1" wrap="square" lIns="91425" tIns="91425" rIns="91425" bIns="91425" anchor="t" anchorCtr="0">
                <a:normAutofit/>
              </a:bodyPr>
              <a:lstStyle/>
              <a:p>
                <a:pPr marL="0" lvl="0" indent="0">
                  <a:spcAft>
                    <a:spcPts val="1200"/>
                  </a:spcAft>
                  <a:buNone/>
                </a:pPr>
                <a:r>
                  <a:rPr lang="en-US" dirty="0">
                    <a:solidFill>
                      <a:schemeClr val="bg2"/>
                    </a:solidFill>
                  </a:rPr>
                  <a:t>Goal: find a policy (stationary Markov strategies) </a:t>
                </a:r>
                <a14:m>
                  <m:oMath xmlns:m="http://schemas.openxmlformats.org/officeDocument/2006/math">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i="1" smtClean="0">
                            <a:solidFill>
                              <a:schemeClr val="bg2"/>
                            </a:solidFill>
                            <a:latin typeface="Cambria Math" panose="02040503050406030204" pitchFamily="18" charset="0"/>
                            <a:ea typeface="Cambria Math" panose="02040503050406030204" pitchFamily="18" charset="0"/>
                          </a:rPr>
                          <m:t>𝜋</m:t>
                        </m:r>
                      </m:e>
                      <m:sup>
                        <m:r>
                          <a:rPr lang="en-US" b="0" i="1" smtClean="0">
                            <a:solidFill>
                              <a:schemeClr val="bg2"/>
                            </a:solidFill>
                            <a:latin typeface="Cambria Math" panose="02040503050406030204" pitchFamily="18" charset="0"/>
                            <a:ea typeface="Cambria Math" panose="02040503050406030204" pitchFamily="18" charset="0"/>
                          </a:rPr>
                          <m:t>𝑖</m:t>
                        </m:r>
                      </m:sup>
                    </m:sSup>
                    <m:r>
                      <a:rPr lang="en-US" b="0" i="1" smtClean="0">
                        <a:solidFill>
                          <a:schemeClr val="bg2"/>
                        </a:solidFill>
                        <a:latin typeface="Cambria Math" panose="02040503050406030204" pitchFamily="18" charset="0"/>
                        <a:ea typeface="Cambria Math" panose="02040503050406030204" pitchFamily="18" charset="0"/>
                      </a:rPr>
                      <m:t>≔</m:t>
                    </m:r>
                    <m:sSub>
                      <m:sSubPr>
                        <m:ctrlPr>
                          <a:rPr lang="en-US" b="0" i="1" smtClean="0">
                            <a:solidFill>
                              <a:schemeClr val="bg2"/>
                            </a:solidFill>
                            <a:latin typeface="Cambria Math" panose="02040503050406030204" pitchFamily="18" charset="0"/>
                            <a:ea typeface="Cambria Math" panose="02040503050406030204" pitchFamily="18" charset="0"/>
                          </a:rPr>
                        </m:ctrlPr>
                      </m:sSubPr>
                      <m:e>
                        <m:d>
                          <m:dPr>
                            <m:begChr m:val="{"/>
                            <m:endChr m:val="}"/>
                            <m:ctrlPr>
                              <a:rPr lang="en-US" b="0" i="1" smtClean="0">
                                <a:solidFill>
                                  <a:schemeClr val="bg2"/>
                                </a:solidFill>
                                <a:latin typeface="Cambria Math" panose="02040503050406030204" pitchFamily="18" charset="0"/>
                                <a:ea typeface="Cambria Math" panose="02040503050406030204" pitchFamily="18" charset="0"/>
                              </a:rPr>
                            </m:ctrlPr>
                          </m:dPr>
                          <m:e>
                            <m:sSubSup>
                              <m:sSubSupPr>
                                <m:ctrlPr>
                                  <a:rPr lang="en-US" b="0" i="1" smtClean="0">
                                    <a:solidFill>
                                      <a:schemeClr val="bg2"/>
                                    </a:solidFill>
                                    <a:latin typeface="Cambria Math" panose="02040503050406030204" pitchFamily="18" charset="0"/>
                                    <a:ea typeface="Cambria Math" panose="02040503050406030204" pitchFamily="18" charset="0"/>
                                  </a:rPr>
                                </m:ctrlPr>
                              </m:sSubSupPr>
                              <m:e>
                                <m:r>
                                  <a:rPr lang="en-US" b="0" i="1" smtClean="0">
                                    <a:solidFill>
                                      <a:schemeClr val="bg2"/>
                                    </a:solidFill>
                                    <a:latin typeface="Cambria Math" panose="02040503050406030204" pitchFamily="18" charset="0"/>
                                    <a:ea typeface="Cambria Math" panose="02040503050406030204" pitchFamily="18" charset="0"/>
                                  </a:rPr>
                                  <m:t>𝜋</m:t>
                                </m:r>
                              </m:e>
                              <m:sub>
                                <m:r>
                                  <a:rPr lang="en-US" b="0" i="1" smtClean="0">
                                    <a:solidFill>
                                      <a:schemeClr val="bg2"/>
                                    </a:solidFill>
                                    <a:latin typeface="Cambria Math" panose="02040503050406030204" pitchFamily="18" charset="0"/>
                                    <a:ea typeface="Cambria Math" panose="02040503050406030204" pitchFamily="18" charset="0"/>
                                  </a:rPr>
                                  <m:t>𝑠</m:t>
                                </m:r>
                              </m:sub>
                              <m:sup>
                                <m:r>
                                  <a:rPr lang="en-US" b="0" i="1" smtClean="0">
                                    <a:solidFill>
                                      <a:schemeClr val="bg2"/>
                                    </a:solidFill>
                                    <a:latin typeface="Cambria Math" panose="02040503050406030204" pitchFamily="18" charset="0"/>
                                    <a:ea typeface="Cambria Math" panose="02040503050406030204" pitchFamily="18" charset="0"/>
                                  </a:rPr>
                                  <m:t>𝑖</m:t>
                                </m:r>
                              </m:sup>
                            </m:sSubSup>
                          </m:e>
                        </m:d>
                      </m:e>
                      <m:sub>
                        <m:r>
                          <a:rPr lang="en-US" b="0" i="1" smtClean="0">
                            <a:solidFill>
                              <a:schemeClr val="bg2"/>
                            </a:solidFill>
                            <a:latin typeface="Cambria Math" panose="02040503050406030204" pitchFamily="18" charset="0"/>
                            <a:ea typeface="Cambria Math" panose="02040503050406030204" pitchFamily="18" charset="0"/>
                          </a:rPr>
                          <m:t>𝑠</m:t>
                        </m:r>
                        <m:r>
                          <a:rPr lang="en-US" b="0" i="1" smtClean="0">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𝒮</m:t>
                        </m:r>
                      </m:sub>
                    </m:sSub>
                  </m:oMath>
                </a14:m>
                <a:r>
                  <a:rPr lang="en-US" dirty="0">
                    <a:solidFill>
                      <a:schemeClr val="bg2"/>
                    </a:solidFill>
                  </a:rPr>
                  <a:t> with </a:t>
                </a:r>
                <a14:m>
                  <m:oMath xmlns:m="http://schemas.openxmlformats.org/officeDocument/2006/math">
                    <m:sSubSup>
                      <m:sSubSupPr>
                        <m:ctrlPr>
                          <a:rPr lang="en-US" i="1">
                            <a:solidFill>
                              <a:schemeClr val="bg2"/>
                            </a:solidFill>
                            <a:latin typeface="Cambria Math" panose="02040503050406030204" pitchFamily="18" charset="0"/>
                            <a:ea typeface="Cambria Math" panose="02040503050406030204" pitchFamily="18" charset="0"/>
                          </a:rPr>
                        </m:ctrlPr>
                      </m:sSubSupPr>
                      <m:e>
                        <m:r>
                          <a:rPr lang="en-US" i="1">
                            <a:solidFill>
                              <a:schemeClr val="bg2"/>
                            </a:solidFill>
                            <a:latin typeface="Cambria Math" panose="02040503050406030204" pitchFamily="18" charset="0"/>
                            <a:ea typeface="Cambria Math" panose="02040503050406030204" pitchFamily="18" charset="0"/>
                          </a:rPr>
                          <m:t>𝜋</m:t>
                        </m:r>
                      </m:e>
                      <m:sub>
                        <m:r>
                          <a:rPr lang="en-US" i="1">
                            <a:solidFill>
                              <a:schemeClr val="bg2"/>
                            </a:solidFill>
                            <a:latin typeface="Cambria Math" panose="02040503050406030204" pitchFamily="18" charset="0"/>
                            <a:ea typeface="Cambria Math" panose="02040503050406030204" pitchFamily="18" charset="0"/>
                          </a:rPr>
                          <m:t>𝑠</m:t>
                        </m:r>
                      </m:sub>
                      <m:sup>
                        <m:r>
                          <a:rPr lang="en-US" i="1">
                            <a:solidFill>
                              <a:schemeClr val="bg2"/>
                            </a:solidFill>
                            <a:latin typeface="Cambria Math" panose="02040503050406030204" pitchFamily="18" charset="0"/>
                            <a:ea typeface="Cambria Math" panose="02040503050406030204" pitchFamily="18" charset="0"/>
                          </a:rPr>
                          <m:t>𝑖</m:t>
                        </m:r>
                      </m:sup>
                    </m:sSubSup>
                    <m:r>
                      <a:rPr lang="en-US" i="1" smtClean="0">
                        <a:solidFill>
                          <a:schemeClr val="bg2"/>
                        </a:solidFill>
                        <a:latin typeface="Cambria Math" panose="02040503050406030204" pitchFamily="18" charset="0"/>
                        <a:ea typeface="Cambria Math" panose="02040503050406030204" pitchFamily="18" charset="0"/>
                      </a:rPr>
                      <m:t>∈∆</m:t>
                    </m:r>
                    <m:d>
                      <m:dPr>
                        <m:ctrlPr>
                          <a:rPr lang="en-US" b="0" i="1" smtClean="0">
                            <a:solidFill>
                              <a:schemeClr val="bg2"/>
                            </a:solidFill>
                            <a:latin typeface="Cambria Math" panose="02040503050406030204" pitchFamily="18" charset="0"/>
                            <a:ea typeface="Cambria Math" panose="02040503050406030204" pitchFamily="18" charset="0"/>
                          </a:rPr>
                        </m:ctrlPr>
                      </m:dPr>
                      <m:e>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𝒜</m:t>
                            </m:r>
                          </m:e>
                          <m:sup>
                            <m:r>
                              <a:rPr lang="en-US" b="0" i="1" smtClean="0">
                                <a:solidFill>
                                  <a:schemeClr val="bg2"/>
                                </a:solidFill>
                                <a:latin typeface="Cambria Math" panose="02040503050406030204" pitchFamily="18" charset="0"/>
                                <a:ea typeface="Cambria Math" panose="02040503050406030204" pitchFamily="18" charset="0"/>
                              </a:rPr>
                              <m:t>𝑖</m:t>
                            </m:r>
                          </m:sup>
                        </m:sSup>
                      </m:e>
                    </m:d>
                  </m:oMath>
                </a14:m>
                <a:r>
                  <a:rPr lang="en-US" dirty="0">
                    <a:solidFill>
                      <a:schemeClr val="bg2"/>
                    </a:solidFill>
                  </a:rPr>
                  <a:t>, the mixed strategy of player </a:t>
                </a:r>
                <a14:m>
                  <m:oMath xmlns:m="http://schemas.openxmlformats.org/officeDocument/2006/math">
                    <m:r>
                      <a:rPr lang="en-US" b="0" i="1" smtClean="0">
                        <a:solidFill>
                          <a:schemeClr val="bg2"/>
                        </a:solidFill>
                        <a:latin typeface="Cambria Math" panose="02040503050406030204" pitchFamily="18" charset="0"/>
                      </a:rPr>
                      <m:t>𝑖</m:t>
                    </m:r>
                  </m:oMath>
                </a14:m>
                <a:r>
                  <a:rPr lang="en-US" dirty="0">
                    <a:solidFill>
                      <a:schemeClr val="bg2"/>
                    </a:solidFill>
                  </a:rPr>
                  <a:t>. </a:t>
                </a:r>
              </a:p>
              <a:p>
                <a:pPr marL="0" lvl="0" indent="0">
                  <a:spcAft>
                    <a:spcPts val="1200"/>
                  </a:spcAft>
                  <a:buNone/>
                </a:pPr>
                <a14:m>
                  <m:oMath xmlns:m="http://schemas.openxmlformats.org/officeDocument/2006/math">
                    <m:sSup>
                      <m:sSupPr>
                        <m:ctrlPr>
                          <a:rPr lang="en-US" b="0" i="1" smtClean="0">
                            <a:solidFill>
                              <a:schemeClr val="bg2"/>
                            </a:solidFill>
                            <a:latin typeface="Cambria Math" panose="02040503050406030204" pitchFamily="18" charset="0"/>
                          </a:rPr>
                        </m:ctrlPr>
                      </m:sSupPr>
                      <m:e>
                        <m:r>
                          <a:rPr lang="en-US" b="0" i="1" smtClean="0">
                            <a:solidFill>
                              <a:schemeClr val="bg2"/>
                            </a:solidFill>
                            <a:latin typeface="Cambria Math" panose="02040503050406030204" pitchFamily="18" charset="0"/>
                          </a:rPr>
                          <m:t>𝑅</m:t>
                        </m:r>
                      </m:e>
                      <m:sup>
                        <m:r>
                          <a:rPr lang="en-US" b="0" i="1" smtClean="0">
                            <a:solidFill>
                              <a:schemeClr val="bg2"/>
                            </a:solidFill>
                            <a:latin typeface="Cambria Math" panose="02040503050406030204" pitchFamily="18" charset="0"/>
                          </a:rPr>
                          <m:t>𝑖</m:t>
                        </m:r>
                      </m:sup>
                    </m:sSup>
                    <m:d>
                      <m:dPr>
                        <m:ctrlPr>
                          <a:rPr lang="en-US" b="0" i="1" smtClean="0">
                            <a:solidFill>
                              <a:schemeClr val="bg2"/>
                            </a:solidFill>
                            <a:latin typeface="Cambria Math" panose="02040503050406030204" pitchFamily="18" charset="0"/>
                          </a:rPr>
                        </m:ctrlPr>
                      </m:dPr>
                      <m:e>
                        <m:sSup>
                          <m:sSupPr>
                            <m:ctrlPr>
                              <a:rPr lang="en-US" b="0" i="1" smtClean="0">
                                <a:solidFill>
                                  <a:schemeClr val="bg2"/>
                                </a:solidFill>
                                <a:latin typeface="Cambria Math" panose="02040503050406030204" pitchFamily="18" charset="0"/>
                              </a:rPr>
                            </m:ctrlPr>
                          </m:sSupPr>
                          <m:e>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𝑎</m:t>
                            </m:r>
                          </m:e>
                          <m:sup>
                            <m:r>
                              <a:rPr lang="en-US" b="0" i="1" smtClean="0">
                                <a:solidFill>
                                  <a:schemeClr val="bg2"/>
                                </a:solidFill>
                                <a:latin typeface="Cambria Math" panose="02040503050406030204" pitchFamily="18" charset="0"/>
                              </a:rPr>
                              <m:t>1</m:t>
                            </m:r>
                          </m:sup>
                        </m:sSup>
                        <m:r>
                          <a:rPr lang="en-US" b="0" i="1" smtClean="0">
                            <a:solidFill>
                              <a:schemeClr val="bg2"/>
                            </a:solidFill>
                            <a:latin typeface="Cambria Math" panose="02040503050406030204" pitchFamily="18" charset="0"/>
                          </a:rPr>
                          <m:t>,</m:t>
                        </m:r>
                        <m:sSup>
                          <m:sSupPr>
                            <m:ctrlPr>
                              <a:rPr lang="en-US" b="0" i="1" smtClean="0">
                                <a:solidFill>
                                  <a:schemeClr val="bg2"/>
                                </a:solidFill>
                                <a:latin typeface="Cambria Math" panose="02040503050406030204" pitchFamily="18" charset="0"/>
                              </a:rPr>
                            </m:ctrlPr>
                          </m:sSupPr>
                          <m:e>
                            <m:r>
                              <a:rPr lang="en-US" b="0" i="1" smtClean="0">
                                <a:solidFill>
                                  <a:schemeClr val="bg2"/>
                                </a:solidFill>
                                <a:latin typeface="Cambria Math" panose="02040503050406030204" pitchFamily="18" charset="0"/>
                              </a:rPr>
                              <m:t>𝑎</m:t>
                            </m:r>
                          </m:e>
                          <m:sup>
                            <m:r>
                              <a:rPr lang="en-US" b="0" i="1" smtClean="0">
                                <a:solidFill>
                                  <a:schemeClr val="bg2"/>
                                </a:solidFill>
                                <a:latin typeface="Cambria Math" panose="02040503050406030204" pitchFamily="18" charset="0"/>
                              </a:rPr>
                              <m:t>2</m:t>
                            </m:r>
                          </m:sup>
                        </m:sSup>
                      </m:e>
                    </m:d>
                  </m:oMath>
                </a14:m>
                <a:r>
                  <a:rPr lang="en-US" dirty="0">
                    <a:solidFill>
                      <a:schemeClr val="bg2"/>
                    </a:solidFill>
                  </a:rPr>
                  <a:t>: the reward of player </a:t>
                </a:r>
                <a14:m>
                  <m:oMath xmlns:m="http://schemas.openxmlformats.org/officeDocument/2006/math">
                    <m:r>
                      <a:rPr lang="en-US" i="1">
                        <a:solidFill>
                          <a:schemeClr val="bg2"/>
                        </a:solidFill>
                        <a:latin typeface="Cambria Math" panose="02040503050406030204" pitchFamily="18" charset="0"/>
                      </a:rPr>
                      <m:t>𝑖</m:t>
                    </m:r>
                  </m:oMath>
                </a14:m>
                <a:r>
                  <a:rPr lang="en-US" dirty="0">
                    <a:solidFill>
                      <a:schemeClr val="bg2"/>
                    </a:solidFill>
                  </a:rPr>
                  <a:t> at state </a:t>
                </a:r>
                <a14:m>
                  <m:oMath xmlns:m="http://schemas.openxmlformats.org/officeDocument/2006/math">
                    <m:r>
                      <a:rPr lang="en-US" b="0" i="1" smtClean="0">
                        <a:solidFill>
                          <a:schemeClr val="bg2"/>
                        </a:solidFill>
                        <a:latin typeface="Cambria Math" panose="02040503050406030204" pitchFamily="18" charset="0"/>
                      </a:rPr>
                      <m:t>𝑠</m:t>
                    </m:r>
                  </m:oMath>
                </a14:m>
                <a:r>
                  <a:rPr lang="en-US" dirty="0">
                    <a:solidFill>
                      <a:schemeClr val="bg2"/>
                    </a:solidFill>
                  </a:rPr>
                  <a:t> for the action profile </a:t>
                </a:r>
                <a14:m>
                  <m:oMath xmlns:m="http://schemas.openxmlformats.org/officeDocument/2006/math">
                    <m:d>
                      <m:dPr>
                        <m:ctrlPr>
                          <a:rPr lang="en-US" b="0" i="1" smtClean="0">
                            <a:solidFill>
                              <a:schemeClr val="bg2"/>
                            </a:solidFill>
                            <a:latin typeface="Cambria Math" panose="02040503050406030204" pitchFamily="18" charset="0"/>
                          </a:rPr>
                        </m:ctrlPr>
                      </m:dPr>
                      <m:e>
                        <m:sSup>
                          <m:sSupPr>
                            <m:ctrlPr>
                              <a:rPr lang="en-US" b="0" i="1" smtClean="0">
                                <a:solidFill>
                                  <a:schemeClr val="bg2"/>
                                </a:solidFill>
                                <a:latin typeface="Cambria Math" panose="02040503050406030204" pitchFamily="18" charset="0"/>
                              </a:rPr>
                            </m:ctrlPr>
                          </m:sSupPr>
                          <m:e>
                            <m:r>
                              <a:rPr lang="en-US" b="0" i="1" smtClean="0">
                                <a:solidFill>
                                  <a:schemeClr val="bg2"/>
                                </a:solidFill>
                                <a:latin typeface="Cambria Math" panose="02040503050406030204" pitchFamily="18" charset="0"/>
                              </a:rPr>
                              <m:t>𝑎</m:t>
                            </m:r>
                          </m:e>
                          <m:sup>
                            <m:r>
                              <a:rPr lang="en-US" b="0" i="1" smtClean="0">
                                <a:solidFill>
                                  <a:schemeClr val="bg2"/>
                                </a:solidFill>
                                <a:latin typeface="Cambria Math" panose="02040503050406030204" pitchFamily="18" charset="0"/>
                              </a:rPr>
                              <m:t>1</m:t>
                            </m:r>
                          </m:sup>
                        </m:sSup>
                        <m:r>
                          <a:rPr lang="en-US" b="0" i="1" smtClean="0">
                            <a:solidFill>
                              <a:schemeClr val="bg2"/>
                            </a:solidFill>
                            <a:latin typeface="Cambria Math" panose="02040503050406030204" pitchFamily="18" charset="0"/>
                          </a:rPr>
                          <m:t>, </m:t>
                        </m:r>
                        <m:sSup>
                          <m:sSupPr>
                            <m:ctrlPr>
                              <a:rPr lang="en-US" b="0" i="1" smtClean="0">
                                <a:solidFill>
                                  <a:schemeClr val="bg2"/>
                                </a:solidFill>
                                <a:latin typeface="Cambria Math" panose="02040503050406030204" pitchFamily="18" charset="0"/>
                              </a:rPr>
                            </m:ctrlPr>
                          </m:sSupPr>
                          <m:e>
                            <m:r>
                              <a:rPr lang="en-US" b="0" i="1" smtClean="0">
                                <a:solidFill>
                                  <a:schemeClr val="bg2"/>
                                </a:solidFill>
                                <a:latin typeface="Cambria Math" panose="02040503050406030204" pitchFamily="18" charset="0"/>
                              </a:rPr>
                              <m:t>𝑎</m:t>
                            </m:r>
                          </m:e>
                          <m:sup>
                            <m:r>
                              <a:rPr lang="en-US" b="0" i="1" smtClean="0">
                                <a:solidFill>
                                  <a:schemeClr val="bg2"/>
                                </a:solidFill>
                                <a:latin typeface="Cambria Math" panose="02040503050406030204" pitchFamily="18" charset="0"/>
                              </a:rPr>
                              <m:t>2</m:t>
                            </m:r>
                          </m:sup>
                        </m:sSup>
                      </m:e>
                    </m:d>
                  </m:oMath>
                </a14:m>
                <a:r>
                  <a:rPr lang="en-US" dirty="0">
                    <a:solidFill>
                      <a:schemeClr val="bg2"/>
                    </a:solidFill>
                  </a:rPr>
                  <a:t>, where </a:t>
                </a:r>
                <a14:m>
                  <m:oMath xmlns:m="http://schemas.openxmlformats.org/officeDocument/2006/math">
                    <m:sSup>
                      <m:sSupPr>
                        <m:ctrlPr>
                          <a:rPr lang="en-US" i="1">
                            <a:solidFill>
                              <a:schemeClr val="bg2"/>
                            </a:solidFill>
                            <a:latin typeface="Cambria Math" panose="02040503050406030204" pitchFamily="18" charset="0"/>
                          </a:rPr>
                        </m:ctrlPr>
                      </m:sSupPr>
                      <m:e>
                        <m:r>
                          <a:rPr lang="en-US" i="1">
                            <a:solidFill>
                              <a:schemeClr val="bg2"/>
                            </a:solidFill>
                            <a:latin typeface="Cambria Math" panose="02040503050406030204" pitchFamily="18" charset="0"/>
                          </a:rPr>
                          <m:t>𝑎</m:t>
                        </m:r>
                      </m:e>
                      <m:sup>
                        <m:r>
                          <a:rPr lang="en-US" i="1">
                            <a:solidFill>
                              <a:schemeClr val="bg2"/>
                            </a:solidFill>
                            <a:latin typeface="Cambria Math" panose="02040503050406030204" pitchFamily="18" charset="0"/>
                          </a:rPr>
                          <m:t>1</m:t>
                        </m:r>
                      </m:sup>
                    </m:sSup>
                    <m:r>
                      <a:rPr lang="en-US" i="1" smtClean="0">
                        <a:solidFill>
                          <a:schemeClr val="bg2"/>
                        </a:solidFill>
                        <a:latin typeface="Cambria Math" panose="02040503050406030204" pitchFamily="18" charset="0"/>
                        <a:ea typeface="Cambria Math" panose="02040503050406030204" pitchFamily="18" charset="0"/>
                      </a:rPr>
                      <m:t>∈</m:t>
                    </m:r>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𝒜</m:t>
                        </m:r>
                      </m:e>
                      <m:sup>
                        <m:r>
                          <a:rPr lang="en-US" b="0" i="1" smtClean="0">
                            <a:solidFill>
                              <a:schemeClr val="bg2"/>
                            </a:solidFill>
                            <a:latin typeface="Cambria Math" panose="02040503050406030204" pitchFamily="18" charset="0"/>
                            <a:ea typeface="Cambria Math" panose="02040503050406030204" pitchFamily="18" charset="0"/>
                          </a:rPr>
                          <m:t>1</m:t>
                        </m:r>
                      </m:sup>
                    </m:sSup>
                  </m:oMath>
                </a14:m>
                <a:r>
                  <a:rPr lang="en-US" dirty="0">
                    <a:solidFill>
                      <a:schemeClr val="bg2"/>
                    </a:solidFill>
                  </a:rPr>
                  <a:t> and </a:t>
                </a:r>
                <a14:m>
                  <m:oMath xmlns:m="http://schemas.openxmlformats.org/officeDocument/2006/math">
                    <m:sSup>
                      <m:sSupPr>
                        <m:ctrlPr>
                          <a:rPr lang="en-US" i="1">
                            <a:solidFill>
                              <a:schemeClr val="bg2"/>
                            </a:solidFill>
                            <a:latin typeface="Cambria Math" panose="02040503050406030204" pitchFamily="18" charset="0"/>
                          </a:rPr>
                        </m:ctrlPr>
                      </m:sSupPr>
                      <m:e>
                        <m:r>
                          <a:rPr lang="en-US" i="1">
                            <a:solidFill>
                              <a:schemeClr val="bg2"/>
                            </a:solidFill>
                            <a:latin typeface="Cambria Math" panose="02040503050406030204" pitchFamily="18" charset="0"/>
                          </a:rPr>
                          <m:t>𝑎</m:t>
                        </m:r>
                      </m:e>
                      <m:sup>
                        <m:r>
                          <a:rPr lang="en-US" b="0" i="1" smtClean="0">
                            <a:solidFill>
                              <a:schemeClr val="bg2"/>
                            </a:solidFill>
                            <a:latin typeface="Cambria Math" panose="02040503050406030204" pitchFamily="18" charset="0"/>
                          </a:rPr>
                          <m:t>2</m:t>
                        </m:r>
                      </m:sup>
                    </m:sSup>
                    <m:r>
                      <a:rPr lang="en-US" i="1">
                        <a:solidFill>
                          <a:schemeClr val="bg2"/>
                        </a:solidFill>
                        <a:latin typeface="Cambria Math" panose="02040503050406030204" pitchFamily="18" charset="0"/>
                        <a:ea typeface="Cambria Math" panose="02040503050406030204" pitchFamily="18" charset="0"/>
                      </a:rPr>
                      <m:t>∈</m:t>
                    </m:r>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𝒜</m:t>
                        </m:r>
                      </m:e>
                      <m:sup>
                        <m:r>
                          <a:rPr lang="en-US" b="0" i="1" smtClean="0">
                            <a:solidFill>
                              <a:schemeClr val="bg2"/>
                            </a:solidFill>
                            <a:latin typeface="Cambria Math" panose="02040503050406030204" pitchFamily="18" charset="0"/>
                            <a:ea typeface="Cambria Math" panose="02040503050406030204" pitchFamily="18" charset="0"/>
                          </a:rPr>
                          <m:t>2</m:t>
                        </m:r>
                      </m:sup>
                    </m:sSup>
                  </m:oMath>
                </a14:m>
                <a:endParaRPr lang="en-US" dirty="0">
                  <a:solidFill>
                    <a:schemeClr val="bg2"/>
                  </a:solidFill>
                </a:endParaRPr>
              </a:p>
              <a:p>
                <a:pPr marL="0" lvl="0" indent="0">
                  <a:spcAft>
                    <a:spcPts val="1200"/>
                  </a:spcAft>
                  <a:buNone/>
                </a:pPr>
                <a14:m>
                  <m:oMath xmlns:m="http://schemas.openxmlformats.org/officeDocument/2006/math">
                    <m:r>
                      <a:rPr lang="en-US" b="0" i="1" smtClean="0">
                        <a:solidFill>
                          <a:schemeClr val="bg2"/>
                        </a:solidFill>
                        <a:latin typeface="Cambria Math" panose="02040503050406030204" pitchFamily="18" charset="0"/>
                      </a:rPr>
                      <m:t>𝑃</m:t>
                    </m:r>
                    <m:d>
                      <m:dPr>
                        <m:ctrlPr>
                          <a:rPr lang="en-US" i="1">
                            <a:solidFill>
                              <a:schemeClr val="bg2"/>
                            </a:solidFill>
                            <a:latin typeface="Cambria Math" panose="02040503050406030204" pitchFamily="18" charset="0"/>
                          </a:rPr>
                        </m:ctrlPr>
                      </m:dPr>
                      <m:e>
                        <m:r>
                          <a:rPr lang="en-US"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𝑠</m:t>
                        </m:r>
                        <m:r>
                          <a:rPr lang="en-US" b="0" i="1" smtClean="0">
                            <a:solidFill>
                              <a:schemeClr val="bg2"/>
                            </a:solidFill>
                            <a:latin typeface="Cambria Math" panose="02040503050406030204" pitchFamily="18" charset="0"/>
                            <a:ea typeface="Cambria Math" panose="02040503050406030204" pitchFamily="18" charset="0"/>
                          </a:rPr>
                          <m:t>, </m:t>
                        </m:r>
                        <m:sSup>
                          <m:sSupPr>
                            <m:ctrlPr>
                              <a:rPr lang="en-US" i="1">
                                <a:solidFill>
                                  <a:schemeClr val="bg2"/>
                                </a:solidFill>
                                <a:latin typeface="Cambria Math" panose="02040503050406030204" pitchFamily="18" charset="0"/>
                              </a:rPr>
                            </m:ctrlPr>
                          </m:sSupPr>
                          <m:e>
                            <m:r>
                              <a:rPr lang="en-US" i="1">
                                <a:solidFill>
                                  <a:schemeClr val="bg2"/>
                                </a:solidFill>
                                <a:latin typeface="Cambria Math" panose="02040503050406030204" pitchFamily="18" charset="0"/>
                              </a:rPr>
                              <m:t>𝑎</m:t>
                            </m:r>
                          </m:e>
                          <m:sup>
                            <m:r>
                              <a:rPr lang="en-US" i="1">
                                <a:solidFill>
                                  <a:schemeClr val="bg2"/>
                                </a:solidFill>
                                <a:latin typeface="Cambria Math" panose="02040503050406030204" pitchFamily="18" charset="0"/>
                              </a:rPr>
                              <m:t>1</m:t>
                            </m:r>
                          </m:sup>
                        </m:sSup>
                        <m:r>
                          <a:rPr lang="en-US" i="1">
                            <a:solidFill>
                              <a:schemeClr val="bg2"/>
                            </a:solidFill>
                            <a:latin typeface="Cambria Math" panose="02040503050406030204" pitchFamily="18" charset="0"/>
                          </a:rPr>
                          <m:t>,</m:t>
                        </m:r>
                        <m:sSup>
                          <m:sSupPr>
                            <m:ctrlPr>
                              <a:rPr lang="en-US" i="1">
                                <a:solidFill>
                                  <a:schemeClr val="bg2"/>
                                </a:solidFill>
                                <a:latin typeface="Cambria Math" panose="02040503050406030204" pitchFamily="18" charset="0"/>
                              </a:rPr>
                            </m:ctrlPr>
                          </m:sSupPr>
                          <m:e>
                            <m:r>
                              <a:rPr lang="en-US" i="1">
                                <a:solidFill>
                                  <a:schemeClr val="bg2"/>
                                </a:solidFill>
                                <a:latin typeface="Cambria Math" panose="02040503050406030204" pitchFamily="18" charset="0"/>
                              </a:rPr>
                              <m:t>𝑎</m:t>
                            </m:r>
                          </m:e>
                          <m:sup>
                            <m:r>
                              <a:rPr lang="en-US" i="1">
                                <a:solidFill>
                                  <a:schemeClr val="bg2"/>
                                </a:solidFill>
                                <a:latin typeface="Cambria Math" panose="02040503050406030204" pitchFamily="18" charset="0"/>
                              </a:rPr>
                              <m:t>2</m:t>
                            </m:r>
                          </m:sup>
                        </m:sSup>
                      </m:e>
                    </m:d>
                    <m:r>
                      <a:rPr lang="en-US" i="1" smtClean="0">
                        <a:solidFill>
                          <a:schemeClr val="bg2"/>
                        </a:solidFill>
                        <a:latin typeface="Cambria Math" panose="02040503050406030204" pitchFamily="18" charset="0"/>
                        <a:ea typeface="Cambria Math" panose="02040503050406030204" pitchFamily="18" charset="0"/>
                      </a:rPr>
                      <m:t>∈∆</m:t>
                    </m:r>
                    <m:d>
                      <m:dPr>
                        <m:ctrlPr>
                          <a:rPr lang="en-US" b="0" i="1" smtClean="0">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𝒮</m:t>
                        </m:r>
                      </m:e>
                    </m:d>
                  </m:oMath>
                </a14:m>
                <a:r>
                  <a:rPr lang="en-US" dirty="0">
                    <a:solidFill>
                      <a:schemeClr val="bg2"/>
                    </a:solidFill>
                  </a:rPr>
                  <a:t>: the state transition function</a:t>
                </a:r>
              </a:p>
              <a:p>
                <a:pPr marL="0" lvl="0" indent="0">
                  <a:spcAft>
                    <a:spcPts val="1200"/>
                  </a:spcAft>
                  <a:buNone/>
                </a:pPr>
                <a:r>
                  <a:rPr lang="en-US" dirty="0">
                    <a:solidFill>
                      <a:schemeClr val="bg2"/>
                    </a:solidFill>
                  </a:rPr>
                  <a:t>Expected payoff (value function) of player </a:t>
                </a:r>
                <a14:m>
                  <m:oMath xmlns:m="http://schemas.openxmlformats.org/officeDocument/2006/math">
                    <m:r>
                      <a:rPr lang="en-US" i="1">
                        <a:solidFill>
                          <a:schemeClr val="bg2"/>
                        </a:solidFill>
                        <a:latin typeface="Cambria Math" panose="02040503050406030204" pitchFamily="18" charset="0"/>
                      </a:rPr>
                      <m:t>𝑖</m:t>
                    </m:r>
                  </m:oMath>
                </a14:m>
                <a:r>
                  <a:rPr lang="en-US" dirty="0">
                    <a:solidFill>
                      <a:schemeClr val="bg2"/>
                    </a:solidFill>
                  </a:rPr>
                  <a:t> as</a:t>
                </a:r>
              </a:p>
              <a:p>
                <a:pPr marL="0" lvl="0" indent="0">
                  <a:spcAft>
                    <a:spcPts val="1200"/>
                  </a:spcAft>
                  <a:buNone/>
                </a:pPr>
                <a14:m>
                  <m:oMathPara xmlns:m="http://schemas.openxmlformats.org/officeDocument/2006/math">
                    <m:oMathParaPr>
                      <m:jc m:val="centerGroup"/>
                    </m:oMathParaPr>
                    <m:oMath xmlns:m="http://schemas.openxmlformats.org/officeDocument/2006/math">
                      <m:sSubSup>
                        <m:sSubSupPr>
                          <m:ctrlPr>
                            <a:rPr lang="en-US" b="0" i="1" smtClean="0">
                              <a:solidFill>
                                <a:schemeClr val="bg2"/>
                              </a:solidFill>
                              <a:latin typeface="Cambria Math" panose="02040503050406030204" pitchFamily="18" charset="0"/>
                              <a:ea typeface="Cambria Math" panose="02040503050406030204" pitchFamily="18" charset="0"/>
                            </a:rPr>
                          </m:ctrlPr>
                        </m:sSubSupPr>
                        <m:e>
                          <m:r>
                            <a:rPr lang="en-US" b="0" i="1" smtClean="0">
                              <a:solidFill>
                                <a:schemeClr val="bg2"/>
                              </a:solidFill>
                              <a:latin typeface="Cambria Math" panose="02040503050406030204" pitchFamily="18" charset="0"/>
                            </a:rPr>
                            <m:t>𝑉</m:t>
                          </m:r>
                        </m:e>
                        <m:sub>
                          <m:r>
                            <a:rPr lang="en-US" b="0" i="1" smtClean="0">
                              <a:solidFill>
                                <a:schemeClr val="bg2"/>
                              </a:solidFill>
                              <a:latin typeface="Cambria Math" panose="02040503050406030204" pitchFamily="18" charset="0"/>
                              <a:ea typeface="Cambria Math" panose="02040503050406030204" pitchFamily="18" charset="0"/>
                            </a:rPr>
                            <m:t>𝜋</m:t>
                          </m:r>
                        </m:sub>
                        <m:sup>
                          <m:r>
                            <a:rPr lang="en-US" b="0" i="1" smtClean="0">
                              <a:solidFill>
                                <a:schemeClr val="bg2"/>
                              </a:solidFill>
                              <a:latin typeface="Cambria Math" panose="02040503050406030204" pitchFamily="18" charset="0"/>
                              <a:ea typeface="Cambria Math" panose="02040503050406030204" pitchFamily="18" charset="0"/>
                            </a:rPr>
                            <m:t>𝑖</m:t>
                          </m:r>
                        </m:sup>
                      </m:sSubSup>
                      <m:d>
                        <m:dPr>
                          <m:ctrlPr>
                            <a:rPr lang="en-US" b="0" i="1" smtClean="0">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𝑠</m:t>
                          </m:r>
                        </m:e>
                      </m:d>
                      <m:r>
                        <a:rPr lang="en-US" b="0" i="1" smtClean="0">
                          <a:solidFill>
                            <a:schemeClr val="bg2"/>
                          </a:solidFill>
                          <a:latin typeface="Cambria Math" panose="02040503050406030204" pitchFamily="18" charset="0"/>
                          <a:ea typeface="Cambria Math" panose="02040503050406030204" pitchFamily="18" charset="0"/>
                        </a:rPr>
                        <m:t>≔ </m:t>
                      </m:r>
                      <m:sSub>
                        <m:sSubPr>
                          <m:ctrlPr>
                            <a:rPr lang="en-US" b="0" i="1" smtClean="0">
                              <a:solidFill>
                                <a:schemeClr val="bg2"/>
                              </a:solidFill>
                              <a:latin typeface="Cambria Math" panose="02040503050406030204" pitchFamily="18" charset="0"/>
                              <a:ea typeface="Cambria Math" panose="02040503050406030204" pitchFamily="18" charset="0"/>
                            </a:rPr>
                          </m:ctrlPr>
                        </m:sSubPr>
                        <m:e>
                          <m:r>
                            <a:rPr lang="en-US" b="0" i="1" smtClean="0">
                              <a:solidFill>
                                <a:schemeClr val="bg2"/>
                              </a:solidFill>
                              <a:latin typeface="Cambria Math" panose="02040503050406030204" pitchFamily="18" charset="0"/>
                              <a:ea typeface="Cambria Math" panose="02040503050406030204" pitchFamily="18" charset="0"/>
                            </a:rPr>
                            <m:t>𝔼</m:t>
                          </m:r>
                        </m:e>
                        <m:sub>
                          <m:sSub>
                            <m:sSubPr>
                              <m:ctrlPr>
                                <a:rPr lang="en-US" b="0" i="1" smtClean="0">
                                  <a:solidFill>
                                    <a:schemeClr val="bg2"/>
                                  </a:solidFill>
                                  <a:latin typeface="Cambria Math" panose="02040503050406030204" pitchFamily="18" charset="0"/>
                                  <a:ea typeface="Cambria Math" panose="02040503050406030204" pitchFamily="18" charset="0"/>
                                </a:rPr>
                              </m:ctrlPr>
                            </m:sSubPr>
                            <m:e>
                              <m:r>
                                <a:rPr lang="en-US" b="0" i="1" smtClean="0">
                                  <a:solidFill>
                                    <a:schemeClr val="bg2"/>
                                  </a:solidFill>
                                  <a:latin typeface="Cambria Math" panose="02040503050406030204" pitchFamily="18" charset="0"/>
                                  <a:ea typeface="Cambria Math" panose="02040503050406030204" pitchFamily="18" charset="0"/>
                                </a:rPr>
                                <m:t>𝑎</m:t>
                              </m:r>
                            </m:e>
                            <m:sub>
                              <m:r>
                                <a:rPr lang="en-US" b="0" i="1" smtClean="0">
                                  <a:solidFill>
                                    <a:schemeClr val="bg2"/>
                                  </a:solidFill>
                                  <a:latin typeface="Cambria Math" panose="02040503050406030204" pitchFamily="18" charset="0"/>
                                  <a:ea typeface="Cambria Math" panose="02040503050406030204" pitchFamily="18" charset="0"/>
                                </a:rPr>
                                <m:t>𝑡</m:t>
                              </m:r>
                            </m:sub>
                          </m:sSub>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𝜋</m:t>
                          </m:r>
                          <m:d>
                            <m:dPr>
                              <m:ctrlPr>
                                <a:rPr lang="en-US" b="0" i="1" smtClean="0">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m:t>
                              </m:r>
                            </m:e>
                            <m:e>
                              <m:sSub>
                                <m:sSubPr>
                                  <m:ctrlPr>
                                    <a:rPr lang="en-US" b="0" i="1" smtClean="0">
                                      <a:solidFill>
                                        <a:schemeClr val="bg2"/>
                                      </a:solidFill>
                                      <a:latin typeface="Cambria Math" panose="02040503050406030204" pitchFamily="18" charset="0"/>
                                      <a:ea typeface="Cambria Math" panose="02040503050406030204" pitchFamily="18" charset="0"/>
                                    </a:rPr>
                                  </m:ctrlPr>
                                </m:sSubPr>
                                <m:e>
                                  <m:r>
                                    <a:rPr lang="en-US" b="0" i="1" smtClean="0">
                                      <a:solidFill>
                                        <a:schemeClr val="bg2"/>
                                      </a:solidFill>
                                      <a:latin typeface="Cambria Math" panose="02040503050406030204" pitchFamily="18" charset="0"/>
                                      <a:ea typeface="Cambria Math" panose="02040503050406030204" pitchFamily="18" charset="0"/>
                                    </a:rPr>
                                    <m:t>𝑠</m:t>
                                  </m:r>
                                </m:e>
                                <m:sub>
                                  <m:r>
                                    <a:rPr lang="en-US" b="0" i="1" smtClean="0">
                                      <a:solidFill>
                                        <a:schemeClr val="bg2"/>
                                      </a:solidFill>
                                      <a:latin typeface="Cambria Math" panose="02040503050406030204" pitchFamily="18" charset="0"/>
                                      <a:ea typeface="Cambria Math" panose="02040503050406030204" pitchFamily="18" charset="0"/>
                                    </a:rPr>
                                    <m:t>𝑡</m:t>
                                  </m:r>
                                </m:sub>
                              </m:sSub>
                            </m:e>
                          </m:d>
                        </m:sub>
                      </m:sSub>
                      <m:d>
                        <m:dPr>
                          <m:begChr m:val="["/>
                          <m:endChr m:val="]"/>
                          <m:ctrlPr>
                            <a:rPr lang="en-US" b="0" i="1" smtClean="0">
                              <a:solidFill>
                                <a:schemeClr val="bg2"/>
                              </a:solidFill>
                              <a:latin typeface="Cambria Math" panose="02040503050406030204" pitchFamily="18" charset="0"/>
                              <a:ea typeface="Cambria Math" panose="02040503050406030204" pitchFamily="18" charset="0"/>
                            </a:rPr>
                          </m:ctrlPr>
                        </m:dPr>
                        <m:e>
                          <m:nary>
                            <m:naryPr>
                              <m:chr m:val="∑"/>
                              <m:ctrlPr>
                                <a:rPr lang="en-US" b="0" i="1" smtClean="0">
                                  <a:solidFill>
                                    <a:schemeClr val="bg2"/>
                                  </a:solidFill>
                                  <a:latin typeface="Cambria Math" panose="02040503050406030204" pitchFamily="18" charset="0"/>
                                  <a:ea typeface="Cambria Math" panose="02040503050406030204" pitchFamily="18" charset="0"/>
                                </a:rPr>
                              </m:ctrlPr>
                            </m:naryPr>
                            <m:sub>
                              <m:r>
                                <m:rPr>
                                  <m:brk m:alnAt="23"/>
                                </m:rPr>
                                <a:rPr lang="en-US" b="0" i="1" smtClean="0">
                                  <a:solidFill>
                                    <a:schemeClr val="bg2"/>
                                  </a:solidFill>
                                  <a:latin typeface="Cambria Math" panose="02040503050406030204" pitchFamily="18" charset="0"/>
                                  <a:ea typeface="Cambria Math" panose="02040503050406030204" pitchFamily="18" charset="0"/>
                                </a:rPr>
                                <m:t>𝑡</m:t>
                              </m:r>
                              <m:r>
                                <a:rPr lang="en-US" b="0" i="1" smtClean="0">
                                  <a:solidFill>
                                    <a:schemeClr val="bg2"/>
                                  </a:solidFill>
                                  <a:latin typeface="Cambria Math" panose="02040503050406030204" pitchFamily="18" charset="0"/>
                                  <a:ea typeface="Cambria Math" panose="02040503050406030204" pitchFamily="18" charset="0"/>
                                </a:rPr>
                                <m:t>=0</m:t>
                              </m:r>
                            </m:sub>
                            <m:sup>
                              <m:r>
                                <a:rPr lang="en-US" b="0" i="1" smtClean="0">
                                  <a:solidFill>
                                    <a:schemeClr val="bg2"/>
                                  </a:solidFill>
                                  <a:latin typeface="Cambria Math" panose="02040503050406030204" pitchFamily="18" charset="0"/>
                                  <a:ea typeface="Cambria Math" panose="02040503050406030204" pitchFamily="18" charset="0"/>
                                </a:rPr>
                                <m:t>∞</m:t>
                              </m:r>
                            </m:sup>
                            <m:e>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b="0" i="1" smtClean="0">
                                      <a:solidFill>
                                        <a:schemeClr val="bg2"/>
                                      </a:solidFill>
                                      <a:latin typeface="Cambria Math" panose="02040503050406030204" pitchFamily="18" charset="0"/>
                                      <a:ea typeface="Cambria Math" panose="02040503050406030204" pitchFamily="18" charset="0"/>
                                    </a:rPr>
                                    <m:t>𝛾</m:t>
                                  </m:r>
                                </m:e>
                                <m:sup>
                                  <m:r>
                                    <a:rPr lang="en-US" b="0" i="1" smtClean="0">
                                      <a:solidFill>
                                        <a:schemeClr val="bg2"/>
                                      </a:solidFill>
                                      <a:latin typeface="Cambria Math" panose="02040503050406030204" pitchFamily="18" charset="0"/>
                                      <a:ea typeface="Cambria Math" panose="02040503050406030204" pitchFamily="18" charset="0"/>
                                    </a:rPr>
                                    <m:t>𝑡</m:t>
                                  </m:r>
                                </m:sup>
                              </m:sSup>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b="0" i="1" smtClean="0">
                                      <a:solidFill>
                                        <a:schemeClr val="bg2"/>
                                      </a:solidFill>
                                      <a:latin typeface="Cambria Math" panose="02040503050406030204" pitchFamily="18" charset="0"/>
                                      <a:ea typeface="Cambria Math" panose="02040503050406030204" pitchFamily="18" charset="0"/>
                                    </a:rPr>
                                    <m:t>𝑟</m:t>
                                  </m:r>
                                </m:e>
                                <m:sup>
                                  <m:r>
                                    <a:rPr lang="en-US" b="0" i="1" smtClean="0">
                                      <a:solidFill>
                                        <a:schemeClr val="bg2"/>
                                      </a:solidFill>
                                      <a:latin typeface="Cambria Math" panose="02040503050406030204" pitchFamily="18" charset="0"/>
                                      <a:ea typeface="Cambria Math" panose="02040503050406030204" pitchFamily="18" charset="0"/>
                                    </a:rPr>
                                    <m:t>𝑖</m:t>
                                  </m:r>
                                </m:sup>
                              </m:sSup>
                              <m:d>
                                <m:dPr>
                                  <m:ctrlPr>
                                    <a:rPr lang="en-US" b="0" i="1" smtClean="0">
                                      <a:solidFill>
                                        <a:schemeClr val="bg2"/>
                                      </a:solidFill>
                                      <a:latin typeface="Cambria Math" panose="02040503050406030204" pitchFamily="18" charset="0"/>
                                      <a:ea typeface="Cambria Math" panose="02040503050406030204" pitchFamily="18" charset="0"/>
                                    </a:rPr>
                                  </m:ctrlPr>
                                </m:dPr>
                                <m:e>
                                  <m:sSub>
                                    <m:sSubPr>
                                      <m:ctrlPr>
                                        <a:rPr lang="en-US" b="0" i="1" smtClean="0">
                                          <a:solidFill>
                                            <a:schemeClr val="bg2"/>
                                          </a:solidFill>
                                          <a:latin typeface="Cambria Math" panose="02040503050406030204" pitchFamily="18" charset="0"/>
                                          <a:ea typeface="Cambria Math" panose="02040503050406030204" pitchFamily="18" charset="0"/>
                                        </a:rPr>
                                      </m:ctrlPr>
                                    </m:sSubPr>
                                    <m:e>
                                      <m:r>
                                        <a:rPr lang="en-US" b="0" i="1" smtClean="0">
                                          <a:solidFill>
                                            <a:schemeClr val="bg2"/>
                                          </a:solidFill>
                                          <a:latin typeface="Cambria Math" panose="02040503050406030204" pitchFamily="18" charset="0"/>
                                          <a:ea typeface="Cambria Math" panose="02040503050406030204" pitchFamily="18" charset="0"/>
                                        </a:rPr>
                                        <m:t>𝑠</m:t>
                                      </m:r>
                                    </m:e>
                                    <m:sub>
                                      <m:r>
                                        <a:rPr lang="en-US" b="0" i="1" smtClean="0">
                                          <a:solidFill>
                                            <a:schemeClr val="bg2"/>
                                          </a:solidFill>
                                          <a:latin typeface="Cambria Math" panose="02040503050406030204" pitchFamily="18" charset="0"/>
                                          <a:ea typeface="Cambria Math" panose="02040503050406030204" pitchFamily="18" charset="0"/>
                                        </a:rPr>
                                        <m:t>𝑡</m:t>
                                      </m:r>
                                    </m:sub>
                                  </m:sSub>
                                  <m:r>
                                    <a:rPr lang="en-US" b="0" i="1" smtClean="0">
                                      <a:solidFill>
                                        <a:schemeClr val="bg2"/>
                                      </a:solidFill>
                                      <a:latin typeface="Cambria Math" panose="02040503050406030204" pitchFamily="18" charset="0"/>
                                      <a:ea typeface="Cambria Math" panose="02040503050406030204" pitchFamily="18" charset="0"/>
                                    </a:rPr>
                                    <m:t>, </m:t>
                                  </m:r>
                                  <m:sSub>
                                    <m:sSubPr>
                                      <m:ctrlPr>
                                        <a:rPr lang="en-US" b="0" i="1" smtClean="0">
                                          <a:solidFill>
                                            <a:schemeClr val="bg2"/>
                                          </a:solidFill>
                                          <a:latin typeface="Cambria Math" panose="02040503050406030204" pitchFamily="18" charset="0"/>
                                          <a:ea typeface="Cambria Math" panose="02040503050406030204" pitchFamily="18" charset="0"/>
                                        </a:rPr>
                                      </m:ctrlPr>
                                    </m:sSubPr>
                                    <m:e>
                                      <m:r>
                                        <a:rPr lang="en-US" b="0" i="1" smtClean="0">
                                          <a:solidFill>
                                            <a:schemeClr val="bg2"/>
                                          </a:solidFill>
                                          <a:latin typeface="Cambria Math" panose="02040503050406030204" pitchFamily="18" charset="0"/>
                                          <a:ea typeface="Cambria Math" panose="02040503050406030204" pitchFamily="18" charset="0"/>
                                        </a:rPr>
                                        <m:t>𝑎</m:t>
                                      </m:r>
                                    </m:e>
                                    <m:sub>
                                      <m:r>
                                        <a:rPr lang="en-US" b="0" i="1" smtClean="0">
                                          <a:solidFill>
                                            <a:schemeClr val="bg2"/>
                                          </a:solidFill>
                                          <a:latin typeface="Cambria Math" panose="02040503050406030204" pitchFamily="18" charset="0"/>
                                          <a:ea typeface="Cambria Math" panose="02040503050406030204" pitchFamily="18" charset="0"/>
                                        </a:rPr>
                                        <m:t>𝑡</m:t>
                                      </m:r>
                                    </m:sub>
                                  </m:sSub>
                                </m:e>
                              </m:d>
                            </m:e>
                          </m:nary>
                          <m:r>
                            <a:rPr lang="en-US" b="0" i="1" smtClean="0">
                              <a:solidFill>
                                <a:schemeClr val="bg2"/>
                              </a:solidFill>
                              <a:latin typeface="Cambria Math" panose="02040503050406030204" pitchFamily="18" charset="0"/>
                              <a:ea typeface="Cambria Math" panose="02040503050406030204" pitchFamily="18" charset="0"/>
                            </a:rPr>
                            <m:t>| </m:t>
                          </m:r>
                          <m:sSub>
                            <m:sSubPr>
                              <m:ctrlPr>
                                <a:rPr lang="en-US" b="0" i="1" smtClean="0">
                                  <a:solidFill>
                                    <a:schemeClr val="bg2"/>
                                  </a:solidFill>
                                  <a:latin typeface="Cambria Math" panose="02040503050406030204" pitchFamily="18" charset="0"/>
                                  <a:ea typeface="Cambria Math" panose="02040503050406030204" pitchFamily="18" charset="0"/>
                                </a:rPr>
                              </m:ctrlPr>
                            </m:sSubPr>
                            <m:e>
                              <m:r>
                                <a:rPr lang="en-US" b="0" i="1" smtClean="0">
                                  <a:solidFill>
                                    <a:schemeClr val="bg2"/>
                                  </a:solidFill>
                                  <a:latin typeface="Cambria Math" panose="02040503050406030204" pitchFamily="18" charset="0"/>
                                  <a:ea typeface="Cambria Math" panose="02040503050406030204" pitchFamily="18" charset="0"/>
                                </a:rPr>
                                <m:t>𝑠</m:t>
                              </m:r>
                            </m:e>
                            <m:sub>
                              <m:r>
                                <a:rPr lang="en-US" b="0" i="1" smtClean="0">
                                  <a:solidFill>
                                    <a:schemeClr val="bg2"/>
                                  </a:solidFill>
                                  <a:latin typeface="Cambria Math" panose="02040503050406030204" pitchFamily="18" charset="0"/>
                                  <a:ea typeface="Cambria Math" panose="02040503050406030204" pitchFamily="18" charset="0"/>
                                </a:rPr>
                                <m:t>0</m:t>
                              </m:r>
                            </m:sub>
                          </m:sSub>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𝑠</m:t>
                          </m:r>
                        </m:e>
                      </m:d>
                    </m:oMath>
                  </m:oMathPara>
                </a14:m>
                <a:endParaRPr dirty="0">
                  <a:solidFill>
                    <a:schemeClr val="bg2"/>
                  </a:solidFill>
                </a:endParaRPr>
              </a:p>
            </p:txBody>
          </p:sp>
        </mc:Choice>
        <mc:Fallback xmlns="">
          <p:sp>
            <p:nvSpPr>
              <p:cNvPr id="114" name="Google Shape;114;p18"/>
              <p:cNvSpPr txBox="1">
                <a:spLocks noGrp="1" noRot="1" noChangeAspect="1" noMove="1" noResize="1" noEditPoints="1" noAdjustHandles="1" noChangeArrowheads="1" noChangeShapeType="1" noTextEdit="1"/>
              </p:cNvSpPr>
              <p:nvPr>
                <p:ph type="body" idx="1"/>
              </p:nvPr>
            </p:nvSpPr>
            <p:spPr>
              <a:xfrm>
                <a:off x="311700" y="1152474"/>
                <a:ext cx="8520600" cy="3991025"/>
              </a:xfrm>
              <a:prstGeom prst="rect">
                <a:avLst/>
              </a:prstGeom>
              <a:blipFill>
                <a:blip r:embed="rId3"/>
                <a:stretch>
                  <a:fillRect l="-595" b="-23101"/>
                </a:stretch>
              </a:blipFill>
            </p:spPr>
            <p:txBody>
              <a:bodyPr/>
              <a:lstStyle/>
              <a:p>
                <a:r>
                  <a:rPr lang="en-CN">
                    <a:noFill/>
                  </a:rPr>
                  <a:t> </a:t>
                </a:r>
              </a:p>
            </p:txBody>
          </p:sp>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Two Player Zero-Sum Stochastic Game</a:t>
            </a:r>
            <a:endParaRPr dirty="0"/>
          </a:p>
        </p:txBody>
      </p:sp>
      <mc:AlternateContent xmlns:mc="http://schemas.openxmlformats.org/markup-compatibility/2006" xmlns:a14="http://schemas.microsoft.com/office/drawing/2010/main">
        <mc:Choice Requires="a14">
          <p:sp>
            <p:nvSpPr>
              <p:cNvPr id="120" name="Google Shape;120;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indent="0">
                  <a:spcAft>
                    <a:spcPts val="1200"/>
                  </a:spcAft>
                  <a:buNone/>
                </a:pPr>
                <a:r>
                  <a:rPr lang="en-US" dirty="0">
                    <a:solidFill>
                      <a:schemeClr val="bg2"/>
                    </a:solidFill>
                  </a:rPr>
                  <a:t>Suppose we are agent 1, and we want to maximize our reward, while our opponent, agent 2, want to minimize the reward.</a:t>
                </a:r>
              </a:p>
              <a:p>
                <a:pPr marL="0" lvl="0" indent="0">
                  <a:spcAft>
                    <a:spcPts val="1200"/>
                  </a:spcAft>
                  <a:buNone/>
                </a:pPr>
                <a:r>
                  <a:rPr lang="en-US" dirty="0">
                    <a:solidFill>
                      <a:schemeClr val="bg2"/>
                    </a:solidFill>
                  </a:rPr>
                  <a:t> Value Function (analogous to the Bellman Optimality for MDPs):</a:t>
                </a:r>
              </a:p>
              <a:p>
                <a:pPr marL="0" lvl="0" indent="0">
                  <a:spcAft>
                    <a:spcPts val="1200"/>
                  </a:spcAft>
                  <a:buNone/>
                </a:pPr>
                <a14:m>
                  <m:oMathPara xmlns:m="http://schemas.openxmlformats.org/officeDocument/2006/math">
                    <m:oMathParaPr>
                      <m:jc m:val="centerGroup"/>
                    </m:oMathParaPr>
                    <m:oMath xmlns:m="http://schemas.openxmlformats.org/officeDocument/2006/math">
                      <m:sSup>
                        <m:sSupPr>
                          <m:ctrlPr>
                            <a:rPr lang="en-US" i="1">
                              <a:solidFill>
                                <a:schemeClr val="bg2"/>
                              </a:solidFill>
                              <a:latin typeface="Cambria Math" panose="02040503050406030204" pitchFamily="18" charset="0"/>
                            </a:rPr>
                          </m:ctrlPr>
                        </m:sSupPr>
                        <m:e>
                          <m:r>
                            <a:rPr lang="en-US" i="1">
                              <a:solidFill>
                                <a:schemeClr val="bg2"/>
                              </a:solidFill>
                              <a:latin typeface="Cambria Math" panose="02040503050406030204" pitchFamily="18" charset="0"/>
                            </a:rPr>
                            <m:t>𝑉</m:t>
                          </m:r>
                        </m:e>
                        <m:sup>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𝜋</m:t>
                              </m:r>
                            </m:e>
                            <m:sup>
                              <m:r>
                                <a:rPr lang="en-US" b="0" i="1" smtClean="0">
                                  <a:solidFill>
                                    <a:schemeClr val="bg2"/>
                                  </a:solidFill>
                                  <a:latin typeface="Cambria Math" panose="02040503050406030204" pitchFamily="18" charset="0"/>
                                  <a:ea typeface="Cambria Math" panose="02040503050406030204" pitchFamily="18" charset="0"/>
                                </a:rPr>
                                <m:t>∗</m:t>
                              </m:r>
                            </m:sup>
                          </m:sSup>
                        </m:sup>
                      </m:sSup>
                      <m:d>
                        <m:dPr>
                          <m:ctrlPr>
                            <a:rPr lang="en-US" i="1">
                              <a:solidFill>
                                <a:schemeClr val="bg2"/>
                              </a:solidFill>
                              <a:latin typeface="Cambria Math" panose="02040503050406030204" pitchFamily="18" charset="0"/>
                            </a:rPr>
                          </m:ctrlPr>
                        </m:dPr>
                        <m:e>
                          <m:r>
                            <a:rPr lang="en-US" i="1">
                              <a:solidFill>
                                <a:schemeClr val="bg2"/>
                              </a:solidFill>
                              <a:latin typeface="Cambria Math" panose="02040503050406030204" pitchFamily="18" charset="0"/>
                            </a:rPr>
                            <m:t>𝑠</m:t>
                          </m:r>
                        </m:e>
                      </m:d>
                      <m:r>
                        <a:rPr lang="en-US" i="1">
                          <a:solidFill>
                            <a:schemeClr val="bg2"/>
                          </a:solidFill>
                          <a:latin typeface="Cambria Math" panose="02040503050406030204" pitchFamily="18" charset="0"/>
                        </a:rPr>
                        <m:t>=</m:t>
                      </m:r>
                      <m:func>
                        <m:funcPr>
                          <m:ctrlPr>
                            <a:rPr lang="en-US" i="1">
                              <a:solidFill>
                                <a:schemeClr val="bg2"/>
                              </a:solidFill>
                              <a:latin typeface="Cambria Math" panose="02040503050406030204" pitchFamily="18" charset="0"/>
                            </a:rPr>
                          </m:ctrlPr>
                        </m:funcPr>
                        <m:fName>
                          <m:limLow>
                            <m:limLowPr>
                              <m:ctrlPr>
                                <a:rPr lang="en-US" i="1">
                                  <a:solidFill>
                                    <a:schemeClr val="bg2"/>
                                  </a:solidFill>
                                  <a:latin typeface="Cambria Math" panose="02040503050406030204" pitchFamily="18" charset="0"/>
                                </a:rPr>
                              </m:ctrlPr>
                            </m:limLowPr>
                            <m:e>
                              <m:r>
                                <m:rPr>
                                  <m:sty m:val="p"/>
                                </m:rPr>
                                <a:rPr lang="en-US">
                                  <a:solidFill>
                                    <a:schemeClr val="bg2"/>
                                  </a:solidFill>
                                  <a:latin typeface="Cambria Math" panose="02040503050406030204" pitchFamily="18" charset="0"/>
                                </a:rPr>
                                <m:t>max</m:t>
                              </m:r>
                            </m:e>
                            <m:lim>
                              <m:sSup>
                                <m:sSupPr>
                                  <m:ctrlPr>
                                    <a:rPr lang="en-US" i="1">
                                      <a:solidFill>
                                        <a:schemeClr val="bg2"/>
                                      </a:solidFill>
                                      <a:latin typeface="Cambria Math" panose="02040503050406030204" pitchFamily="18" charset="0"/>
                                    </a:rPr>
                                  </m:ctrlPr>
                                </m:sSupPr>
                                <m:e>
                                  <m:r>
                                    <a:rPr lang="en-US" i="1">
                                      <a:solidFill>
                                        <a:schemeClr val="bg2"/>
                                      </a:solidFill>
                                      <a:latin typeface="Cambria Math" panose="02040503050406030204" pitchFamily="18" charset="0"/>
                                    </a:rPr>
                                    <m:t>𝑎</m:t>
                                  </m:r>
                                </m:e>
                                <m:sup>
                                  <m:r>
                                    <a:rPr lang="en-US" i="1">
                                      <a:solidFill>
                                        <a:schemeClr val="bg2"/>
                                      </a:solidFill>
                                      <a:latin typeface="Cambria Math" panose="02040503050406030204" pitchFamily="18" charset="0"/>
                                    </a:rPr>
                                    <m:t>′</m:t>
                                  </m:r>
                                </m:sup>
                              </m:sSup>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𝒜</m:t>
                              </m:r>
                            </m:lim>
                          </m:limLow>
                        </m:fName>
                        <m:e>
                          <m:sSup>
                            <m:sSupPr>
                              <m:ctrlPr>
                                <a:rPr lang="en-US" i="1">
                                  <a:solidFill>
                                    <a:schemeClr val="bg2"/>
                                  </a:solidFill>
                                  <a:latin typeface="Cambria Math" panose="02040503050406030204" pitchFamily="18" charset="0"/>
                                </a:rPr>
                              </m:ctrlPr>
                            </m:sSupPr>
                            <m:e>
                              <m:r>
                                <a:rPr lang="en-US" i="1">
                                  <a:solidFill>
                                    <a:schemeClr val="bg2"/>
                                  </a:solidFill>
                                  <a:latin typeface="Cambria Math" panose="02040503050406030204" pitchFamily="18" charset="0"/>
                                </a:rPr>
                                <m:t>𝑄</m:t>
                              </m:r>
                            </m:e>
                            <m:sup>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𝜋</m:t>
                                  </m:r>
                                </m:e>
                                <m:sup>
                                  <m:r>
                                    <a:rPr lang="en-US" b="0" i="1" smtClean="0">
                                      <a:solidFill>
                                        <a:schemeClr val="bg2"/>
                                      </a:solidFill>
                                      <a:latin typeface="Cambria Math" panose="02040503050406030204" pitchFamily="18" charset="0"/>
                                      <a:ea typeface="Cambria Math" panose="02040503050406030204" pitchFamily="18" charset="0"/>
                                    </a:rPr>
                                    <m:t>∗</m:t>
                                  </m:r>
                                </m:sup>
                              </m:sSup>
                            </m:sup>
                          </m:sSup>
                          <m:d>
                            <m:dPr>
                              <m:ctrlPr>
                                <a:rPr lang="en-US" i="1">
                                  <a:solidFill>
                                    <a:schemeClr val="bg2"/>
                                  </a:solidFill>
                                  <a:latin typeface="Cambria Math" panose="02040503050406030204" pitchFamily="18" charset="0"/>
                                </a:rPr>
                              </m:ctrlPr>
                            </m:dPr>
                            <m:e>
                              <m:r>
                                <a:rPr lang="en-US" i="1">
                                  <a:solidFill>
                                    <a:schemeClr val="bg2"/>
                                  </a:solidFill>
                                  <a:latin typeface="Cambria Math" panose="02040503050406030204" pitchFamily="18" charset="0"/>
                                </a:rPr>
                                <m:t>𝑠</m:t>
                              </m:r>
                              <m:r>
                                <a:rPr lang="en-US" i="1">
                                  <a:solidFill>
                                    <a:schemeClr val="bg2"/>
                                  </a:solidFill>
                                  <a:latin typeface="Cambria Math" panose="02040503050406030204" pitchFamily="18" charset="0"/>
                                </a:rPr>
                                <m:t>,</m:t>
                              </m:r>
                              <m:sSup>
                                <m:sSupPr>
                                  <m:ctrlPr>
                                    <a:rPr lang="en-US" i="1">
                                      <a:solidFill>
                                        <a:schemeClr val="bg2"/>
                                      </a:solidFill>
                                      <a:latin typeface="Cambria Math" panose="02040503050406030204" pitchFamily="18" charset="0"/>
                                    </a:rPr>
                                  </m:ctrlPr>
                                </m:sSupPr>
                                <m:e>
                                  <m:r>
                                    <a:rPr lang="en-US" i="1">
                                      <a:solidFill>
                                        <a:schemeClr val="bg2"/>
                                      </a:solidFill>
                                      <a:latin typeface="Cambria Math" panose="02040503050406030204" pitchFamily="18" charset="0"/>
                                    </a:rPr>
                                    <m:t>𝑎</m:t>
                                  </m:r>
                                </m:e>
                                <m:sup>
                                  <m:r>
                                    <a:rPr lang="en-US" i="1">
                                      <a:solidFill>
                                        <a:schemeClr val="bg2"/>
                                      </a:solidFill>
                                      <a:latin typeface="Cambria Math" panose="02040503050406030204" pitchFamily="18" charset="0"/>
                                    </a:rPr>
                                    <m:t>′</m:t>
                                  </m:r>
                                </m:sup>
                              </m:sSup>
                            </m:e>
                          </m:d>
                        </m:e>
                      </m:func>
                    </m:oMath>
                  </m:oMathPara>
                </a14:m>
                <a:endParaRPr dirty="0">
                  <a:solidFill>
                    <a:schemeClr val="bg2"/>
                  </a:solidFill>
                </a:endParaRPr>
              </a:p>
            </p:txBody>
          </p:sp>
        </mc:Choice>
        <mc:Fallback xmlns="">
          <p:sp>
            <p:nvSpPr>
              <p:cNvPr id="120" name="Google Shape;120;p19"/>
              <p:cNvSpPr txBox="1">
                <a:spLocks noGrp="1" noRot="1" noChangeAspect="1" noMove="1" noResize="1" noEditPoints="1" noAdjustHandles="1" noChangeArrowheads="1" noChangeShapeType="1" noTextEdit="1"/>
              </p:cNvSpPr>
              <p:nvPr>
                <p:ph type="body" idx="1"/>
              </p:nvPr>
            </p:nvSpPr>
            <p:spPr>
              <a:xfrm>
                <a:off x="311700" y="1152475"/>
                <a:ext cx="8520600" cy="3416400"/>
              </a:xfrm>
              <a:prstGeom prst="rect">
                <a:avLst/>
              </a:prstGeom>
              <a:blipFill>
                <a:blip r:embed="rId3"/>
                <a:stretch>
                  <a:fillRect l="-595"/>
                </a:stretch>
              </a:blipFill>
            </p:spPr>
            <p:txBody>
              <a:bodyPr/>
              <a:lstStyle/>
              <a:p>
                <a:r>
                  <a:rPr lang="en-CN">
                    <a:noFill/>
                  </a:rPr>
                  <a:t> </a:t>
                </a:r>
              </a:p>
            </p:txBody>
          </p:sp>
        </mc:Fallback>
      </mc:AlternateContent>
      <p:sp>
        <p:nvSpPr>
          <p:cNvPr id="4" name="TextBox 3">
            <a:extLst>
              <a:ext uri="{FF2B5EF4-FFF2-40B4-BE49-F238E27FC236}">
                <a16:creationId xmlns:a16="http://schemas.microsoft.com/office/drawing/2014/main" id="{5A4AD109-E886-FB41-851E-07BDB326A0D8}"/>
              </a:ext>
            </a:extLst>
          </p:cNvPr>
          <p:cNvSpPr txBox="1"/>
          <p:nvPr/>
        </p:nvSpPr>
        <p:spPr>
          <a:xfrm>
            <a:off x="219334" y="4812775"/>
            <a:ext cx="8612966" cy="246221"/>
          </a:xfrm>
          <a:prstGeom prst="rect">
            <a:avLst/>
          </a:prstGeom>
          <a:noFill/>
        </p:spPr>
        <p:txBody>
          <a:bodyPr wrap="square" rtlCol="0">
            <a:spAutoFit/>
          </a:bodyPr>
          <a:lstStyle/>
          <a:p>
            <a:r>
              <a:rPr lang="en-CN" sz="1000" dirty="0"/>
              <a:t>Lagoudakis 02, Littman 94</a:t>
            </a:r>
          </a:p>
        </p:txBody>
      </p:sp>
    </p:spTree>
    <p:extLst>
      <p:ext uri="{BB962C8B-B14F-4D97-AF65-F5344CB8AC3E}">
        <p14:creationId xmlns:p14="http://schemas.microsoft.com/office/powerpoint/2010/main" val="2319098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Two Player Zero-Sum Stochastic Game</a:t>
            </a:r>
            <a:endParaRPr dirty="0"/>
          </a:p>
        </p:txBody>
      </p:sp>
      <mc:AlternateContent xmlns:mc="http://schemas.openxmlformats.org/markup-compatibility/2006" xmlns:a14="http://schemas.microsoft.com/office/drawing/2010/main">
        <mc:Choice Requires="a14">
          <p:sp>
            <p:nvSpPr>
              <p:cNvPr id="120" name="Google Shape;120;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indent="0">
                  <a:spcAft>
                    <a:spcPts val="1200"/>
                  </a:spcAft>
                  <a:buNone/>
                </a:pPr>
                <a:r>
                  <a:rPr lang="en-US" dirty="0">
                    <a:solidFill>
                      <a:schemeClr val="bg2"/>
                    </a:solidFill>
                  </a:rPr>
                  <a:t>Suppose we are agent 1, and we want to maximize our reward, while our opponent, agent 2, want to minimize the reward.</a:t>
                </a:r>
              </a:p>
              <a:p>
                <a:pPr marL="0" lvl="0" indent="0">
                  <a:spcAft>
                    <a:spcPts val="1200"/>
                  </a:spcAft>
                  <a:buNone/>
                </a:pPr>
                <a:r>
                  <a:rPr lang="en-US" dirty="0">
                    <a:solidFill>
                      <a:schemeClr val="bg2"/>
                    </a:solidFill>
                  </a:rPr>
                  <a:t> Value Function (analogous to the Bellman Optimality for MDPs):</a:t>
                </a:r>
              </a:p>
              <a:p>
                <a:pPr marL="0" lvl="0" indent="0">
                  <a:spcAft>
                    <a:spcPts val="1200"/>
                  </a:spcAft>
                  <a:buNone/>
                </a:pPr>
                <a14:m>
                  <m:oMathPara xmlns:m="http://schemas.openxmlformats.org/officeDocument/2006/math">
                    <m:oMathParaPr>
                      <m:jc m:val="centerGroup"/>
                    </m:oMathParaPr>
                    <m:oMath xmlns:m="http://schemas.openxmlformats.org/officeDocument/2006/math">
                      <m:sSup>
                        <m:sSupPr>
                          <m:ctrlPr>
                            <a:rPr lang="en-US" i="1">
                              <a:solidFill>
                                <a:schemeClr val="bg2"/>
                              </a:solidFill>
                              <a:latin typeface="Cambria Math" panose="02040503050406030204" pitchFamily="18" charset="0"/>
                            </a:rPr>
                          </m:ctrlPr>
                        </m:sSupPr>
                        <m:e>
                          <m:r>
                            <a:rPr lang="en-US" i="1">
                              <a:solidFill>
                                <a:schemeClr val="bg2"/>
                              </a:solidFill>
                              <a:latin typeface="Cambria Math" panose="02040503050406030204" pitchFamily="18" charset="0"/>
                            </a:rPr>
                            <m:t>𝑉</m:t>
                          </m:r>
                        </m:e>
                        <m:sup>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𝜋</m:t>
                              </m:r>
                            </m:e>
                            <m:sup>
                              <m:r>
                                <a:rPr lang="en-US" i="1">
                                  <a:solidFill>
                                    <a:schemeClr val="bg2"/>
                                  </a:solidFill>
                                  <a:latin typeface="Cambria Math" panose="02040503050406030204" pitchFamily="18" charset="0"/>
                                  <a:ea typeface="Cambria Math" panose="02040503050406030204" pitchFamily="18" charset="0"/>
                                </a:rPr>
                                <m:t>∗</m:t>
                              </m:r>
                            </m:sup>
                          </m:sSup>
                        </m:sup>
                      </m:sSup>
                      <m:d>
                        <m:dPr>
                          <m:ctrlPr>
                            <a:rPr lang="en-US" i="1">
                              <a:solidFill>
                                <a:schemeClr val="bg2"/>
                              </a:solidFill>
                              <a:latin typeface="Cambria Math" panose="02040503050406030204" pitchFamily="18" charset="0"/>
                            </a:rPr>
                          </m:ctrlPr>
                        </m:dPr>
                        <m:e>
                          <m:r>
                            <a:rPr lang="en-US" i="1">
                              <a:solidFill>
                                <a:schemeClr val="bg2"/>
                              </a:solidFill>
                              <a:latin typeface="Cambria Math" panose="02040503050406030204" pitchFamily="18" charset="0"/>
                            </a:rPr>
                            <m:t>𝑠</m:t>
                          </m:r>
                        </m:e>
                      </m:d>
                      <m:r>
                        <a:rPr lang="en-US" i="1">
                          <a:solidFill>
                            <a:schemeClr val="bg2"/>
                          </a:solidFill>
                          <a:latin typeface="Cambria Math" panose="02040503050406030204" pitchFamily="18" charset="0"/>
                        </a:rPr>
                        <m:t>=</m:t>
                      </m:r>
                      <m:func>
                        <m:funcPr>
                          <m:ctrlPr>
                            <a:rPr lang="en-US" i="1">
                              <a:solidFill>
                                <a:schemeClr val="bg2"/>
                              </a:solidFill>
                              <a:latin typeface="Cambria Math" panose="02040503050406030204" pitchFamily="18" charset="0"/>
                            </a:rPr>
                          </m:ctrlPr>
                        </m:funcPr>
                        <m:fName>
                          <m:limLow>
                            <m:limLowPr>
                              <m:ctrlPr>
                                <a:rPr lang="en-US" i="1">
                                  <a:solidFill>
                                    <a:schemeClr val="bg2"/>
                                  </a:solidFill>
                                  <a:latin typeface="Cambria Math" panose="02040503050406030204" pitchFamily="18" charset="0"/>
                                </a:rPr>
                              </m:ctrlPr>
                            </m:limLowPr>
                            <m:e>
                              <m:r>
                                <m:rPr>
                                  <m:sty m:val="p"/>
                                </m:rPr>
                                <a:rPr lang="en-US">
                                  <a:solidFill>
                                    <a:schemeClr val="bg2"/>
                                  </a:solidFill>
                                  <a:latin typeface="Cambria Math" panose="02040503050406030204" pitchFamily="18" charset="0"/>
                                </a:rPr>
                                <m:t>max</m:t>
                              </m:r>
                            </m:e>
                            <m:lim>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𝜋</m:t>
                                  </m:r>
                                </m:e>
                                <m:sup>
                                  <m:r>
                                    <a:rPr lang="en-US" i="1">
                                      <a:solidFill>
                                        <a:schemeClr val="bg2"/>
                                      </a:solidFill>
                                      <a:latin typeface="Cambria Math" panose="02040503050406030204" pitchFamily="18" charset="0"/>
                                      <a:ea typeface="Cambria Math" panose="02040503050406030204" pitchFamily="18" charset="0"/>
                                    </a:rPr>
                                    <m:t>1,  ∗</m:t>
                                  </m:r>
                                </m:sup>
                              </m:sSup>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𝑠</m:t>
                                  </m:r>
                                </m:e>
                              </m:d>
                              <m:r>
                                <a:rPr lang="en-US" i="1">
                                  <a:solidFill>
                                    <a:schemeClr val="bg2"/>
                                  </a:solidFill>
                                  <a:latin typeface="Cambria Math" panose="02040503050406030204" pitchFamily="18" charset="0"/>
                                  <a:ea typeface="Cambria Math" panose="02040503050406030204" pitchFamily="18" charset="0"/>
                                </a:rPr>
                                <m:t>∈∆</m:t>
                              </m:r>
                              <m:d>
                                <m:dPr>
                                  <m:ctrlPr>
                                    <a:rPr lang="en-US" i="1">
                                      <a:solidFill>
                                        <a:schemeClr val="bg2"/>
                                      </a:solidFill>
                                      <a:latin typeface="Cambria Math" panose="02040503050406030204" pitchFamily="18" charset="0"/>
                                      <a:ea typeface="Cambria Math" panose="02040503050406030204" pitchFamily="18" charset="0"/>
                                    </a:rPr>
                                  </m:ctrlPr>
                                </m:dPr>
                                <m:e>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𝒜</m:t>
                                      </m:r>
                                    </m:e>
                                    <m:sup>
                                      <m:r>
                                        <a:rPr lang="en-US" i="1">
                                          <a:solidFill>
                                            <a:schemeClr val="bg2"/>
                                          </a:solidFill>
                                          <a:latin typeface="Cambria Math" panose="02040503050406030204" pitchFamily="18" charset="0"/>
                                          <a:ea typeface="Cambria Math" panose="02040503050406030204" pitchFamily="18" charset="0"/>
                                        </a:rPr>
                                        <m:t>1</m:t>
                                      </m:r>
                                    </m:sup>
                                  </m:sSup>
                                </m:e>
                              </m:d>
                            </m:lim>
                          </m:limLow>
                        </m:fName>
                        <m:e>
                          <m:func>
                            <m:funcPr>
                              <m:ctrlPr>
                                <a:rPr lang="en-US" i="1">
                                  <a:solidFill>
                                    <a:schemeClr val="bg2"/>
                                  </a:solidFill>
                                  <a:latin typeface="Cambria Math" panose="02040503050406030204" pitchFamily="18" charset="0"/>
                                </a:rPr>
                              </m:ctrlPr>
                            </m:funcPr>
                            <m:fName>
                              <m:limLow>
                                <m:limLowPr>
                                  <m:ctrlPr>
                                    <a:rPr lang="en-US" i="1">
                                      <a:solidFill>
                                        <a:schemeClr val="bg2"/>
                                      </a:solidFill>
                                      <a:latin typeface="Cambria Math" panose="02040503050406030204" pitchFamily="18" charset="0"/>
                                    </a:rPr>
                                  </m:ctrlPr>
                                </m:limLowPr>
                                <m:e>
                                  <m:r>
                                    <m:rPr>
                                      <m:sty m:val="p"/>
                                    </m:rPr>
                                    <a:rPr lang="en-US">
                                      <a:solidFill>
                                        <a:schemeClr val="bg2"/>
                                      </a:solidFill>
                                      <a:latin typeface="Cambria Math" panose="02040503050406030204" pitchFamily="18" charset="0"/>
                                    </a:rPr>
                                    <m:t>min</m:t>
                                  </m:r>
                                </m:e>
                                <m:lim>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𝜋</m:t>
                                      </m:r>
                                    </m:e>
                                    <m:sup>
                                      <m:r>
                                        <a:rPr lang="en-US" i="1">
                                          <a:solidFill>
                                            <a:schemeClr val="bg2"/>
                                          </a:solidFill>
                                          <a:latin typeface="Cambria Math" panose="02040503050406030204" pitchFamily="18" charset="0"/>
                                          <a:ea typeface="Cambria Math" panose="02040503050406030204" pitchFamily="18" charset="0"/>
                                        </a:rPr>
                                        <m:t>2,  ∗</m:t>
                                      </m:r>
                                    </m:sup>
                                  </m:sSup>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𝑠</m:t>
                                      </m:r>
                                    </m:e>
                                  </m:d>
                                  <m:r>
                                    <a:rPr lang="en-US" i="1">
                                      <a:solidFill>
                                        <a:schemeClr val="bg2"/>
                                      </a:solidFill>
                                      <a:latin typeface="Cambria Math" panose="02040503050406030204" pitchFamily="18" charset="0"/>
                                      <a:ea typeface="Cambria Math" panose="02040503050406030204" pitchFamily="18" charset="0"/>
                                    </a:rPr>
                                    <m:t>∈∆</m:t>
                                  </m:r>
                                  <m:d>
                                    <m:dPr>
                                      <m:ctrlPr>
                                        <a:rPr lang="en-US" i="1">
                                          <a:solidFill>
                                            <a:schemeClr val="bg2"/>
                                          </a:solidFill>
                                          <a:latin typeface="Cambria Math" panose="02040503050406030204" pitchFamily="18" charset="0"/>
                                          <a:ea typeface="Cambria Math" panose="02040503050406030204" pitchFamily="18" charset="0"/>
                                        </a:rPr>
                                      </m:ctrlPr>
                                    </m:dPr>
                                    <m:e>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𝒜</m:t>
                                          </m:r>
                                        </m:e>
                                        <m:sup>
                                          <m:r>
                                            <a:rPr lang="en-US" i="1">
                                              <a:solidFill>
                                                <a:schemeClr val="bg2"/>
                                              </a:solidFill>
                                              <a:latin typeface="Cambria Math" panose="02040503050406030204" pitchFamily="18" charset="0"/>
                                              <a:ea typeface="Cambria Math" panose="02040503050406030204" pitchFamily="18" charset="0"/>
                                            </a:rPr>
                                            <m:t>2</m:t>
                                          </m:r>
                                        </m:sup>
                                      </m:sSup>
                                    </m:e>
                                  </m:d>
                                </m:lim>
                              </m:limLow>
                            </m:fName>
                            <m:e>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𝔼</m:t>
                                  </m:r>
                                </m:e>
                                <m:sub>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𝑎</m:t>
                                      </m:r>
                                    </m:e>
                                    <m:sub>
                                      <m:r>
                                        <a:rPr lang="en-US" i="1">
                                          <a:solidFill>
                                            <a:schemeClr val="bg2"/>
                                          </a:solidFill>
                                          <a:latin typeface="Cambria Math" panose="02040503050406030204" pitchFamily="18" charset="0"/>
                                          <a:ea typeface="Cambria Math" panose="02040503050406030204" pitchFamily="18" charset="0"/>
                                        </a:rPr>
                                        <m:t>1</m:t>
                                      </m:r>
                                    </m:sub>
                                  </m:sSub>
                                  <m:r>
                                    <a:rPr lang="en-US" i="1">
                                      <a:solidFill>
                                        <a:schemeClr val="bg2"/>
                                      </a:solidFill>
                                      <a:latin typeface="Cambria Math" panose="02040503050406030204" pitchFamily="18" charset="0"/>
                                      <a:ea typeface="Cambria Math" panose="02040503050406030204" pitchFamily="18" charset="0"/>
                                    </a:rPr>
                                    <m:t>~</m:t>
                                  </m:r>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𝜋</m:t>
                                      </m:r>
                                    </m:e>
                                    <m:sup>
                                      <m:r>
                                        <a:rPr lang="en-US" i="1">
                                          <a:solidFill>
                                            <a:schemeClr val="bg2"/>
                                          </a:solidFill>
                                          <a:latin typeface="Cambria Math" panose="02040503050406030204" pitchFamily="18" charset="0"/>
                                          <a:ea typeface="Cambria Math" panose="02040503050406030204" pitchFamily="18" charset="0"/>
                                        </a:rPr>
                                        <m:t>1,  ∗</m:t>
                                      </m:r>
                                    </m:sup>
                                  </m:sSup>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𝑠</m:t>
                                      </m:r>
                                    </m:e>
                                  </m:d>
                                  <m:r>
                                    <a:rPr lang="en-US" i="1">
                                      <a:solidFill>
                                        <a:schemeClr val="bg2"/>
                                      </a:solidFill>
                                      <a:latin typeface="Cambria Math" panose="02040503050406030204" pitchFamily="18" charset="0"/>
                                      <a:ea typeface="Cambria Math" panose="02040503050406030204" pitchFamily="18" charset="0"/>
                                    </a:rPr>
                                    <m:t>,</m:t>
                                  </m:r>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𝑎</m:t>
                                      </m:r>
                                    </m:e>
                                    <m:sub>
                                      <m:r>
                                        <a:rPr lang="en-US" i="1">
                                          <a:solidFill>
                                            <a:schemeClr val="bg2"/>
                                          </a:solidFill>
                                          <a:latin typeface="Cambria Math" panose="02040503050406030204" pitchFamily="18" charset="0"/>
                                          <a:ea typeface="Cambria Math" panose="02040503050406030204" pitchFamily="18" charset="0"/>
                                        </a:rPr>
                                        <m:t>2</m:t>
                                      </m:r>
                                    </m:sub>
                                  </m:sSub>
                                  <m:r>
                                    <a:rPr lang="en-US" i="1">
                                      <a:solidFill>
                                        <a:schemeClr val="bg2"/>
                                      </a:solidFill>
                                      <a:latin typeface="Cambria Math" panose="02040503050406030204" pitchFamily="18" charset="0"/>
                                      <a:ea typeface="Cambria Math" panose="02040503050406030204" pitchFamily="18" charset="0"/>
                                    </a:rPr>
                                    <m:t>~</m:t>
                                  </m:r>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𝜋</m:t>
                                      </m:r>
                                    </m:e>
                                    <m:sup>
                                      <m:r>
                                        <a:rPr lang="en-US" i="1">
                                          <a:solidFill>
                                            <a:schemeClr val="bg2"/>
                                          </a:solidFill>
                                          <a:latin typeface="Cambria Math" panose="02040503050406030204" pitchFamily="18" charset="0"/>
                                          <a:ea typeface="Cambria Math" panose="02040503050406030204" pitchFamily="18" charset="0"/>
                                        </a:rPr>
                                        <m:t>2,  ∗</m:t>
                                      </m:r>
                                    </m:sup>
                                  </m:sSup>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𝑠</m:t>
                                      </m:r>
                                    </m:e>
                                  </m:d>
                                </m:sub>
                              </m:sSub>
                              <m:d>
                                <m:dPr>
                                  <m:begChr m:val="["/>
                                  <m:endChr m:val="]"/>
                                  <m:ctrlPr>
                                    <a:rPr lang="en-US" i="1">
                                      <a:solidFill>
                                        <a:schemeClr val="bg2"/>
                                      </a:solidFill>
                                      <a:latin typeface="Cambria Math" panose="02040503050406030204" pitchFamily="18" charset="0"/>
                                      <a:ea typeface="Cambria Math" panose="02040503050406030204" pitchFamily="18" charset="0"/>
                                    </a:rPr>
                                  </m:ctrlPr>
                                </m:dPr>
                                <m:e>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𝑄</m:t>
                                      </m:r>
                                    </m:e>
                                    <m:sup>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𝜋</m:t>
                                          </m:r>
                                        </m:e>
                                        <m:sup>
                                          <m:r>
                                            <a:rPr lang="en-US" i="1">
                                              <a:solidFill>
                                                <a:schemeClr val="bg2"/>
                                              </a:solidFill>
                                              <a:latin typeface="Cambria Math" panose="02040503050406030204" pitchFamily="18" charset="0"/>
                                              <a:ea typeface="Cambria Math" panose="02040503050406030204" pitchFamily="18" charset="0"/>
                                            </a:rPr>
                                            <m:t>∗</m:t>
                                          </m:r>
                                        </m:sup>
                                      </m:sSup>
                                    </m:sup>
                                  </m:sSup>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𝑠</m:t>
                                      </m:r>
                                      <m:r>
                                        <a:rPr lang="en-US" i="1">
                                          <a:solidFill>
                                            <a:schemeClr val="bg2"/>
                                          </a:solidFill>
                                          <a:latin typeface="Cambria Math" panose="02040503050406030204" pitchFamily="18" charset="0"/>
                                          <a:ea typeface="Cambria Math" panose="02040503050406030204" pitchFamily="18" charset="0"/>
                                        </a:rPr>
                                        <m:t>,</m:t>
                                      </m:r>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𝑎</m:t>
                                          </m:r>
                                        </m:e>
                                        <m:sub>
                                          <m:r>
                                            <a:rPr lang="en-US" i="1">
                                              <a:solidFill>
                                                <a:schemeClr val="bg2"/>
                                              </a:solidFill>
                                              <a:latin typeface="Cambria Math" panose="02040503050406030204" pitchFamily="18" charset="0"/>
                                              <a:ea typeface="Cambria Math" panose="02040503050406030204" pitchFamily="18" charset="0"/>
                                            </a:rPr>
                                            <m:t>1</m:t>
                                          </m:r>
                                        </m:sub>
                                      </m:sSub>
                                      <m:r>
                                        <a:rPr lang="en-US" i="1">
                                          <a:solidFill>
                                            <a:schemeClr val="bg2"/>
                                          </a:solidFill>
                                          <a:latin typeface="Cambria Math" panose="02040503050406030204" pitchFamily="18" charset="0"/>
                                          <a:ea typeface="Cambria Math" panose="02040503050406030204" pitchFamily="18" charset="0"/>
                                        </a:rPr>
                                        <m:t>,</m:t>
                                      </m:r>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𝑎</m:t>
                                          </m:r>
                                        </m:e>
                                        <m:sub>
                                          <m:r>
                                            <a:rPr lang="en-US" i="1">
                                              <a:solidFill>
                                                <a:schemeClr val="bg2"/>
                                              </a:solidFill>
                                              <a:latin typeface="Cambria Math" panose="02040503050406030204" pitchFamily="18" charset="0"/>
                                              <a:ea typeface="Cambria Math" panose="02040503050406030204" pitchFamily="18" charset="0"/>
                                            </a:rPr>
                                            <m:t>2</m:t>
                                          </m:r>
                                        </m:sub>
                                      </m:sSub>
                                    </m:e>
                                  </m:d>
                                </m:e>
                              </m:d>
                            </m:e>
                          </m:func>
                        </m:e>
                      </m:func>
                    </m:oMath>
                  </m:oMathPara>
                </a14:m>
                <a:endParaRPr dirty="0">
                  <a:solidFill>
                    <a:schemeClr val="bg2"/>
                  </a:solidFill>
                </a:endParaRPr>
              </a:p>
            </p:txBody>
          </p:sp>
        </mc:Choice>
        <mc:Fallback xmlns="">
          <p:sp>
            <p:nvSpPr>
              <p:cNvPr id="120" name="Google Shape;120;p19"/>
              <p:cNvSpPr txBox="1">
                <a:spLocks noGrp="1" noRot="1" noChangeAspect="1" noMove="1" noResize="1" noEditPoints="1" noAdjustHandles="1" noChangeArrowheads="1" noChangeShapeType="1" noTextEdit="1"/>
              </p:cNvSpPr>
              <p:nvPr>
                <p:ph type="body" idx="1"/>
              </p:nvPr>
            </p:nvSpPr>
            <p:spPr>
              <a:xfrm>
                <a:off x="311700" y="1152475"/>
                <a:ext cx="8520600" cy="3416400"/>
              </a:xfrm>
              <a:prstGeom prst="rect">
                <a:avLst/>
              </a:prstGeom>
              <a:blipFill>
                <a:blip r:embed="rId3"/>
                <a:stretch>
                  <a:fillRect l="-595"/>
                </a:stretch>
              </a:blipFill>
            </p:spPr>
            <p:txBody>
              <a:bodyPr/>
              <a:lstStyle/>
              <a:p>
                <a:r>
                  <a:rPr lang="en-CN">
                    <a:noFill/>
                  </a:rPr>
                  <a:t> </a:t>
                </a:r>
              </a:p>
            </p:txBody>
          </p:sp>
        </mc:Fallback>
      </mc:AlternateContent>
      <p:sp>
        <p:nvSpPr>
          <p:cNvPr id="4" name="TextBox 3">
            <a:extLst>
              <a:ext uri="{FF2B5EF4-FFF2-40B4-BE49-F238E27FC236}">
                <a16:creationId xmlns:a16="http://schemas.microsoft.com/office/drawing/2014/main" id="{04FD95EE-BA02-1945-B76D-5BA0F0C1C286}"/>
              </a:ext>
            </a:extLst>
          </p:cNvPr>
          <p:cNvSpPr txBox="1"/>
          <p:nvPr/>
        </p:nvSpPr>
        <p:spPr>
          <a:xfrm>
            <a:off x="219334" y="4812775"/>
            <a:ext cx="8612966" cy="246221"/>
          </a:xfrm>
          <a:prstGeom prst="rect">
            <a:avLst/>
          </a:prstGeom>
          <a:noFill/>
        </p:spPr>
        <p:txBody>
          <a:bodyPr wrap="square" rtlCol="0">
            <a:spAutoFit/>
          </a:bodyPr>
          <a:lstStyle/>
          <a:p>
            <a:r>
              <a:rPr lang="en-CN" sz="1000" dirty="0"/>
              <a:t>Lagoudakis 02, Littman 94</a:t>
            </a:r>
          </a:p>
        </p:txBody>
      </p:sp>
    </p:spTree>
    <p:extLst>
      <p:ext uri="{BB962C8B-B14F-4D97-AF65-F5344CB8AC3E}">
        <p14:creationId xmlns:p14="http://schemas.microsoft.com/office/powerpoint/2010/main" val="36714389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Two Player Zero-Sum Stochastic Game</a:t>
            </a:r>
            <a:endParaRPr dirty="0"/>
          </a:p>
        </p:txBody>
      </p:sp>
      <mc:AlternateContent xmlns:mc="http://schemas.openxmlformats.org/markup-compatibility/2006" xmlns:a14="http://schemas.microsoft.com/office/drawing/2010/main">
        <mc:Choice Requires="a14">
          <p:sp>
            <p:nvSpPr>
              <p:cNvPr id="120" name="Google Shape;120;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indent="0">
                  <a:spcAft>
                    <a:spcPts val="1200"/>
                  </a:spcAft>
                  <a:buNone/>
                </a:pPr>
                <a:r>
                  <a:rPr lang="en-US" dirty="0">
                    <a:solidFill>
                      <a:schemeClr val="bg2"/>
                    </a:solidFill>
                  </a:rPr>
                  <a:t>Suppose we are agent 1, and we want to maximize our reward, while our opponent, agent 2, want to minimize the reward.</a:t>
                </a:r>
              </a:p>
              <a:p>
                <a:pPr marL="0" lvl="0" indent="0">
                  <a:spcAft>
                    <a:spcPts val="1200"/>
                  </a:spcAft>
                  <a:buNone/>
                </a:pPr>
                <a:r>
                  <a:rPr lang="en-US" dirty="0">
                    <a:solidFill>
                      <a:schemeClr val="bg2"/>
                    </a:solidFill>
                  </a:rPr>
                  <a:t> Value Function (analogous to the Bellman Optimality for MDPs):</a:t>
                </a:r>
              </a:p>
              <a:p>
                <a:pPr marL="0" lvl="0" indent="0">
                  <a:spcAft>
                    <a:spcPts val="1200"/>
                  </a:spcAft>
                  <a:buNone/>
                </a:pPr>
                <a14:m>
                  <m:oMathPara xmlns:m="http://schemas.openxmlformats.org/officeDocument/2006/math">
                    <m:oMathParaPr>
                      <m:jc m:val="centerGroup"/>
                    </m:oMathParaPr>
                    <m:oMath xmlns:m="http://schemas.openxmlformats.org/officeDocument/2006/math">
                      <m:sSup>
                        <m:sSupPr>
                          <m:ctrlPr>
                            <a:rPr lang="en-US" i="1">
                              <a:solidFill>
                                <a:schemeClr val="bg2"/>
                              </a:solidFill>
                              <a:latin typeface="Cambria Math" panose="02040503050406030204" pitchFamily="18" charset="0"/>
                            </a:rPr>
                          </m:ctrlPr>
                        </m:sSupPr>
                        <m:e>
                          <m:r>
                            <a:rPr lang="en-US" i="1">
                              <a:solidFill>
                                <a:schemeClr val="bg2"/>
                              </a:solidFill>
                              <a:latin typeface="Cambria Math" panose="02040503050406030204" pitchFamily="18" charset="0"/>
                            </a:rPr>
                            <m:t>𝑉</m:t>
                          </m:r>
                        </m:e>
                        <m:sup>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𝜋</m:t>
                              </m:r>
                            </m:e>
                            <m:sup>
                              <m:r>
                                <a:rPr lang="en-US" i="1">
                                  <a:solidFill>
                                    <a:schemeClr val="bg2"/>
                                  </a:solidFill>
                                  <a:latin typeface="Cambria Math" panose="02040503050406030204" pitchFamily="18" charset="0"/>
                                  <a:ea typeface="Cambria Math" panose="02040503050406030204" pitchFamily="18" charset="0"/>
                                </a:rPr>
                                <m:t>∗</m:t>
                              </m:r>
                            </m:sup>
                          </m:sSup>
                        </m:sup>
                      </m:sSup>
                      <m:d>
                        <m:dPr>
                          <m:ctrlPr>
                            <a:rPr lang="en-US" i="1">
                              <a:solidFill>
                                <a:schemeClr val="bg2"/>
                              </a:solidFill>
                              <a:latin typeface="Cambria Math" panose="02040503050406030204" pitchFamily="18" charset="0"/>
                            </a:rPr>
                          </m:ctrlPr>
                        </m:dPr>
                        <m:e>
                          <m:r>
                            <a:rPr lang="en-US" i="1">
                              <a:solidFill>
                                <a:schemeClr val="bg2"/>
                              </a:solidFill>
                              <a:latin typeface="Cambria Math" panose="02040503050406030204" pitchFamily="18" charset="0"/>
                            </a:rPr>
                            <m:t>𝑠</m:t>
                          </m:r>
                        </m:e>
                      </m:d>
                      <m:r>
                        <a:rPr lang="en-US" i="1">
                          <a:solidFill>
                            <a:schemeClr val="bg2"/>
                          </a:solidFill>
                          <a:latin typeface="Cambria Math" panose="02040503050406030204" pitchFamily="18" charset="0"/>
                        </a:rPr>
                        <m:t>=</m:t>
                      </m:r>
                      <m:func>
                        <m:funcPr>
                          <m:ctrlPr>
                            <a:rPr lang="en-US" i="1">
                              <a:solidFill>
                                <a:schemeClr val="bg2"/>
                              </a:solidFill>
                              <a:latin typeface="Cambria Math" panose="02040503050406030204" pitchFamily="18" charset="0"/>
                            </a:rPr>
                          </m:ctrlPr>
                        </m:funcPr>
                        <m:fName>
                          <m:limLow>
                            <m:limLowPr>
                              <m:ctrlPr>
                                <a:rPr lang="en-US" i="1">
                                  <a:solidFill>
                                    <a:schemeClr val="bg2"/>
                                  </a:solidFill>
                                  <a:latin typeface="Cambria Math" panose="02040503050406030204" pitchFamily="18" charset="0"/>
                                </a:rPr>
                              </m:ctrlPr>
                            </m:limLowPr>
                            <m:e>
                              <m:r>
                                <m:rPr>
                                  <m:sty m:val="p"/>
                                </m:rPr>
                                <a:rPr lang="en-US">
                                  <a:solidFill>
                                    <a:schemeClr val="bg2"/>
                                  </a:solidFill>
                                  <a:latin typeface="Cambria Math" panose="02040503050406030204" pitchFamily="18" charset="0"/>
                                </a:rPr>
                                <m:t>max</m:t>
                              </m:r>
                            </m:e>
                            <m:lim>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𝜋</m:t>
                                  </m:r>
                                </m:e>
                                <m:sup>
                                  <m:r>
                                    <a:rPr lang="en-US" i="1">
                                      <a:solidFill>
                                        <a:schemeClr val="bg2"/>
                                      </a:solidFill>
                                      <a:latin typeface="Cambria Math" panose="02040503050406030204" pitchFamily="18" charset="0"/>
                                      <a:ea typeface="Cambria Math" panose="02040503050406030204" pitchFamily="18" charset="0"/>
                                    </a:rPr>
                                    <m:t>1,  ∗</m:t>
                                  </m:r>
                                </m:sup>
                              </m:sSup>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𝑠</m:t>
                                  </m:r>
                                </m:e>
                              </m:d>
                              <m:r>
                                <a:rPr lang="en-US" i="1">
                                  <a:solidFill>
                                    <a:schemeClr val="bg2"/>
                                  </a:solidFill>
                                  <a:latin typeface="Cambria Math" panose="02040503050406030204" pitchFamily="18" charset="0"/>
                                  <a:ea typeface="Cambria Math" panose="02040503050406030204" pitchFamily="18" charset="0"/>
                                </a:rPr>
                                <m:t>∈∆</m:t>
                              </m:r>
                              <m:d>
                                <m:dPr>
                                  <m:ctrlPr>
                                    <a:rPr lang="en-US" i="1">
                                      <a:solidFill>
                                        <a:schemeClr val="bg2"/>
                                      </a:solidFill>
                                      <a:latin typeface="Cambria Math" panose="02040503050406030204" pitchFamily="18" charset="0"/>
                                      <a:ea typeface="Cambria Math" panose="02040503050406030204" pitchFamily="18" charset="0"/>
                                    </a:rPr>
                                  </m:ctrlPr>
                                </m:dPr>
                                <m:e>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𝒜</m:t>
                                      </m:r>
                                    </m:e>
                                    <m:sup>
                                      <m:r>
                                        <a:rPr lang="en-US" i="1">
                                          <a:solidFill>
                                            <a:schemeClr val="bg2"/>
                                          </a:solidFill>
                                          <a:latin typeface="Cambria Math" panose="02040503050406030204" pitchFamily="18" charset="0"/>
                                          <a:ea typeface="Cambria Math" panose="02040503050406030204" pitchFamily="18" charset="0"/>
                                        </a:rPr>
                                        <m:t>1</m:t>
                                      </m:r>
                                    </m:sup>
                                  </m:sSup>
                                </m:e>
                              </m:d>
                            </m:lim>
                          </m:limLow>
                        </m:fName>
                        <m:e>
                          <m:func>
                            <m:funcPr>
                              <m:ctrlPr>
                                <a:rPr lang="en-US" i="1">
                                  <a:solidFill>
                                    <a:schemeClr val="bg2"/>
                                  </a:solidFill>
                                  <a:latin typeface="Cambria Math" panose="02040503050406030204" pitchFamily="18" charset="0"/>
                                </a:rPr>
                              </m:ctrlPr>
                            </m:funcPr>
                            <m:fName>
                              <m:limLow>
                                <m:limLowPr>
                                  <m:ctrlPr>
                                    <a:rPr lang="en-US" i="1">
                                      <a:solidFill>
                                        <a:schemeClr val="bg2"/>
                                      </a:solidFill>
                                      <a:latin typeface="Cambria Math" panose="02040503050406030204" pitchFamily="18" charset="0"/>
                                    </a:rPr>
                                  </m:ctrlPr>
                                </m:limLowPr>
                                <m:e>
                                  <m:r>
                                    <m:rPr>
                                      <m:sty m:val="p"/>
                                    </m:rPr>
                                    <a:rPr lang="en-US">
                                      <a:solidFill>
                                        <a:schemeClr val="bg2"/>
                                      </a:solidFill>
                                      <a:latin typeface="Cambria Math" panose="02040503050406030204" pitchFamily="18" charset="0"/>
                                    </a:rPr>
                                    <m:t>min</m:t>
                                  </m:r>
                                </m:e>
                                <m:lim>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𝜋</m:t>
                                      </m:r>
                                    </m:e>
                                    <m:sup>
                                      <m:r>
                                        <a:rPr lang="en-US" i="1">
                                          <a:solidFill>
                                            <a:schemeClr val="bg2"/>
                                          </a:solidFill>
                                          <a:latin typeface="Cambria Math" panose="02040503050406030204" pitchFamily="18" charset="0"/>
                                          <a:ea typeface="Cambria Math" panose="02040503050406030204" pitchFamily="18" charset="0"/>
                                        </a:rPr>
                                        <m:t>2,  ∗</m:t>
                                      </m:r>
                                    </m:sup>
                                  </m:sSup>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𝑠</m:t>
                                      </m:r>
                                    </m:e>
                                  </m:d>
                                  <m:r>
                                    <a:rPr lang="en-US" i="1">
                                      <a:solidFill>
                                        <a:schemeClr val="bg2"/>
                                      </a:solidFill>
                                      <a:latin typeface="Cambria Math" panose="02040503050406030204" pitchFamily="18" charset="0"/>
                                      <a:ea typeface="Cambria Math" panose="02040503050406030204" pitchFamily="18" charset="0"/>
                                    </a:rPr>
                                    <m:t>∈∆</m:t>
                                  </m:r>
                                  <m:d>
                                    <m:dPr>
                                      <m:ctrlPr>
                                        <a:rPr lang="en-US" i="1">
                                          <a:solidFill>
                                            <a:schemeClr val="bg2"/>
                                          </a:solidFill>
                                          <a:latin typeface="Cambria Math" panose="02040503050406030204" pitchFamily="18" charset="0"/>
                                          <a:ea typeface="Cambria Math" panose="02040503050406030204" pitchFamily="18" charset="0"/>
                                        </a:rPr>
                                      </m:ctrlPr>
                                    </m:dPr>
                                    <m:e>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𝒜</m:t>
                                          </m:r>
                                        </m:e>
                                        <m:sup>
                                          <m:r>
                                            <a:rPr lang="en-US" i="1">
                                              <a:solidFill>
                                                <a:schemeClr val="bg2"/>
                                              </a:solidFill>
                                              <a:latin typeface="Cambria Math" panose="02040503050406030204" pitchFamily="18" charset="0"/>
                                              <a:ea typeface="Cambria Math" panose="02040503050406030204" pitchFamily="18" charset="0"/>
                                            </a:rPr>
                                            <m:t>2</m:t>
                                          </m:r>
                                        </m:sup>
                                      </m:sSup>
                                    </m:e>
                                  </m:d>
                                </m:lim>
                              </m:limLow>
                            </m:fName>
                            <m:e>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𝔼</m:t>
                                  </m:r>
                                </m:e>
                                <m:sub>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𝑎</m:t>
                                      </m:r>
                                    </m:e>
                                    <m:sub>
                                      <m:r>
                                        <a:rPr lang="en-US" i="1">
                                          <a:solidFill>
                                            <a:schemeClr val="bg2"/>
                                          </a:solidFill>
                                          <a:latin typeface="Cambria Math" panose="02040503050406030204" pitchFamily="18" charset="0"/>
                                          <a:ea typeface="Cambria Math" panose="02040503050406030204" pitchFamily="18" charset="0"/>
                                        </a:rPr>
                                        <m:t>1</m:t>
                                      </m:r>
                                    </m:sub>
                                  </m:sSub>
                                  <m:r>
                                    <a:rPr lang="en-US" i="1">
                                      <a:solidFill>
                                        <a:schemeClr val="bg2"/>
                                      </a:solidFill>
                                      <a:latin typeface="Cambria Math" panose="02040503050406030204" pitchFamily="18" charset="0"/>
                                      <a:ea typeface="Cambria Math" panose="02040503050406030204" pitchFamily="18" charset="0"/>
                                    </a:rPr>
                                    <m:t>~</m:t>
                                  </m:r>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𝜋</m:t>
                                      </m:r>
                                    </m:e>
                                    <m:sup>
                                      <m:r>
                                        <a:rPr lang="en-US" i="1">
                                          <a:solidFill>
                                            <a:schemeClr val="bg2"/>
                                          </a:solidFill>
                                          <a:latin typeface="Cambria Math" panose="02040503050406030204" pitchFamily="18" charset="0"/>
                                          <a:ea typeface="Cambria Math" panose="02040503050406030204" pitchFamily="18" charset="0"/>
                                        </a:rPr>
                                        <m:t>1,  ∗</m:t>
                                      </m:r>
                                    </m:sup>
                                  </m:sSup>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𝑠</m:t>
                                      </m:r>
                                    </m:e>
                                  </m:d>
                                  <m:r>
                                    <a:rPr lang="en-US" i="1">
                                      <a:solidFill>
                                        <a:schemeClr val="bg2"/>
                                      </a:solidFill>
                                      <a:latin typeface="Cambria Math" panose="02040503050406030204" pitchFamily="18" charset="0"/>
                                      <a:ea typeface="Cambria Math" panose="02040503050406030204" pitchFamily="18" charset="0"/>
                                    </a:rPr>
                                    <m:t>,</m:t>
                                  </m:r>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𝑎</m:t>
                                      </m:r>
                                    </m:e>
                                    <m:sub>
                                      <m:r>
                                        <a:rPr lang="en-US" i="1">
                                          <a:solidFill>
                                            <a:schemeClr val="bg2"/>
                                          </a:solidFill>
                                          <a:latin typeface="Cambria Math" panose="02040503050406030204" pitchFamily="18" charset="0"/>
                                          <a:ea typeface="Cambria Math" panose="02040503050406030204" pitchFamily="18" charset="0"/>
                                        </a:rPr>
                                        <m:t>2</m:t>
                                      </m:r>
                                    </m:sub>
                                  </m:sSub>
                                  <m:r>
                                    <a:rPr lang="en-US" i="1">
                                      <a:solidFill>
                                        <a:schemeClr val="bg2"/>
                                      </a:solidFill>
                                      <a:latin typeface="Cambria Math" panose="02040503050406030204" pitchFamily="18" charset="0"/>
                                      <a:ea typeface="Cambria Math" panose="02040503050406030204" pitchFamily="18" charset="0"/>
                                    </a:rPr>
                                    <m:t>~</m:t>
                                  </m:r>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𝜋</m:t>
                                      </m:r>
                                    </m:e>
                                    <m:sup>
                                      <m:r>
                                        <a:rPr lang="en-US" i="1">
                                          <a:solidFill>
                                            <a:schemeClr val="bg2"/>
                                          </a:solidFill>
                                          <a:latin typeface="Cambria Math" panose="02040503050406030204" pitchFamily="18" charset="0"/>
                                          <a:ea typeface="Cambria Math" panose="02040503050406030204" pitchFamily="18" charset="0"/>
                                        </a:rPr>
                                        <m:t>2,  ∗</m:t>
                                      </m:r>
                                    </m:sup>
                                  </m:sSup>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𝑠</m:t>
                                      </m:r>
                                    </m:e>
                                  </m:d>
                                </m:sub>
                              </m:sSub>
                              <m:d>
                                <m:dPr>
                                  <m:begChr m:val="["/>
                                  <m:endChr m:val="]"/>
                                  <m:ctrlPr>
                                    <a:rPr lang="en-US" i="1">
                                      <a:solidFill>
                                        <a:schemeClr val="bg2"/>
                                      </a:solidFill>
                                      <a:latin typeface="Cambria Math" panose="02040503050406030204" pitchFamily="18" charset="0"/>
                                      <a:ea typeface="Cambria Math" panose="02040503050406030204" pitchFamily="18" charset="0"/>
                                    </a:rPr>
                                  </m:ctrlPr>
                                </m:dPr>
                                <m:e>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𝑄</m:t>
                                      </m:r>
                                    </m:e>
                                    <m:sup>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𝜋</m:t>
                                          </m:r>
                                        </m:e>
                                        <m:sup>
                                          <m:r>
                                            <a:rPr lang="en-US" i="1">
                                              <a:solidFill>
                                                <a:schemeClr val="bg2"/>
                                              </a:solidFill>
                                              <a:latin typeface="Cambria Math" panose="02040503050406030204" pitchFamily="18" charset="0"/>
                                              <a:ea typeface="Cambria Math" panose="02040503050406030204" pitchFamily="18" charset="0"/>
                                            </a:rPr>
                                            <m:t>∗</m:t>
                                          </m:r>
                                        </m:sup>
                                      </m:sSup>
                                    </m:sup>
                                  </m:sSup>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𝑠</m:t>
                                      </m:r>
                                      <m:r>
                                        <a:rPr lang="en-US" i="1">
                                          <a:solidFill>
                                            <a:schemeClr val="bg2"/>
                                          </a:solidFill>
                                          <a:latin typeface="Cambria Math" panose="02040503050406030204" pitchFamily="18" charset="0"/>
                                          <a:ea typeface="Cambria Math" panose="02040503050406030204" pitchFamily="18" charset="0"/>
                                        </a:rPr>
                                        <m:t>,</m:t>
                                      </m:r>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𝑎</m:t>
                                          </m:r>
                                        </m:e>
                                        <m:sub>
                                          <m:r>
                                            <a:rPr lang="en-US" i="1">
                                              <a:solidFill>
                                                <a:schemeClr val="bg2"/>
                                              </a:solidFill>
                                              <a:latin typeface="Cambria Math" panose="02040503050406030204" pitchFamily="18" charset="0"/>
                                              <a:ea typeface="Cambria Math" panose="02040503050406030204" pitchFamily="18" charset="0"/>
                                            </a:rPr>
                                            <m:t>1</m:t>
                                          </m:r>
                                        </m:sub>
                                      </m:sSub>
                                      <m:r>
                                        <a:rPr lang="en-US" i="1">
                                          <a:solidFill>
                                            <a:schemeClr val="bg2"/>
                                          </a:solidFill>
                                          <a:latin typeface="Cambria Math" panose="02040503050406030204" pitchFamily="18" charset="0"/>
                                          <a:ea typeface="Cambria Math" panose="02040503050406030204" pitchFamily="18" charset="0"/>
                                        </a:rPr>
                                        <m:t>,</m:t>
                                      </m:r>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𝑎</m:t>
                                          </m:r>
                                        </m:e>
                                        <m:sub>
                                          <m:r>
                                            <a:rPr lang="en-US" i="1">
                                              <a:solidFill>
                                                <a:schemeClr val="bg2"/>
                                              </a:solidFill>
                                              <a:latin typeface="Cambria Math" panose="02040503050406030204" pitchFamily="18" charset="0"/>
                                              <a:ea typeface="Cambria Math" panose="02040503050406030204" pitchFamily="18" charset="0"/>
                                            </a:rPr>
                                            <m:t>2</m:t>
                                          </m:r>
                                        </m:sub>
                                      </m:sSub>
                                    </m:e>
                                  </m:d>
                                </m:e>
                              </m:d>
                            </m:e>
                          </m:func>
                        </m:e>
                      </m:func>
                    </m:oMath>
                  </m:oMathPara>
                </a14:m>
                <a:endParaRPr lang="en-US" dirty="0">
                  <a:solidFill>
                    <a:schemeClr val="bg2"/>
                  </a:solidFill>
                </a:endParaRPr>
              </a:p>
              <a:p>
                <a:pPr marL="0" lvl="0" indent="0">
                  <a:spcAft>
                    <a:spcPts val="1200"/>
                  </a:spcAft>
                  <a:buNone/>
                </a:pPr>
                <a:r>
                  <a:rPr lang="en-CN" dirty="0">
                    <a:solidFill>
                      <a:schemeClr val="bg2"/>
                    </a:solidFill>
                  </a:rPr>
                  <a:t>Q-Value (analogous to the Bellman Optimality for MDPs):</a:t>
                </a:r>
              </a:p>
              <a:p>
                <a:pPr marL="0" lvl="0" indent="0">
                  <a:spcAft>
                    <a:spcPts val="1200"/>
                  </a:spcAft>
                  <a:buNone/>
                </a:pPr>
                <a14:m>
                  <m:oMathPara xmlns:m="http://schemas.openxmlformats.org/officeDocument/2006/math">
                    <m:oMathParaPr>
                      <m:jc m:val="centerGroup"/>
                    </m:oMathParaPr>
                    <m:oMath xmlns:m="http://schemas.openxmlformats.org/officeDocument/2006/math">
                      <m:sSup>
                        <m:sSupPr>
                          <m:ctrlPr>
                            <a:rPr lang="en-US" i="1">
                              <a:solidFill>
                                <a:schemeClr val="bg2"/>
                              </a:solidFill>
                              <a:latin typeface="Cambria Math" panose="02040503050406030204" pitchFamily="18" charset="0"/>
                            </a:rPr>
                          </m:ctrlPr>
                        </m:sSupPr>
                        <m:e>
                          <m:r>
                            <a:rPr lang="en-US" i="1">
                              <a:solidFill>
                                <a:schemeClr val="bg2"/>
                              </a:solidFill>
                              <a:latin typeface="Cambria Math" panose="02040503050406030204" pitchFamily="18" charset="0"/>
                            </a:rPr>
                            <m:t>𝑄</m:t>
                          </m:r>
                        </m:e>
                        <m:sup>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𝜋</m:t>
                              </m:r>
                            </m:e>
                            <m:sup>
                              <m:r>
                                <a:rPr lang="en-US" b="0" i="1" smtClean="0">
                                  <a:solidFill>
                                    <a:schemeClr val="bg2"/>
                                  </a:solidFill>
                                  <a:latin typeface="Cambria Math" panose="02040503050406030204" pitchFamily="18" charset="0"/>
                                  <a:ea typeface="Cambria Math" panose="02040503050406030204" pitchFamily="18" charset="0"/>
                                </a:rPr>
                                <m:t>∗</m:t>
                              </m:r>
                            </m:sup>
                          </m:sSup>
                        </m:sup>
                      </m:sSup>
                      <m:d>
                        <m:dPr>
                          <m:ctrlPr>
                            <a:rPr lang="en-US" i="1">
                              <a:solidFill>
                                <a:schemeClr val="bg2"/>
                              </a:solidFill>
                              <a:latin typeface="Cambria Math" panose="02040503050406030204" pitchFamily="18" charset="0"/>
                            </a:rPr>
                          </m:ctrlPr>
                        </m:dPr>
                        <m:e>
                          <m:r>
                            <a:rPr lang="en-US" i="1">
                              <a:solidFill>
                                <a:schemeClr val="bg2"/>
                              </a:solidFill>
                              <a:latin typeface="Cambria Math" panose="02040503050406030204" pitchFamily="18" charset="0"/>
                            </a:rPr>
                            <m:t>𝑠</m:t>
                          </m:r>
                          <m:r>
                            <a:rPr lang="en-US" i="1">
                              <a:solidFill>
                                <a:schemeClr val="bg2"/>
                              </a:solidFill>
                              <a:latin typeface="Cambria Math" panose="02040503050406030204" pitchFamily="18" charset="0"/>
                            </a:rPr>
                            <m:t>,</m:t>
                          </m:r>
                          <m:r>
                            <a:rPr lang="en-US" i="1">
                              <a:solidFill>
                                <a:schemeClr val="bg2"/>
                              </a:solidFill>
                              <a:latin typeface="Cambria Math" panose="02040503050406030204" pitchFamily="18" charset="0"/>
                            </a:rPr>
                            <m:t>𝑎</m:t>
                          </m:r>
                        </m:e>
                      </m:d>
                      <m:r>
                        <a:rPr lang="en-US" i="1">
                          <a:solidFill>
                            <a:schemeClr val="bg2"/>
                          </a:solidFill>
                          <a:latin typeface="Cambria Math" panose="02040503050406030204" pitchFamily="18" charset="0"/>
                        </a:rPr>
                        <m:t>=</m:t>
                      </m:r>
                      <m:r>
                        <a:rPr lang="en-US" i="1">
                          <a:solidFill>
                            <a:schemeClr val="bg2"/>
                          </a:solidFill>
                          <a:latin typeface="Cambria Math" panose="02040503050406030204" pitchFamily="18" charset="0"/>
                        </a:rPr>
                        <m:t>𝑟</m:t>
                      </m:r>
                      <m:d>
                        <m:dPr>
                          <m:ctrlPr>
                            <a:rPr lang="en-US" i="1">
                              <a:solidFill>
                                <a:schemeClr val="bg2"/>
                              </a:solidFill>
                              <a:latin typeface="Cambria Math" panose="02040503050406030204" pitchFamily="18" charset="0"/>
                            </a:rPr>
                          </m:ctrlPr>
                        </m:dPr>
                        <m:e>
                          <m:r>
                            <a:rPr lang="en-US" i="1">
                              <a:solidFill>
                                <a:schemeClr val="bg2"/>
                              </a:solidFill>
                              <a:latin typeface="Cambria Math" panose="02040503050406030204" pitchFamily="18" charset="0"/>
                            </a:rPr>
                            <m:t>𝑠</m:t>
                          </m:r>
                          <m:r>
                            <a:rPr lang="en-US" i="1">
                              <a:solidFill>
                                <a:schemeClr val="bg2"/>
                              </a:solidFill>
                              <a:latin typeface="Cambria Math" panose="02040503050406030204" pitchFamily="18" charset="0"/>
                            </a:rPr>
                            <m:t>,</m:t>
                          </m:r>
                          <m:r>
                            <a:rPr lang="en-US" i="1">
                              <a:solidFill>
                                <a:schemeClr val="bg2"/>
                              </a:solidFill>
                              <a:latin typeface="Cambria Math" panose="02040503050406030204" pitchFamily="18" charset="0"/>
                            </a:rPr>
                            <m:t>𝑎</m:t>
                          </m:r>
                        </m:e>
                      </m:d>
                      <m:r>
                        <a:rPr lang="en-US" i="1">
                          <a:solidFill>
                            <a:schemeClr val="bg2"/>
                          </a:solidFill>
                          <a:latin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𝛾</m:t>
                      </m:r>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𝔼</m:t>
                          </m:r>
                        </m:e>
                        <m:sub>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𝑠</m:t>
                              </m:r>
                            </m:e>
                            <m:sup>
                              <m:r>
                                <a:rPr lang="en-US" i="1">
                                  <a:solidFill>
                                    <a:schemeClr val="bg2"/>
                                  </a:solidFill>
                                  <a:latin typeface="Cambria Math" panose="02040503050406030204" pitchFamily="18" charset="0"/>
                                  <a:ea typeface="Cambria Math" panose="02040503050406030204" pitchFamily="18" charset="0"/>
                                </a:rPr>
                                <m:t>′</m:t>
                              </m:r>
                            </m:sup>
                          </m:sSup>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𝑃</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𝑠</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𝑎</m:t>
                              </m:r>
                            </m:e>
                          </m:d>
                        </m:sub>
                      </m:sSub>
                      <m:d>
                        <m:dPr>
                          <m:begChr m:val="["/>
                          <m:endChr m:val="]"/>
                          <m:ctrlPr>
                            <a:rPr lang="en-US" i="1">
                              <a:solidFill>
                                <a:schemeClr val="bg2"/>
                              </a:solidFill>
                              <a:latin typeface="Cambria Math" panose="02040503050406030204" pitchFamily="18" charset="0"/>
                              <a:ea typeface="Cambria Math" panose="02040503050406030204" pitchFamily="18" charset="0"/>
                            </a:rPr>
                          </m:ctrlPr>
                        </m:dPr>
                        <m:e>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𝑉</m:t>
                              </m:r>
                            </m:e>
                            <m:sup>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𝜋</m:t>
                                  </m:r>
                                </m:e>
                                <m:sup>
                                  <m:r>
                                    <a:rPr lang="en-US" b="0" i="1" smtClean="0">
                                      <a:solidFill>
                                        <a:schemeClr val="bg2"/>
                                      </a:solidFill>
                                      <a:latin typeface="Cambria Math" panose="02040503050406030204" pitchFamily="18" charset="0"/>
                                      <a:ea typeface="Cambria Math" panose="02040503050406030204" pitchFamily="18" charset="0"/>
                                    </a:rPr>
                                    <m:t>∗</m:t>
                                  </m:r>
                                </m:sup>
                              </m:sSup>
                            </m:sup>
                          </m:sSup>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𝑠</m:t>
                              </m:r>
                              <m:r>
                                <a:rPr lang="en-US" i="1">
                                  <a:solidFill>
                                    <a:schemeClr val="bg2"/>
                                  </a:solidFill>
                                  <a:latin typeface="Cambria Math" panose="02040503050406030204" pitchFamily="18" charset="0"/>
                                  <a:ea typeface="Cambria Math" panose="02040503050406030204" pitchFamily="18" charset="0"/>
                                </a:rPr>
                                <m:t>′</m:t>
                              </m:r>
                            </m:e>
                          </m:d>
                        </m:e>
                      </m:d>
                    </m:oMath>
                  </m:oMathPara>
                </a14:m>
                <a:endParaRPr lang="en-CN" dirty="0">
                  <a:solidFill>
                    <a:schemeClr val="bg2"/>
                  </a:solidFill>
                </a:endParaRPr>
              </a:p>
              <a:p>
                <a:pPr marL="0" lvl="0" indent="0">
                  <a:spcAft>
                    <a:spcPts val="1200"/>
                  </a:spcAft>
                  <a:buNone/>
                </a:pPr>
                <a:endParaRPr dirty="0">
                  <a:solidFill>
                    <a:schemeClr val="bg2"/>
                  </a:solidFill>
                </a:endParaRPr>
              </a:p>
            </p:txBody>
          </p:sp>
        </mc:Choice>
        <mc:Fallback xmlns="">
          <p:sp>
            <p:nvSpPr>
              <p:cNvPr id="120" name="Google Shape;120;p19"/>
              <p:cNvSpPr txBox="1">
                <a:spLocks noGrp="1" noRot="1" noChangeAspect="1" noMove="1" noResize="1" noEditPoints="1" noAdjustHandles="1" noChangeArrowheads="1" noChangeShapeType="1" noTextEdit="1"/>
              </p:cNvSpPr>
              <p:nvPr>
                <p:ph type="body" idx="1"/>
              </p:nvPr>
            </p:nvSpPr>
            <p:spPr>
              <a:xfrm>
                <a:off x="311700" y="1152475"/>
                <a:ext cx="8520600" cy="3416400"/>
              </a:xfrm>
              <a:prstGeom prst="rect">
                <a:avLst/>
              </a:prstGeom>
              <a:blipFill>
                <a:blip r:embed="rId3"/>
                <a:stretch>
                  <a:fillRect l="-595"/>
                </a:stretch>
              </a:blipFill>
            </p:spPr>
            <p:txBody>
              <a:bodyPr/>
              <a:lstStyle/>
              <a:p>
                <a:r>
                  <a:rPr lang="en-CN">
                    <a:noFill/>
                  </a:rPr>
                  <a:t> </a:t>
                </a:r>
              </a:p>
            </p:txBody>
          </p:sp>
        </mc:Fallback>
      </mc:AlternateContent>
      <p:sp>
        <p:nvSpPr>
          <p:cNvPr id="4" name="TextBox 3">
            <a:extLst>
              <a:ext uri="{FF2B5EF4-FFF2-40B4-BE49-F238E27FC236}">
                <a16:creationId xmlns:a16="http://schemas.microsoft.com/office/drawing/2014/main" id="{AE24C471-04E2-8B4A-B9DD-D82C2B094096}"/>
              </a:ext>
            </a:extLst>
          </p:cNvPr>
          <p:cNvSpPr txBox="1"/>
          <p:nvPr/>
        </p:nvSpPr>
        <p:spPr>
          <a:xfrm>
            <a:off x="219334" y="4812775"/>
            <a:ext cx="8612966" cy="246221"/>
          </a:xfrm>
          <a:prstGeom prst="rect">
            <a:avLst/>
          </a:prstGeom>
          <a:noFill/>
        </p:spPr>
        <p:txBody>
          <a:bodyPr wrap="square" rtlCol="0">
            <a:spAutoFit/>
          </a:bodyPr>
          <a:lstStyle/>
          <a:p>
            <a:r>
              <a:rPr lang="en-CN" sz="1000" dirty="0"/>
              <a:t>Lagoudakis 02, Littman 94</a:t>
            </a:r>
          </a:p>
        </p:txBody>
      </p:sp>
    </p:spTree>
    <p:extLst>
      <p:ext uri="{BB962C8B-B14F-4D97-AF65-F5344CB8AC3E}">
        <p14:creationId xmlns:p14="http://schemas.microsoft.com/office/powerpoint/2010/main" val="2096894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Two Player Zero-Sum Stochastic Game</a:t>
            </a:r>
            <a:endParaRPr dirty="0"/>
          </a:p>
        </p:txBody>
      </p:sp>
      <mc:AlternateContent xmlns:mc="http://schemas.openxmlformats.org/markup-compatibility/2006" xmlns:a14="http://schemas.microsoft.com/office/drawing/2010/main">
        <mc:Choice Requires="a14">
          <p:sp>
            <p:nvSpPr>
              <p:cNvPr id="120" name="Google Shape;120;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indent="0">
                  <a:spcAft>
                    <a:spcPts val="1200"/>
                  </a:spcAft>
                  <a:buNone/>
                </a:pPr>
                <a:r>
                  <a:rPr lang="en-US" dirty="0">
                    <a:solidFill>
                      <a:schemeClr val="bg2"/>
                    </a:solidFill>
                  </a:rPr>
                  <a:t>Suppose we are agent 1, and we want to maximize our reward, while our opponent, agent 2, want to minimize the reward.</a:t>
                </a:r>
              </a:p>
              <a:p>
                <a:pPr marL="0" lvl="0" indent="0">
                  <a:spcAft>
                    <a:spcPts val="1200"/>
                  </a:spcAft>
                  <a:buNone/>
                </a:pPr>
                <a:r>
                  <a:rPr lang="en-US" dirty="0">
                    <a:solidFill>
                      <a:schemeClr val="bg2"/>
                    </a:solidFill>
                  </a:rPr>
                  <a:t> Value Function (analogous to the Bellman Optimality for MDPs):</a:t>
                </a:r>
              </a:p>
              <a:p>
                <a:pPr marL="0" lvl="0" indent="0">
                  <a:spcAft>
                    <a:spcPts val="1200"/>
                  </a:spcAft>
                  <a:buNone/>
                </a:pPr>
                <a14:m>
                  <m:oMathPara xmlns:m="http://schemas.openxmlformats.org/officeDocument/2006/math">
                    <m:oMathParaPr>
                      <m:jc m:val="centerGroup"/>
                    </m:oMathParaPr>
                    <m:oMath xmlns:m="http://schemas.openxmlformats.org/officeDocument/2006/math">
                      <m:sSup>
                        <m:sSupPr>
                          <m:ctrlPr>
                            <a:rPr lang="en-US" b="0" i="1" smtClean="0">
                              <a:solidFill>
                                <a:schemeClr val="bg2"/>
                              </a:solidFill>
                              <a:latin typeface="Cambria Math" panose="02040503050406030204" pitchFamily="18" charset="0"/>
                            </a:rPr>
                          </m:ctrlPr>
                        </m:sSupPr>
                        <m:e>
                          <m:r>
                            <a:rPr lang="en-US" b="0" i="1" smtClean="0">
                              <a:solidFill>
                                <a:schemeClr val="bg2"/>
                              </a:solidFill>
                              <a:latin typeface="Cambria Math" panose="02040503050406030204" pitchFamily="18" charset="0"/>
                            </a:rPr>
                            <m:t>𝑉</m:t>
                          </m:r>
                        </m:e>
                        <m:sup>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b="0" i="1" smtClean="0">
                                  <a:solidFill>
                                    <a:schemeClr val="bg2"/>
                                  </a:solidFill>
                                  <a:latin typeface="Cambria Math" panose="02040503050406030204" pitchFamily="18" charset="0"/>
                                  <a:ea typeface="Cambria Math" panose="02040503050406030204" pitchFamily="18" charset="0"/>
                                </a:rPr>
                                <m:t>𝜋</m:t>
                              </m:r>
                            </m:e>
                            <m:sup>
                              <m:r>
                                <a:rPr lang="en-US" b="0" i="1" smtClean="0">
                                  <a:solidFill>
                                    <a:schemeClr val="bg2"/>
                                  </a:solidFill>
                                  <a:latin typeface="Cambria Math" panose="02040503050406030204" pitchFamily="18" charset="0"/>
                                  <a:ea typeface="Cambria Math" panose="02040503050406030204" pitchFamily="18" charset="0"/>
                                </a:rPr>
                                <m:t>∗</m:t>
                              </m:r>
                            </m:sup>
                          </m:sSup>
                        </m:sup>
                      </m:sSup>
                      <m:d>
                        <m:dPr>
                          <m:ctrlPr>
                            <a:rPr lang="en-US" b="0" i="1" smtClean="0">
                              <a:solidFill>
                                <a:schemeClr val="bg2"/>
                              </a:solidFill>
                              <a:latin typeface="Cambria Math" panose="02040503050406030204" pitchFamily="18" charset="0"/>
                            </a:rPr>
                          </m:ctrlPr>
                        </m:dPr>
                        <m:e>
                          <m:r>
                            <a:rPr lang="en-US" b="0" i="1" smtClean="0">
                              <a:solidFill>
                                <a:schemeClr val="bg2"/>
                              </a:solidFill>
                              <a:latin typeface="Cambria Math" panose="02040503050406030204" pitchFamily="18" charset="0"/>
                            </a:rPr>
                            <m:t>𝑠</m:t>
                          </m:r>
                        </m:e>
                      </m:d>
                      <m:r>
                        <a:rPr lang="en-US" b="0" i="1" smtClean="0">
                          <a:solidFill>
                            <a:schemeClr val="bg2"/>
                          </a:solidFill>
                          <a:latin typeface="Cambria Math" panose="02040503050406030204" pitchFamily="18" charset="0"/>
                        </a:rPr>
                        <m:t>=</m:t>
                      </m:r>
                      <m:func>
                        <m:funcPr>
                          <m:ctrlPr>
                            <a:rPr lang="en-US" b="0" i="1" smtClean="0">
                              <a:solidFill>
                                <a:schemeClr val="bg2"/>
                              </a:solidFill>
                              <a:latin typeface="Cambria Math" panose="02040503050406030204" pitchFamily="18" charset="0"/>
                            </a:rPr>
                          </m:ctrlPr>
                        </m:funcPr>
                        <m:fName>
                          <m:limLow>
                            <m:limLowPr>
                              <m:ctrlPr>
                                <a:rPr lang="en-US" b="0" i="1" smtClean="0">
                                  <a:solidFill>
                                    <a:schemeClr val="bg2"/>
                                  </a:solidFill>
                                  <a:latin typeface="Cambria Math" panose="02040503050406030204" pitchFamily="18" charset="0"/>
                                </a:rPr>
                              </m:ctrlPr>
                            </m:limLowPr>
                            <m:e>
                              <m:r>
                                <m:rPr>
                                  <m:sty m:val="p"/>
                                </m:rPr>
                                <a:rPr lang="en-US" b="0" i="0" smtClean="0">
                                  <a:solidFill>
                                    <a:schemeClr val="bg2"/>
                                  </a:solidFill>
                                  <a:latin typeface="Cambria Math" panose="02040503050406030204" pitchFamily="18" charset="0"/>
                                </a:rPr>
                                <m:t>max</m:t>
                              </m:r>
                            </m:e>
                            <m:lim>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b="0" i="1" smtClean="0">
                                      <a:solidFill>
                                        <a:schemeClr val="bg2"/>
                                      </a:solidFill>
                                      <a:latin typeface="Cambria Math" panose="02040503050406030204" pitchFamily="18" charset="0"/>
                                      <a:ea typeface="Cambria Math" panose="02040503050406030204" pitchFamily="18" charset="0"/>
                                    </a:rPr>
                                    <m:t>𝜋</m:t>
                                  </m:r>
                                </m:e>
                                <m:sup>
                                  <m:r>
                                    <a:rPr lang="en-US" b="0" i="1" smtClean="0">
                                      <a:solidFill>
                                        <a:schemeClr val="bg2"/>
                                      </a:solidFill>
                                      <a:latin typeface="Cambria Math" panose="02040503050406030204" pitchFamily="18" charset="0"/>
                                      <a:ea typeface="Cambria Math" panose="02040503050406030204" pitchFamily="18" charset="0"/>
                                    </a:rPr>
                                    <m:t>1,  ∗</m:t>
                                  </m:r>
                                </m:sup>
                              </m:sSup>
                              <m:d>
                                <m:dPr>
                                  <m:ctrlPr>
                                    <a:rPr lang="en-US" b="0" i="1" smtClean="0">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𝑠</m:t>
                                  </m:r>
                                </m:e>
                              </m:d>
                              <m:r>
                                <a:rPr lang="en-US" b="0" i="1" smtClean="0">
                                  <a:solidFill>
                                    <a:schemeClr val="bg2"/>
                                  </a:solidFill>
                                  <a:latin typeface="Cambria Math" panose="02040503050406030204" pitchFamily="18" charset="0"/>
                                  <a:ea typeface="Cambria Math" panose="02040503050406030204" pitchFamily="18" charset="0"/>
                                </a:rPr>
                                <m:t>∈∆</m:t>
                              </m:r>
                              <m:d>
                                <m:dPr>
                                  <m:ctrlPr>
                                    <a:rPr lang="en-US" b="0" i="1" smtClean="0">
                                      <a:solidFill>
                                        <a:schemeClr val="bg2"/>
                                      </a:solidFill>
                                      <a:latin typeface="Cambria Math" panose="02040503050406030204" pitchFamily="18" charset="0"/>
                                      <a:ea typeface="Cambria Math" panose="02040503050406030204" pitchFamily="18" charset="0"/>
                                    </a:rPr>
                                  </m:ctrlPr>
                                </m:dPr>
                                <m:e>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𝒜</m:t>
                                      </m:r>
                                    </m:e>
                                    <m:sup>
                                      <m:r>
                                        <a:rPr lang="en-US" b="0" i="1" smtClean="0">
                                          <a:solidFill>
                                            <a:schemeClr val="bg2"/>
                                          </a:solidFill>
                                          <a:latin typeface="Cambria Math" panose="02040503050406030204" pitchFamily="18" charset="0"/>
                                          <a:ea typeface="Cambria Math" panose="02040503050406030204" pitchFamily="18" charset="0"/>
                                        </a:rPr>
                                        <m:t>1</m:t>
                                      </m:r>
                                    </m:sup>
                                  </m:sSup>
                                </m:e>
                              </m:d>
                            </m:lim>
                          </m:limLow>
                        </m:fName>
                        <m:e>
                          <m:func>
                            <m:funcPr>
                              <m:ctrlPr>
                                <a:rPr lang="en-US" b="0" i="1" smtClean="0">
                                  <a:solidFill>
                                    <a:schemeClr val="bg2"/>
                                  </a:solidFill>
                                  <a:latin typeface="Cambria Math" panose="02040503050406030204" pitchFamily="18" charset="0"/>
                                </a:rPr>
                              </m:ctrlPr>
                            </m:funcPr>
                            <m:fName>
                              <m:limLow>
                                <m:limLowPr>
                                  <m:ctrlPr>
                                    <a:rPr lang="en-US" b="0" i="1" smtClean="0">
                                      <a:solidFill>
                                        <a:schemeClr val="bg2"/>
                                      </a:solidFill>
                                      <a:latin typeface="Cambria Math" panose="02040503050406030204" pitchFamily="18" charset="0"/>
                                    </a:rPr>
                                  </m:ctrlPr>
                                </m:limLowPr>
                                <m:e>
                                  <m:r>
                                    <m:rPr>
                                      <m:sty m:val="p"/>
                                    </m:rPr>
                                    <a:rPr lang="en-US" b="0" i="0" smtClean="0">
                                      <a:solidFill>
                                        <a:schemeClr val="bg2"/>
                                      </a:solidFill>
                                      <a:latin typeface="Cambria Math" panose="02040503050406030204" pitchFamily="18" charset="0"/>
                                    </a:rPr>
                                    <m:t>min</m:t>
                                  </m:r>
                                </m:e>
                                <m:lim>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𝜋</m:t>
                                      </m:r>
                                    </m:e>
                                    <m:sup>
                                      <m:r>
                                        <a:rPr lang="en-US" b="0" i="1" smtClean="0">
                                          <a:solidFill>
                                            <a:schemeClr val="bg2"/>
                                          </a:solidFill>
                                          <a:latin typeface="Cambria Math" panose="02040503050406030204" pitchFamily="18" charset="0"/>
                                          <a:ea typeface="Cambria Math" panose="02040503050406030204" pitchFamily="18" charset="0"/>
                                        </a:rPr>
                                        <m:t>2</m:t>
                                      </m:r>
                                      <m:r>
                                        <a:rPr lang="en-US" i="1">
                                          <a:solidFill>
                                            <a:schemeClr val="bg2"/>
                                          </a:solidFill>
                                          <a:latin typeface="Cambria Math" panose="02040503050406030204" pitchFamily="18" charset="0"/>
                                          <a:ea typeface="Cambria Math" panose="02040503050406030204" pitchFamily="18" charset="0"/>
                                        </a:rPr>
                                        <m:t>,  ∗</m:t>
                                      </m:r>
                                    </m:sup>
                                  </m:sSup>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𝑠</m:t>
                                      </m:r>
                                    </m:e>
                                  </m:d>
                                  <m:r>
                                    <a:rPr lang="en-US" i="1">
                                      <a:solidFill>
                                        <a:schemeClr val="bg2"/>
                                      </a:solidFill>
                                      <a:latin typeface="Cambria Math" panose="02040503050406030204" pitchFamily="18" charset="0"/>
                                      <a:ea typeface="Cambria Math" panose="02040503050406030204" pitchFamily="18" charset="0"/>
                                    </a:rPr>
                                    <m:t>∈∆</m:t>
                                  </m:r>
                                  <m:d>
                                    <m:dPr>
                                      <m:ctrlPr>
                                        <a:rPr lang="en-US" i="1">
                                          <a:solidFill>
                                            <a:schemeClr val="bg2"/>
                                          </a:solidFill>
                                          <a:latin typeface="Cambria Math" panose="02040503050406030204" pitchFamily="18" charset="0"/>
                                          <a:ea typeface="Cambria Math" panose="02040503050406030204" pitchFamily="18" charset="0"/>
                                        </a:rPr>
                                      </m:ctrlPr>
                                    </m:dPr>
                                    <m:e>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𝒜</m:t>
                                          </m:r>
                                        </m:e>
                                        <m:sup>
                                          <m:r>
                                            <a:rPr lang="en-US" b="0" i="1" smtClean="0">
                                              <a:solidFill>
                                                <a:schemeClr val="bg2"/>
                                              </a:solidFill>
                                              <a:latin typeface="Cambria Math" panose="02040503050406030204" pitchFamily="18" charset="0"/>
                                              <a:ea typeface="Cambria Math" panose="02040503050406030204" pitchFamily="18" charset="0"/>
                                            </a:rPr>
                                            <m:t>2</m:t>
                                          </m:r>
                                        </m:sup>
                                      </m:sSup>
                                    </m:e>
                                  </m:d>
                                </m:lim>
                              </m:limLow>
                            </m:fName>
                            <m:e>
                              <m:sSub>
                                <m:sSubPr>
                                  <m:ctrlPr>
                                    <a:rPr lang="en-US" b="0" i="1" smtClean="0">
                                      <a:solidFill>
                                        <a:schemeClr val="bg2"/>
                                      </a:solidFill>
                                      <a:latin typeface="Cambria Math" panose="02040503050406030204" pitchFamily="18" charset="0"/>
                                      <a:ea typeface="Cambria Math" panose="02040503050406030204" pitchFamily="18" charset="0"/>
                                    </a:rPr>
                                  </m:ctrlPr>
                                </m:sSubPr>
                                <m:e>
                                  <m:r>
                                    <a:rPr lang="en-US" b="0" i="1" smtClean="0">
                                      <a:solidFill>
                                        <a:schemeClr val="bg2"/>
                                      </a:solidFill>
                                      <a:latin typeface="Cambria Math" panose="02040503050406030204" pitchFamily="18" charset="0"/>
                                      <a:ea typeface="Cambria Math" panose="02040503050406030204" pitchFamily="18" charset="0"/>
                                    </a:rPr>
                                    <m:t>𝔼</m:t>
                                  </m:r>
                                </m:e>
                                <m:sub>
                                  <m:sSub>
                                    <m:sSubPr>
                                      <m:ctrlPr>
                                        <a:rPr lang="en-US" b="0" i="1" smtClean="0">
                                          <a:solidFill>
                                            <a:schemeClr val="bg2"/>
                                          </a:solidFill>
                                          <a:latin typeface="Cambria Math" panose="02040503050406030204" pitchFamily="18" charset="0"/>
                                          <a:ea typeface="Cambria Math" panose="02040503050406030204" pitchFamily="18" charset="0"/>
                                        </a:rPr>
                                      </m:ctrlPr>
                                    </m:sSubPr>
                                    <m:e>
                                      <m:r>
                                        <a:rPr lang="en-US" b="0" i="1" smtClean="0">
                                          <a:solidFill>
                                            <a:schemeClr val="bg2"/>
                                          </a:solidFill>
                                          <a:latin typeface="Cambria Math" panose="02040503050406030204" pitchFamily="18" charset="0"/>
                                          <a:ea typeface="Cambria Math" panose="02040503050406030204" pitchFamily="18" charset="0"/>
                                        </a:rPr>
                                        <m:t>𝑎</m:t>
                                      </m:r>
                                    </m:e>
                                    <m:sub>
                                      <m:r>
                                        <a:rPr lang="en-US" b="0" i="1" smtClean="0">
                                          <a:solidFill>
                                            <a:schemeClr val="bg2"/>
                                          </a:solidFill>
                                          <a:latin typeface="Cambria Math" panose="02040503050406030204" pitchFamily="18" charset="0"/>
                                          <a:ea typeface="Cambria Math" panose="02040503050406030204" pitchFamily="18" charset="0"/>
                                        </a:rPr>
                                        <m:t>1</m:t>
                                      </m:r>
                                    </m:sub>
                                  </m:sSub>
                                  <m:r>
                                    <a:rPr lang="en-US" i="1">
                                      <a:solidFill>
                                        <a:schemeClr val="bg2"/>
                                      </a:solidFill>
                                      <a:latin typeface="Cambria Math" panose="02040503050406030204" pitchFamily="18" charset="0"/>
                                      <a:ea typeface="Cambria Math" panose="02040503050406030204" pitchFamily="18" charset="0"/>
                                    </a:rPr>
                                    <m:t>~</m:t>
                                  </m:r>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𝜋</m:t>
                                      </m:r>
                                    </m:e>
                                    <m:sup>
                                      <m:r>
                                        <a:rPr lang="en-US" i="1">
                                          <a:solidFill>
                                            <a:schemeClr val="bg2"/>
                                          </a:solidFill>
                                          <a:latin typeface="Cambria Math" panose="02040503050406030204" pitchFamily="18" charset="0"/>
                                          <a:ea typeface="Cambria Math" panose="02040503050406030204" pitchFamily="18" charset="0"/>
                                        </a:rPr>
                                        <m:t>1,  ∗</m:t>
                                      </m:r>
                                    </m:sup>
                                  </m:sSup>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𝑠</m:t>
                                      </m:r>
                                    </m:e>
                                  </m:d>
                                  <m:r>
                                    <a:rPr lang="en-US" b="0" i="1" smtClean="0">
                                      <a:solidFill>
                                        <a:schemeClr val="bg2"/>
                                      </a:solidFill>
                                      <a:latin typeface="Cambria Math" panose="02040503050406030204" pitchFamily="18" charset="0"/>
                                      <a:ea typeface="Cambria Math" panose="02040503050406030204" pitchFamily="18" charset="0"/>
                                    </a:rPr>
                                    <m:t>,</m:t>
                                  </m:r>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𝑎</m:t>
                                      </m:r>
                                    </m:e>
                                    <m:sub>
                                      <m:r>
                                        <a:rPr lang="en-US" b="0" i="1" smtClean="0">
                                          <a:solidFill>
                                            <a:schemeClr val="bg2"/>
                                          </a:solidFill>
                                          <a:latin typeface="Cambria Math" panose="02040503050406030204" pitchFamily="18" charset="0"/>
                                          <a:ea typeface="Cambria Math" panose="02040503050406030204" pitchFamily="18" charset="0"/>
                                        </a:rPr>
                                        <m:t>2</m:t>
                                      </m:r>
                                    </m:sub>
                                  </m:sSub>
                                  <m:r>
                                    <a:rPr lang="en-US" i="1">
                                      <a:solidFill>
                                        <a:schemeClr val="bg2"/>
                                      </a:solidFill>
                                      <a:latin typeface="Cambria Math" panose="02040503050406030204" pitchFamily="18" charset="0"/>
                                      <a:ea typeface="Cambria Math" panose="02040503050406030204" pitchFamily="18" charset="0"/>
                                    </a:rPr>
                                    <m:t>~</m:t>
                                  </m:r>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𝜋</m:t>
                                      </m:r>
                                    </m:e>
                                    <m:sup>
                                      <m:r>
                                        <a:rPr lang="en-US" b="0" i="1" smtClean="0">
                                          <a:solidFill>
                                            <a:schemeClr val="bg2"/>
                                          </a:solidFill>
                                          <a:latin typeface="Cambria Math" panose="02040503050406030204" pitchFamily="18" charset="0"/>
                                          <a:ea typeface="Cambria Math" panose="02040503050406030204" pitchFamily="18" charset="0"/>
                                        </a:rPr>
                                        <m:t>2</m:t>
                                      </m:r>
                                      <m:r>
                                        <a:rPr lang="en-US" i="1">
                                          <a:solidFill>
                                            <a:schemeClr val="bg2"/>
                                          </a:solidFill>
                                          <a:latin typeface="Cambria Math" panose="02040503050406030204" pitchFamily="18" charset="0"/>
                                          <a:ea typeface="Cambria Math" panose="02040503050406030204" pitchFamily="18" charset="0"/>
                                        </a:rPr>
                                        <m:t>,  ∗</m:t>
                                      </m:r>
                                    </m:sup>
                                  </m:sSup>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𝑠</m:t>
                                      </m:r>
                                    </m:e>
                                  </m:d>
                                </m:sub>
                              </m:sSub>
                              <m:d>
                                <m:dPr>
                                  <m:begChr m:val="["/>
                                  <m:endChr m:val="]"/>
                                  <m:ctrlPr>
                                    <a:rPr lang="en-US" b="0" i="1" smtClean="0">
                                      <a:solidFill>
                                        <a:schemeClr val="bg2"/>
                                      </a:solidFill>
                                      <a:latin typeface="Cambria Math" panose="02040503050406030204" pitchFamily="18" charset="0"/>
                                      <a:ea typeface="Cambria Math" panose="02040503050406030204" pitchFamily="18" charset="0"/>
                                    </a:rPr>
                                  </m:ctrlPr>
                                </m:dPr>
                                <m:e>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b="0" i="1" smtClean="0">
                                          <a:solidFill>
                                            <a:schemeClr val="bg2"/>
                                          </a:solidFill>
                                          <a:latin typeface="Cambria Math" panose="02040503050406030204" pitchFamily="18" charset="0"/>
                                          <a:ea typeface="Cambria Math" panose="02040503050406030204" pitchFamily="18" charset="0"/>
                                        </a:rPr>
                                        <m:t>𝑄</m:t>
                                      </m:r>
                                    </m:e>
                                    <m:sup>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b="0" i="1" smtClean="0">
                                              <a:solidFill>
                                                <a:schemeClr val="bg2"/>
                                              </a:solidFill>
                                              <a:latin typeface="Cambria Math" panose="02040503050406030204" pitchFamily="18" charset="0"/>
                                              <a:ea typeface="Cambria Math" panose="02040503050406030204" pitchFamily="18" charset="0"/>
                                            </a:rPr>
                                            <m:t>𝜋</m:t>
                                          </m:r>
                                        </m:e>
                                        <m:sup>
                                          <m:r>
                                            <a:rPr lang="en-US" b="0" i="1" smtClean="0">
                                              <a:solidFill>
                                                <a:schemeClr val="bg2"/>
                                              </a:solidFill>
                                              <a:latin typeface="Cambria Math" panose="02040503050406030204" pitchFamily="18" charset="0"/>
                                              <a:ea typeface="Cambria Math" panose="02040503050406030204" pitchFamily="18" charset="0"/>
                                            </a:rPr>
                                            <m:t>∗</m:t>
                                          </m:r>
                                        </m:sup>
                                      </m:sSup>
                                    </m:sup>
                                  </m:sSup>
                                  <m:d>
                                    <m:dPr>
                                      <m:ctrlPr>
                                        <a:rPr lang="en-US" b="0" i="1" smtClean="0">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𝑠</m:t>
                                      </m:r>
                                      <m:r>
                                        <a:rPr lang="en-US" b="0" i="1" smtClean="0">
                                          <a:solidFill>
                                            <a:schemeClr val="bg2"/>
                                          </a:solidFill>
                                          <a:latin typeface="Cambria Math" panose="02040503050406030204" pitchFamily="18" charset="0"/>
                                          <a:ea typeface="Cambria Math" panose="02040503050406030204" pitchFamily="18" charset="0"/>
                                        </a:rPr>
                                        <m:t>,</m:t>
                                      </m:r>
                                      <m:sSub>
                                        <m:sSubPr>
                                          <m:ctrlPr>
                                            <a:rPr lang="en-US" b="0" i="1" smtClean="0">
                                              <a:solidFill>
                                                <a:schemeClr val="bg2"/>
                                              </a:solidFill>
                                              <a:latin typeface="Cambria Math" panose="02040503050406030204" pitchFamily="18" charset="0"/>
                                              <a:ea typeface="Cambria Math" panose="02040503050406030204" pitchFamily="18" charset="0"/>
                                            </a:rPr>
                                          </m:ctrlPr>
                                        </m:sSubPr>
                                        <m:e>
                                          <m:r>
                                            <a:rPr lang="en-US" b="0" i="1" smtClean="0">
                                              <a:solidFill>
                                                <a:schemeClr val="bg2"/>
                                              </a:solidFill>
                                              <a:latin typeface="Cambria Math" panose="02040503050406030204" pitchFamily="18" charset="0"/>
                                              <a:ea typeface="Cambria Math" panose="02040503050406030204" pitchFamily="18" charset="0"/>
                                            </a:rPr>
                                            <m:t>𝑎</m:t>
                                          </m:r>
                                        </m:e>
                                        <m:sub>
                                          <m:r>
                                            <a:rPr lang="en-US" b="0" i="1" smtClean="0">
                                              <a:solidFill>
                                                <a:schemeClr val="bg2"/>
                                              </a:solidFill>
                                              <a:latin typeface="Cambria Math" panose="02040503050406030204" pitchFamily="18" charset="0"/>
                                              <a:ea typeface="Cambria Math" panose="02040503050406030204" pitchFamily="18" charset="0"/>
                                            </a:rPr>
                                            <m:t>1</m:t>
                                          </m:r>
                                        </m:sub>
                                      </m:sSub>
                                      <m:r>
                                        <a:rPr lang="en-US" b="0" i="1" smtClean="0">
                                          <a:solidFill>
                                            <a:schemeClr val="bg2"/>
                                          </a:solidFill>
                                          <a:latin typeface="Cambria Math" panose="02040503050406030204" pitchFamily="18" charset="0"/>
                                          <a:ea typeface="Cambria Math" panose="02040503050406030204" pitchFamily="18" charset="0"/>
                                        </a:rPr>
                                        <m:t>,</m:t>
                                      </m:r>
                                      <m:sSub>
                                        <m:sSubPr>
                                          <m:ctrlPr>
                                            <a:rPr lang="en-US" b="0" i="1" smtClean="0">
                                              <a:solidFill>
                                                <a:schemeClr val="bg2"/>
                                              </a:solidFill>
                                              <a:latin typeface="Cambria Math" panose="02040503050406030204" pitchFamily="18" charset="0"/>
                                              <a:ea typeface="Cambria Math" panose="02040503050406030204" pitchFamily="18" charset="0"/>
                                            </a:rPr>
                                          </m:ctrlPr>
                                        </m:sSubPr>
                                        <m:e>
                                          <m:r>
                                            <a:rPr lang="en-US" b="0" i="1" smtClean="0">
                                              <a:solidFill>
                                                <a:schemeClr val="bg2"/>
                                              </a:solidFill>
                                              <a:latin typeface="Cambria Math" panose="02040503050406030204" pitchFamily="18" charset="0"/>
                                              <a:ea typeface="Cambria Math" panose="02040503050406030204" pitchFamily="18" charset="0"/>
                                            </a:rPr>
                                            <m:t>𝑎</m:t>
                                          </m:r>
                                        </m:e>
                                        <m:sub>
                                          <m:r>
                                            <a:rPr lang="en-US" b="0" i="1" smtClean="0">
                                              <a:solidFill>
                                                <a:schemeClr val="bg2"/>
                                              </a:solidFill>
                                              <a:latin typeface="Cambria Math" panose="02040503050406030204" pitchFamily="18" charset="0"/>
                                              <a:ea typeface="Cambria Math" panose="02040503050406030204" pitchFamily="18" charset="0"/>
                                            </a:rPr>
                                            <m:t>2</m:t>
                                          </m:r>
                                        </m:sub>
                                      </m:sSub>
                                    </m:e>
                                  </m:d>
                                </m:e>
                              </m:d>
                            </m:e>
                          </m:func>
                        </m:e>
                      </m:func>
                    </m:oMath>
                  </m:oMathPara>
                </a14:m>
                <a:endParaRPr lang="en-US" dirty="0">
                  <a:solidFill>
                    <a:schemeClr val="bg2"/>
                  </a:solidFill>
                </a:endParaRPr>
              </a:p>
              <a:p>
                <a:pPr marL="0" lvl="0" indent="0">
                  <a:spcAft>
                    <a:spcPts val="1200"/>
                  </a:spcAft>
                  <a:buNone/>
                </a:pPr>
                <a:r>
                  <a:rPr lang="en-CN" dirty="0">
                    <a:solidFill>
                      <a:schemeClr val="bg2"/>
                    </a:solidFill>
                  </a:rPr>
                  <a:t>Q-Value (analogous to the Bellman Optimality for MDPs):</a:t>
                </a:r>
              </a:p>
              <a:p>
                <a:pPr marL="0" lvl="0" indent="0">
                  <a:spcAft>
                    <a:spcPts val="1200"/>
                  </a:spcAft>
                  <a:buNone/>
                </a:pPr>
                <a14:m>
                  <m:oMathPara xmlns:m="http://schemas.openxmlformats.org/officeDocument/2006/math">
                    <m:oMathParaPr>
                      <m:jc m:val="centerGroup"/>
                    </m:oMathParaPr>
                    <m:oMath xmlns:m="http://schemas.openxmlformats.org/officeDocument/2006/math">
                      <m:sSup>
                        <m:sSupPr>
                          <m:ctrlPr>
                            <a:rPr lang="en-US" i="1">
                              <a:solidFill>
                                <a:schemeClr val="bg2"/>
                              </a:solidFill>
                              <a:latin typeface="Cambria Math" panose="02040503050406030204" pitchFamily="18" charset="0"/>
                            </a:rPr>
                          </m:ctrlPr>
                        </m:sSupPr>
                        <m:e>
                          <m:r>
                            <a:rPr lang="en-US" i="1">
                              <a:solidFill>
                                <a:schemeClr val="bg2"/>
                              </a:solidFill>
                              <a:latin typeface="Cambria Math" panose="02040503050406030204" pitchFamily="18" charset="0"/>
                            </a:rPr>
                            <m:t>𝑄</m:t>
                          </m:r>
                        </m:e>
                        <m:sup>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𝜋</m:t>
                              </m:r>
                            </m:e>
                            <m:sup>
                              <m:r>
                                <a:rPr lang="en-US" b="0" i="1" smtClean="0">
                                  <a:solidFill>
                                    <a:schemeClr val="bg2"/>
                                  </a:solidFill>
                                  <a:latin typeface="Cambria Math" panose="02040503050406030204" pitchFamily="18" charset="0"/>
                                  <a:ea typeface="Cambria Math" panose="02040503050406030204" pitchFamily="18" charset="0"/>
                                </a:rPr>
                                <m:t>∗</m:t>
                              </m:r>
                            </m:sup>
                          </m:sSup>
                        </m:sup>
                      </m:sSup>
                      <m:d>
                        <m:dPr>
                          <m:ctrlPr>
                            <a:rPr lang="en-US" i="1">
                              <a:solidFill>
                                <a:schemeClr val="bg2"/>
                              </a:solidFill>
                              <a:latin typeface="Cambria Math" panose="02040503050406030204" pitchFamily="18" charset="0"/>
                            </a:rPr>
                          </m:ctrlPr>
                        </m:dPr>
                        <m:e>
                          <m:r>
                            <a:rPr lang="en-US" i="1">
                              <a:solidFill>
                                <a:schemeClr val="bg2"/>
                              </a:solidFill>
                              <a:latin typeface="Cambria Math" panose="02040503050406030204" pitchFamily="18" charset="0"/>
                            </a:rPr>
                            <m:t>𝑠</m:t>
                          </m:r>
                          <m:r>
                            <a:rPr lang="en-US" i="1">
                              <a:solidFill>
                                <a:schemeClr val="bg2"/>
                              </a:solidFill>
                              <a:latin typeface="Cambria Math" panose="02040503050406030204" pitchFamily="18" charset="0"/>
                            </a:rPr>
                            <m:t>,</m:t>
                          </m:r>
                          <m:sSub>
                            <m:sSubPr>
                              <m:ctrlPr>
                                <a:rPr lang="en-US" b="0" i="1" smtClean="0">
                                  <a:solidFill>
                                    <a:schemeClr val="bg2"/>
                                  </a:solidFill>
                                  <a:latin typeface="Cambria Math" panose="02040503050406030204" pitchFamily="18" charset="0"/>
                                </a:rPr>
                              </m:ctrlPr>
                            </m:sSubPr>
                            <m:e>
                              <m:r>
                                <a:rPr lang="en-US" i="1">
                                  <a:solidFill>
                                    <a:schemeClr val="bg2"/>
                                  </a:solidFill>
                                  <a:latin typeface="Cambria Math" panose="02040503050406030204" pitchFamily="18" charset="0"/>
                                </a:rPr>
                                <m:t>𝑎</m:t>
                              </m:r>
                            </m:e>
                            <m:sub>
                              <m:r>
                                <a:rPr lang="en-US" b="0" i="1" smtClean="0">
                                  <a:solidFill>
                                    <a:schemeClr val="bg2"/>
                                  </a:solidFill>
                                  <a:latin typeface="Cambria Math" panose="02040503050406030204" pitchFamily="18" charset="0"/>
                                </a:rPr>
                                <m:t>1</m:t>
                              </m:r>
                            </m:sub>
                          </m:sSub>
                          <m:r>
                            <a:rPr lang="en-US" b="0" i="1" smtClean="0">
                              <a:solidFill>
                                <a:schemeClr val="bg2"/>
                              </a:solidFill>
                              <a:latin typeface="Cambria Math" panose="02040503050406030204" pitchFamily="18" charset="0"/>
                            </a:rPr>
                            <m:t>,</m:t>
                          </m:r>
                          <m:sSub>
                            <m:sSubPr>
                              <m:ctrlPr>
                                <a:rPr lang="en-US" b="0" i="1" smtClean="0">
                                  <a:solidFill>
                                    <a:schemeClr val="bg2"/>
                                  </a:solidFill>
                                  <a:latin typeface="Cambria Math" panose="02040503050406030204" pitchFamily="18" charset="0"/>
                                </a:rPr>
                              </m:ctrlPr>
                            </m:sSubPr>
                            <m:e>
                              <m:r>
                                <a:rPr lang="en-US" b="0" i="1" smtClean="0">
                                  <a:solidFill>
                                    <a:schemeClr val="bg2"/>
                                  </a:solidFill>
                                  <a:latin typeface="Cambria Math" panose="02040503050406030204" pitchFamily="18" charset="0"/>
                                </a:rPr>
                                <m:t>𝑎</m:t>
                              </m:r>
                            </m:e>
                            <m:sub>
                              <m:r>
                                <a:rPr lang="en-US" b="0" i="1" smtClean="0">
                                  <a:solidFill>
                                    <a:schemeClr val="bg2"/>
                                  </a:solidFill>
                                  <a:latin typeface="Cambria Math" panose="02040503050406030204" pitchFamily="18" charset="0"/>
                                </a:rPr>
                                <m:t>2</m:t>
                              </m:r>
                            </m:sub>
                          </m:sSub>
                        </m:e>
                      </m:d>
                      <m:r>
                        <a:rPr lang="en-US" i="1">
                          <a:solidFill>
                            <a:schemeClr val="bg2"/>
                          </a:solidFill>
                          <a:latin typeface="Cambria Math" panose="02040503050406030204" pitchFamily="18" charset="0"/>
                        </a:rPr>
                        <m:t>=</m:t>
                      </m:r>
                      <m:r>
                        <a:rPr lang="en-US" i="1">
                          <a:solidFill>
                            <a:schemeClr val="bg2"/>
                          </a:solidFill>
                          <a:latin typeface="Cambria Math" panose="02040503050406030204" pitchFamily="18" charset="0"/>
                        </a:rPr>
                        <m:t>𝑟</m:t>
                      </m:r>
                      <m:d>
                        <m:dPr>
                          <m:ctrlPr>
                            <a:rPr lang="en-US" i="1">
                              <a:solidFill>
                                <a:schemeClr val="bg2"/>
                              </a:solidFill>
                              <a:latin typeface="Cambria Math" panose="02040503050406030204" pitchFamily="18" charset="0"/>
                            </a:rPr>
                          </m:ctrlPr>
                        </m:dPr>
                        <m:e>
                          <m:r>
                            <a:rPr lang="en-US" i="1">
                              <a:solidFill>
                                <a:schemeClr val="bg2"/>
                              </a:solidFill>
                              <a:latin typeface="Cambria Math" panose="02040503050406030204" pitchFamily="18" charset="0"/>
                            </a:rPr>
                            <m:t>𝑠</m:t>
                          </m:r>
                          <m:r>
                            <a:rPr lang="en-US" i="1">
                              <a:solidFill>
                                <a:schemeClr val="bg2"/>
                              </a:solidFill>
                              <a:latin typeface="Cambria Math" panose="02040503050406030204" pitchFamily="18" charset="0"/>
                            </a:rPr>
                            <m:t>,</m:t>
                          </m:r>
                          <m:sSub>
                            <m:sSubPr>
                              <m:ctrlPr>
                                <a:rPr lang="en-US" b="0" i="1" smtClean="0">
                                  <a:solidFill>
                                    <a:schemeClr val="bg2"/>
                                  </a:solidFill>
                                  <a:latin typeface="Cambria Math" panose="02040503050406030204" pitchFamily="18" charset="0"/>
                                </a:rPr>
                              </m:ctrlPr>
                            </m:sSubPr>
                            <m:e>
                              <m:r>
                                <a:rPr lang="en-US" i="1">
                                  <a:solidFill>
                                    <a:schemeClr val="bg2"/>
                                  </a:solidFill>
                                  <a:latin typeface="Cambria Math" panose="02040503050406030204" pitchFamily="18" charset="0"/>
                                </a:rPr>
                                <m:t>𝑎</m:t>
                              </m:r>
                            </m:e>
                            <m:sub>
                              <m:r>
                                <a:rPr lang="en-US" b="0" i="1" smtClean="0">
                                  <a:solidFill>
                                    <a:schemeClr val="bg2"/>
                                  </a:solidFill>
                                  <a:latin typeface="Cambria Math" panose="02040503050406030204" pitchFamily="18" charset="0"/>
                                </a:rPr>
                                <m:t>1</m:t>
                              </m:r>
                            </m:sub>
                          </m:sSub>
                          <m:r>
                            <a:rPr lang="en-US" b="0" i="1" smtClean="0">
                              <a:solidFill>
                                <a:schemeClr val="bg2"/>
                              </a:solidFill>
                              <a:latin typeface="Cambria Math" panose="02040503050406030204" pitchFamily="18" charset="0"/>
                            </a:rPr>
                            <m:t>,</m:t>
                          </m:r>
                          <m:sSub>
                            <m:sSubPr>
                              <m:ctrlPr>
                                <a:rPr lang="en-US" b="0" i="1" smtClean="0">
                                  <a:solidFill>
                                    <a:schemeClr val="bg2"/>
                                  </a:solidFill>
                                  <a:latin typeface="Cambria Math" panose="02040503050406030204" pitchFamily="18" charset="0"/>
                                </a:rPr>
                              </m:ctrlPr>
                            </m:sSubPr>
                            <m:e>
                              <m:r>
                                <a:rPr lang="en-US" b="0" i="1" smtClean="0">
                                  <a:solidFill>
                                    <a:schemeClr val="bg2"/>
                                  </a:solidFill>
                                  <a:latin typeface="Cambria Math" panose="02040503050406030204" pitchFamily="18" charset="0"/>
                                </a:rPr>
                                <m:t>𝑎</m:t>
                              </m:r>
                            </m:e>
                            <m:sub>
                              <m:r>
                                <a:rPr lang="en-US" b="0" i="1" smtClean="0">
                                  <a:solidFill>
                                    <a:schemeClr val="bg2"/>
                                  </a:solidFill>
                                  <a:latin typeface="Cambria Math" panose="02040503050406030204" pitchFamily="18" charset="0"/>
                                </a:rPr>
                                <m:t>2</m:t>
                              </m:r>
                            </m:sub>
                          </m:sSub>
                        </m:e>
                      </m:d>
                      <m:r>
                        <a:rPr lang="en-US" i="1">
                          <a:solidFill>
                            <a:schemeClr val="bg2"/>
                          </a:solidFill>
                          <a:latin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𝛾</m:t>
                      </m:r>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𝔼</m:t>
                          </m:r>
                        </m:e>
                        <m:sub>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𝑠</m:t>
                              </m:r>
                            </m:e>
                            <m:sup>
                              <m:r>
                                <a:rPr lang="en-US" i="1">
                                  <a:solidFill>
                                    <a:schemeClr val="bg2"/>
                                  </a:solidFill>
                                  <a:latin typeface="Cambria Math" panose="02040503050406030204" pitchFamily="18" charset="0"/>
                                  <a:ea typeface="Cambria Math" panose="02040503050406030204" pitchFamily="18" charset="0"/>
                                </a:rPr>
                                <m:t>′</m:t>
                              </m:r>
                            </m:sup>
                          </m:sSup>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𝑃</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𝑠</m:t>
                              </m:r>
                              <m:r>
                                <a:rPr lang="en-US" i="1">
                                  <a:solidFill>
                                    <a:schemeClr val="bg2"/>
                                  </a:solidFill>
                                  <a:latin typeface="Cambria Math" panose="02040503050406030204" pitchFamily="18" charset="0"/>
                                  <a:ea typeface="Cambria Math" panose="02040503050406030204" pitchFamily="18" charset="0"/>
                                </a:rPr>
                                <m:t>,</m:t>
                              </m:r>
                              <m:sSub>
                                <m:sSubPr>
                                  <m:ctrlPr>
                                    <a:rPr lang="en-US" b="0" i="1" smtClean="0">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𝑎</m:t>
                                  </m:r>
                                </m:e>
                                <m:sub>
                                  <m:r>
                                    <a:rPr lang="en-US" b="0" i="1" smtClean="0">
                                      <a:solidFill>
                                        <a:schemeClr val="bg2"/>
                                      </a:solidFill>
                                      <a:latin typeface="Cambria Math" panose="02040503050406030204" pitchFamily="18" charset="0"/>
                                      <a:ea typeface="Cambria Math" panose="02040503050406030204" pitchFamily="18" charset="0"/>
                                    </a:rPr>
                                    <m:t>1</m:t>
                                  </m:r>
                                </m:sub>
                              </m:sSub>
                              <m:r>
                                <a:rPr lang="en-US" b="0" i="1" smtClean="0">
                                  <a:solidFill>
                                    <a:schemeClr val="bg2"/>
                                  </a:solidFill>
                                  <a:latin typeface="Cambria Math" panose="02040503050406030204" pitchFamily="18" charset="0"/>
                                  <a:ea typeface="Cambria Math" panose="02040503050406030204" pitchFamily="18" charset="0"/>
                                </a:rPr>
                                <m:t>,</m:t>
                              </m:r>
                              <m:sSub>
                                <m:sSubPr>
                                  <m:ctrlPr>
                                    <a:rPr lang="en-US" b="0" i="1" smtClean="0">
                                      <a:solidFill>
                                        <a:schemeClr val="bg2"/>
                                      </a:solidFill>
                                      <a:latin typeface="Cambria Math" panose="02040503050406030204" pitchFamily="18" charset="0"/>
                                      <a:ea typeface="Cambria Math" panose="02040503050406030204" pitchFamily="18" charset="0"/>
                                    </a:rPr>
                                  </m:ctrlPr>
                                </m:sSubPr>
                                <m:e>
                                  <m:r>
                                    <a:rPr lang="en-US" b="0" i="1" smtClean="0">
                                      <a:solidFill>
                                        <a:schemeClr val="bg2"/>
                                      </a:solidFill>
                                      <a:latin typeface="Cambria Math" panose="02040503050406030204" pitchFamily="18" charset="0"/>
                                      <a:ea typeface="Cambria Math" panose="02040503050406030204" pitchFamily="18" charset="0"/>
                                    </a:rPr>
                                    <m:t>𝑎</m:t>
                                  </m:r>
                                </m:e>
                                <m:sub>
                                  <m:r>
                                    <a:rPr lang="en-US" b="0" i="1" smtClean="0">
                                      <a:solidFill>
                                        <a:schemeClr val="bg2"/>
                                      </a:solidFill>
                                      <a:latin typeface="Cambria Math" panose="02040503050406030204" pitchFamily="18" charset="0"/>
                                      <a:ea typeface="Cambria Math" panose="02040503050406030204" pitchFamily="18" charset="0"/>
                                    </a:rPr>
                                    <m:t>2</m:t>
                                  </m:r>
                                </m:sub>
                              </m:sSub>
                            </m:e>
                          </m:d>
                        </m:sub>
                      </m:sSub>
                      <m:d>
                        <m:dPr>
                          <m:begChr m:val="["/>
                          <m:endChr m:val="]"/>
                          <m:ctrlPr>
                            <a:rPr lang="en-US" i="1">
                              <a:solidFill>
                                <a:schemeClr val="bg2"/>
                              </a:solidFill>
                              <a:latin typeface="Cambria Math" panose="02040503050406030204" pitchFamily="18" charset="0"/>
                              <a:ea typeface="Cambria Math" panose="02040503050406030204" pitchFamily="18" charset="0"/>
                            </a:rPr>
                          </m:ctrlPr>
                        </m:dPr>
                        <m:e>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𝑉</m:t>
                              </m:r>
                            </m:e>
                            <m:sup>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𝜋</m:t>
                                  </m:r>
                                </m:e>
                                <m:sup>
                                  <m:r>
                                    <a:rPr lang="en-US" b="0" i="1" smtClean="0">
                                      <a:solidFill>
                                        <a:schemeClr val="bg2"/>
                                      </a:solidFill>
                                      <a:latin typeface="Cambria Math" panose="02040503050406030204" pitchFamily="18" charset="0"/>
                                      <a:ea typeface="Cambria Math" panose="02040503050406030204" pitchFamily="18" charset="0"/>
                                    </a:rPr>
                                    <m:t>∗</m:t>
                                  </m:r>
                                </m:sup>
                              </m:sSup>
                            </m:sup>
                          </m:sSup>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𝑠</m:t>
                              </m:r>
                              <m:r>
                                <a:rPr lang="en-US" i="1">
                                  <a:solidFill>
                                    <a:schemeClr val="bg2"/>
                                  </a:solidFill>
                                  <a:latin typeface="Cambria Math" panose="02040503050406030204" pitchFamily="18" charset="0"/>
                                  <a:ea typeface="Cambria Math" panose="02040503050406030204" pitchFamily="18" charset="0"/>
                                </a:rPr>
                                <m:t>′</m:t>
                              </m:r>
                            </m:e>
                          </m:d>
                        </m:e>
                      </m:d>
                    </m:oMath>
                  </m:oMathPara>
                </a14:m>
                <a:endParaRPr lang="en-CN" dirty="0">
                  <a:solidFill>
                    <a:schemeClr val="bg2"/>
                  </a:solidFill>
                </a:endParaRPr>
              </a:p>
              <a:p>
                <a:pPr marL="0" lvl="0" indent="0">
                  <a:spcAft>
                    <a:spcPts val="1200"/>
                  </a:spcAft>
                  <a:buNone/>
                </a:pPr>
                <a:endParaRPr dirty="0">
                  <a:solidFill>
                    <a:schemeClr val="bg2"/>
                  </a:solidFill>
                </a:endParaRPr>
              </a:p>
            </p:txBody>
          </p:sp>
        </mc:Choice>
        <mc:Fallback xmlns="">
          <p:sp>
            <p:nvSpPr>
              <p:cNvPr id="120" name="Google Shape;120;p19"/>
              <p:cNvSpPr txBox="1">
                <a:spLocks noGrp="1" noRot="1" noChangeAspect="1" noMove="1" noResize="1" noEditPoints="1" noAdjustHandles="1" noChangeArrowheads="1" noChangeShapeType="1" noTextEdit="1"/>
              </p:cNvSpPr>
              <p:nvPr>
                <p:ph type="body" idx="1"/>
              </p:nvPr>
            </p:nvSpPr>
            <p:spPr>
              <a:xfrm>
                <a:off x="311700" y="1152475"/>
                <a:ext cx="8520600" cy="3416400"/>
              </a:xfrm>
              <a:prstGeom prst="rect">
                <a:avLst/>
              </a:prstGeom>
              <a:blipFill>
                <a:blip r:embed="rId3"/>
                <a:stretch>
                  <a:fillRect l="-595"/>
                </a:stretch>
              </a:blipFill>
            </p:spPr>
            <p:txBody>
              <a:bodyPr/>
              <a:lstStyle/>
              <a:p>
                <a:r>
                  <a:rPr lang="en-CN">
                    <a:noFill/>
                  </a:rPr>
                  <a:t> </a:t>
                </a:r>
              </a:p>
            </p:txBody>
          </p:sp>
        </mc:Fallback>
      </mc:AlternateContent>
      <p:sp>
        <p:nvSpPr>
          <p:cNvPr id="4" name="TextBox 3">
            <a:extLst>
              <a:ext uri="{FF2B5EF4-FFF2-40B4-BE49-F238E27FC236}">
                <a16:creationId xmlns:a16="http://schemas.microsoft.com/office/drawing/2014/main" id="{D38E4919-E915-D046-848A-3B248E7DD09C}"/>
              </a:ext>
            </a:extLst>
          </p:cNvPr>
          <p:cNvSpPr txBox="1"/>
          <p:nvPr/>
        </p:nvSpPr>
        <p:spPr>
          <a:xfrm>
            <a:off x="219334" y="4812775"/>
            <a:ext cx="8612966" cy="246221"/>
          </a:xfrm>
          <a:prstGeom prst="rect">
            <a:avLst/>
          </a:prstGeom>
          <a:noFill/>
        </p:spPr>
        <p:txBody>
          <a:bodyPr wrap="square" rtlCol="0">
            <a:spAutoFit/>
          </a:bodyPr>
          <a:lstStyle/>
          <a:p>
            <a:r>
              <a:rPr lang="en-CN" sz="1000" dirty="0"/>
              <a:t>Lagoudakis 02, Littman 94</a:t>
            </a:r>
          </a:p>
        </p:txBody>
      </p:sp>
    </p:spTree>
    <p:extLst>
      <p:ext uri="{BB962C8B-B14F-4D97-AF65-F5344CB8AC3E}">
        <p14:creationId xmlns:p14="http://schemas.microsoft.com/office/powerpoint/2010/main" val="3506624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Equilibrium in Stochastic Game</a:t>
            </a:r>
            <a:endParaRPr dirty="0"/>
          </a:p>
        </p:txBody>
      </p:sp>
      <mc:AlternateContent xmlns:mc="http://schemas.openxmlformats.org/markup-compatibility/2006" xmlns:a14="http://schemas.microsoft.com/office/drawing/2010/main">
        <mc:Choice Requires="a14">
          <p:sp>
            <p:nvSpPr>
              <p:cNvPr id="120" name="Google Shape;120;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a:bodyPr>
              <a:lstStyle/>
              <a:p>
                <a:pPr marL="0" lvl="0" indent="0">
                  <a:spcAft>
                    <a:spcPts val="1200"/>
                  </a:spcAft>
                  <a:buNone/>
                </a:pPr>
                <a:r>
                  <a:rPr lang="en-US" dirty="0">
                    <a:solidFill>
                      <a:schemeClr val="bg2"/>
                    </a:solidFill>
                  </a:rPr>
                  <a:t>Expected payoff (value function) of player </a:t>
                </a:r>
                <a14:m>
                  <m:oMath xmlns:m="http://schemas.openxmlformats.org/officeDocument/2006/math">
                    <m:r>
                      <a:rPr lang="en-US" b="0" i="1" smtClean="0">
                        <a:solidFill>
                          <a:schemeClr val="bg2"/>
                        </a:solidFill>
                        <a:latin typeface="Cambria Math" panose="02040503050406030204" pitchFamily="18" charset="0"/>
                      </a:rPr>
                      <m:t>𝑖</m:t>
                    </m:r>
                  </m:oMath>
                </a14:m>
                <a:endParaRPr lang="en-US" dirty="0">
                  <a:solidFill>
                    <a:schemeClr val="bg2"/>
                  </a:solidFill>
                </a:endParaRPr>
              </a:p>
              <a:p>
                <a:pPr marL="0" lvl="0" indent="0">
                  <a:spcAft>
                    <a:spcPts val="1200"/>
                  </a:spcAft>
                  <a:buNone/>
                </a:pPr>
                <a14:m>
                  <m:oMathPara xmlns:m="http://schemas.openxmlformats.org/officeDocument/2006/math">
                    <m:oMathParaPr>
                      <m:jc m:val="centerGroup"/>
                    </m:oMathParaPr>
                    <m:oMath xmlns:m="http://schemas.openxmlformats.org/officeDocument/2006/math">
                      <m:sSubSup>
                        <m:sSubSupPr>
                          <m:ctrlPr>
                            <a:rPr lang="en-US" i="1" smtClean="0">
                              <a:solidFill>
                                <a:schemeClr val="bg2"/>
                              </a:solidFill>
                              <a:latin typeface="Cambria Math" panose="02040503050406030204" pitchFamily="18" charset="0"/>
                              <a:ea typeface="Cambria Math" panose="02040503050406030204" pitchFamily="18" charset="0"/>
                            </a:rPr>
                          </m:ctrlPr>
                        </m:sSubSupPr>
                        <m:e>
                          <m:r>
                            <a:rPr lang="en-US" i="1">
                              <a:solidFill>
                                <a:schemeClr val="bg2"/>
                              </a:solidFill>
                              <a:latin typeface="Cambria Math" panose="02040503050406030204" pitchFamily="18" charset="0"/>
                            </a:rPr>
                            <m:t>𝑉</m:t>
                          </m:r>
                        </m:e>
                        <m:sub>
                          <m:d>
                            <m:dPr>
                              <m:ctrlPr>
                                <a:rPr lang="en-US" b="0" i="1" smtClean="0">
                                  <a:solidFill>
                                    <a:schemeClr val="bg2"/>
                                  </a:solidFill>
                                  <a:latin typeface="Cambria Math" panose="02040503050406030204" pitchFamily="18" charset="0"/>
                                </a:rPr>
                              </m:ctrlPr>
                            </m:dPr>
                            <m:e>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b="0" i="1" smtClean="0">
                                      <a:solidFill>
                                        <a:schemeClr val="bg2"/>
                                      </a:solidFill>
                                      <a:latin typeface="Cambria Math" panose="02040503050406030204" pitchFamily="18" charset="0"/>
                                      <a:ea typeface="Cambria Math" panose="02040503050406030204" pitchFamily="18" charset="0"/>
                                    </a:rPr>
                                    <m:t>𝜋</m:t>
                                  </m:r>
                                </m:e>
                                <m:sup>
                                  <m:r>
                                    <a:rPr lang="en-US" b="0" i="1" smtClean="0">
                                      <a:solidFill>
                                        <a:schemeClr val="bg2"/>
                                      </a:solidFill>
                                      <a:latin typeface="Cambria Math" panose="02040503050406030204" pitchFamily="18" charset="0"/>
                                      <a:ea typeface="Cambria Math" panose="02040503050406030204" pitchFamily="18" charset="0"/>
                                    </a:rPr>
                                    <m:t>𝑖</m:t>
                                  </m:r>
                                </m:sup>
                              </m:sSup>
                              <m:r>
                                <a:rPr lang="en-US" b="0" i="1" smtClean="0">
                                  <a:solidFill>
                                    <a:schemeClr val="bg2"/>
                                  </a:solidFill>
                                  <a:latin typeface="Cambria Math" panose="02040503050406030204" pitchFamily="18" charset="0"/>
                                  <a:ea typeface="Cambria Math" panose="02040503050406030204" pitchFamily="18" charset="0"/>
                                </a:rPr>
                                <m:t>, </m:t>
                              </m:r>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b="0" i="1" smtClean="0">
                                      <a:solidFill>
                                        <a:schemeClr val="bg2"/>
                                      </a:solidFill>
                                      <a:latin typeface="Cambria Math" panose="02040503050406030204" pitchFamily="18" charset="0"/>
                                      <a:ea typeface="Cambria Math" panose="02040503050406030204" pitchFamily="18" charset="0"/>
                                    </a:rPr>
                                    <m:t>𝜋</m:t>
                                  </m:r>
                                </m:e>
                                <m:sup>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𝑖</m:t>
                                  </m:r>
                                </m:sup>
                              </m:sSup>
                            </m:e>
                          </m:d>
                        </m:sub>
                        <m:sup/>
                      </m:sSubSup>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𝑠</m:t>
                          </m:r>
                        </m:e>
                      </m:d>
                      <m:r>
                        <a:rPr lang="en-US" i="1">
                          <a:solidFill>
                            <a:schemeClr val="bg2"/>
                          </a:solidFill>
                          <a:latin typeface="Cambria Math" panose="02040503050406030204" pitchFamily="18" charset="0"/>
                          <a:ea typeface="Cambria Math" panose="02040503050406030204" pitchFamily="18" charset="0"/>
                        </a:rPr>
                        <m:t>≔ </m:t>
                      </m:r>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𝔼</m:t>
                          </m:r>
                        </m:e>
                        <m:sub>
                          <m:sSub>
                            <m:sSubPr>
                              <m:ctrlPr>
                                <a:rPr lang="en-US" b="0" i="1" smtClean="0">
                                  <a:solidFill>
                                    <a:schemeClr val="bg2"/>
                                  </a:solidFill>
                                  <a:latin typeface="Cambria Math" panose="02040503050406030204" pitchFamily="18" charset="0"/>
                                  <a:ea typeface="Cambria Math" panose="02040503050406030204" pitchFamily="18" charset="0"/>
                                </a:rPr>
                              </m:ctrlPr>
                            </m:sSubPr>
                            <m:e>
                              <m:r>
                                <a:rPr lang="en-US" b="0" i="1" smtClean="0">
                                  <a:solidFill>
                                    <a:schemeClr val="bg2"/>
                                  </a:solidFill>
                                  <a:latin typeface="Cambria Math" panose="02040503050406030204" pitchFamily="18" charset="0"/>
                                  <a:ea typeface="Cambria Math" panose="02040503050406030204" pitchFamily="18" charset="0"/>
                                </a:rPr>
                                <m:t>𝑠</m:t>
                              </m:r>
                            </m:e>
                            <m:sub>
                              <m:r>
                                <a:rPr lang="en-US" b="0" i="1" smtClean="0">
                                  <a:solidFill>
                                    <a:schemeClr val="bg2"/>
                                  </a:solidFill>
                                  <a:latin typeface="Cambria Math" panose="02040503050406030204" pitchFamily="18" charset="0"/>
                                  <a:ea typeface="Cambria Math" panose="02040503050406030204" pitchFamily="18" charset="0"/>
                                </a:rPr>
                                <m:t>𝑡</m:t>
                              </m:r>
                              <m:r>
                                <a:rPr lang="en-US" b="0" i="1" smtClean="0">
                                  <a:solidFill>
                                    <a:schemeClr val="bg2"/>
                                  </a:solidFill>
                                  <a:latin typeface="Cambria Math" panose="02040503050406030204" pitchFamily="18" charset="0"/>
                                  <a:ea typeface="Cambria Math" panose="02040503050406030204" pitchFamily="18" charset="0"/>
                                </a:rPr>
                                <m:t>+1</m:t>
                              </m:r>
                            </m:sub>
                          </m:sSub>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𝑃</m:t>
                          </m:r>
                          <m:d>
                            <m:dPr>
                              <m:ctrlPr>
                                <a:rPr lang="en-US" b="0" i="1" smtClean="0">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m:t>
                              </m:r>
                              <m:sSub>
                                <m:sSubPr>
                                  <m:ctrlPr>
                                    <a:rPr lang="en-US" b="0" i="1" smtClean="0">
                                      <a:solidFill>
                                        <a:schemeClr val="bg2"/>
                                      </a:solidFill>
                                      <a:latin typeface="Cambria Math" panose="02040503050406030204" pitchFamily="18" charset="0"/>
                                      <a:ea typeface="Cambria Math" panose="02040503050406030204" pitchFamily="18" charset="0"/>
                                    </a:rPr>
                                  </m:ctrlPr>
                                </m:sSubPr>
                                <m:e>
                                  <m:r>
                                    <a:rPr lang="en-US" b="0" i="1" smtClean="0">
                                      <a:solidFill>
                                        <a:schemeClr val="bg2"/>
                                      </a:solidFill>
                                      <a:latin typeface="Cambria Math" panose="02040503050406030204" pitchFamily="18" charset="0"/>
                                      <a:ea typeface="Cambria Math" panose="02040503050406030204" pitchFamily="18" charset="0"/>
                                    </a:rPr>
                                    <m:t>𝑠</m:t>
                                  </m:r>
                                </m:e>
                                <m:sub>
                                  <m:r>
                                    <a:rPr lang="en-US" b="0" i="1" smtClean="0">
                                      <a:solidFill>
                                        <a:schemeClr val="bg2"/>
                                      </a:solidFill>
                                      <a:latin typeface="Cambria Math" panose="02040503050406030204" pitchFamily="18" charset="0"/>
                                      <a:ea typeface="Cambria Math" panose="02040503050406030204" pitchFamily="18" charset="0"/>
                                    </a:rPr>
                                    <m:t>𝑡</m:t>
                                  </m:r>
                                </m:sub>
                              </m:sSub>
                              <m:r>
                                <a:rPr lang="en-US" b="0" i="1" smtClean="0">
                                  <a:solidFill>
                                    <a:schemeClr val="bg2"/>
                                  </a:solidFill>
                                  <a:latin typeface="Cambria Math" panose="02040503050406030204" pitchFamily="18" charset="0"/>
                                  <a:ea typeface="Cambria Math" panose="02040503050406030204" pitchFamily="18" charset="0"/>
                                </a:rPr>
                                <m:t>,</m:t>
                              </m:r>
                              <m:sSubSup>
                                <m:sSubSupPr>
                                  <m:ctrlPr>
                                    <a:rPr lang="en-US" b="0" i="1" smtClean="0">
                                      <a:solidFill>
                                        <a:schemeClr val="bg2"/>
                                      </a:solidFill>
                                      <a:latin typeface="Cambria Math" panose="02040503050406030204" pitchFamily="18" charset="0"/>
                                      <a:ea typeface="Cambria Math" panose="02040503050406030204" pitchFamily="18" charset="0"/>
                                    </a:rPr>
                                  </m:ctrlPr>
                                </m:sSubSupPr>
                                <m:e>
                                  <m:r>
                                    <a:rPr lang="en-US" b="0" i="1" smtClean="0">
                                      <a:solidFill>
                                        <a:schemeClr val="bg2"/>
                                      </a:solidFill>
                                      <a:latin typeface="Cambria Math" panose="02040503050406030204" pitchFamily="18" charset="0"/>
                                      <a:ea typeface="Cambria Math" panose="02040503050406030204" pitchFamily="18" charset="0"/>
                                    </a:rPr>
                                    <m:t>𝑎</m:t>
                                  </m:r>
                                </m:e>
                                <m:sub>
                                  <m:r>
                                    <a:rPr lang="en-US" b="0" i="1" smtClean="0">
                                      <a:solidFill>
                                        <a:schemeClr val="bg2"/>
                                      </a:solidFill>
                                      <a:latin typeface="Cambria Math" panose="02040503050406030204" pitchFamily="18" charset="0"/>
                                      <a:ea typeface="Cambria Math" panose="02040503050406030204" pitchFamily="18" charset="0"/>
                                    </a:rPr>
                                    <m:t>𝑡</m:t>
                                  </m:r>
                                </m:sub>
                                <m:sup>
                                  <m:r>
                                    <a:rPr lang="en-US" b="0" i="1" smtClean="0">
                                      <a:solidFill>
                                        <a:schemeClr val="bg2"/>
                                      </a:solidFill>
                                      <a:latin typeface="Cambria Math" panose="02040503050406030204" pitchFamily="18" charset="0"/>
                                      <a:ea typeface="Cambria Math" panose="02040503050406030204" pitchFamily="18" charset="0"/>
                                    </a:rPr>
                                    <m:t>𝑖</m:t>
                                  </m:r>
                                </m:sup>
                              </m:sSubSup>
                              <m:r>
                                <a:rPr lang="en-US" b="0" i="1" smtClean="0">
                                  <a:solidFill>
                                    <a:schemeClr val="bg2"/>
                                  </a:solidFill>
                                  <a:latin typeface="Cambria Math" panose="02040503050406030204" pitchFamily="18" charset="0"/>
                                  <a:ea typeface="Cambria Math" panose="02040503050406030204" pitchFamily="18" charset="0"/>
                                </a:rPr>
                                <m:t>,</m:t>
                              </m:r>
                              <m:sSubSup>
                                <m:sSubSupPr>
                                  <m:ctrlPr>
                                    <a:rPr lang="en-US" b="0" i="1" smtClean="0">
                                      <a:solidFill>
                                        <a:schemeClr val="bg2"/>
                                      </a:solidFill>
                                      <a:latin typeface="Cambria Math" panose="02040503050406030204" pitchFamily="18" charset="0"/>
                                      <a:ea typeface="Cambria Math" panose="02040503050406030204" pitchFamily="18" charset="0"/>
                                    </a:rPr>
                                  </m:ctrlPr>
                                </m:sSubSupPr>
                                <m:e>
                                  <m:r>
                                    <a:rPr lang="en-US" b="0" i="1" smtClean="0">
                                      <a:solidFill>
                                        <a:schemeClr val="bg2"/>
                                      </a:solidFill>
                                      <a:latin typeface="Cambria Math" panose="02040503050406030204" pitchFamily="18" charset="0"/>
                                      <a:ea typeface="Cambria Math" panose="02040503050406030204" pitchFamily="18" charset="0"/>
                                    </a:rPr>
                                    <m:t>𝑎</m:t>
                                  </m:r>
                                </m:e>
                                <m:sub>
                                  <m:r>
                                    <a:rPr lang="en-US" b="0" i="1" smtClean="0">
                                      <a:solidFill>
                                        <a:schemeClr val="bg2"/>
                                      </a:solidFill>
                                      <a:latin typeface="Cambria Math" panose="02040503050406030204" pitchFamily="18" charset="0"/>
                                      <a:ea typeface="Cambria Math" panose="02040503050406030204" pitchFamily="18" charset="0"/>
                                    </a:rPr>
                                    <m:t>𝑡</m:t>
                                  </m:r>
                                </m:sub>
                                <m:sup>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𝑖</m:t>
                                  </m:r>
                                </m:sup>
                              </m:sSubSup>
                            </m:e>
                          </m:d>
                          <m:r>
                            <a:rPr lang="en-US" b="0" i="1" smtClean="0">
                              <a:solidFill>
                                <a:schemeClr val="bg2"/>
                              </a:solidFill>
                              <a:latin typeface="Cambria Math" panose="02040503050406030204" pitchFamily="18" charset="0"/>
                              <a:ea typeface="Cambria Math" panose="02040503050406030204" pitchFamily="18" charset="0"/>
                            </a:rPr>
                            <m:t>,  </m:t>
                          </m:r>
                          <m:sSubSup>
                            <m:sSubSupPr>
                              <m:ctrlPr>
                                <a:rPr lang="en-US" b="0" i="1" smtClean="0">
                                  <a:solidFill>
                                    <a:schemeClr val="bg2"/>
                                  </a:solidFill>
                                  <a:latin typeface="Cambria Math" panose="02040503050406030204" pitchFamily="18" charset="0"/>
                                  <a:ea typeface="Cambria Math" panose="02040503050406030204" pitchFamily="18" charset="0"/>
                                </a:rPr>
                              </m:ctrlPr>
                            </m:sSubSupPr>
                            <m:e>
                              <m:r>
                                <a:rPr lang="en-US" i="1">
                                  <a:solidFill>
                                    <a:schemeClr val="bg2"/>
                                  </a:solidFill>
                                  <a:latin typeface="Cambria Math" panose="02040503050406030204" pitchFamily="18" charset="0"/>
                                  <a:ea typeface="Cambria Math" panose="02040503050406030204" pitchFamily="18" charset="0"/>
                                </a:rPr>
                                <m:t>𝑎</m:t>
                              </m:r>
                            </m:e>
                            <m:sub>
                              <m:r>
                                <a:rPr lang="en-US" i="1">
                                  <a:solidFill>
                                    <a:schemeClr val="bg2"/>
                                  </a:solidFill>
                                  <a:latin typeface="Cambria Math" panose="02040503050406030204" pitchFamily="18" charset="0"/>
                                  <a:ea typeface="Cambria Math" panose="02040503050406030204" pitchFamily="18" charset="0"/>
                                </a:rPr>
                                <m:t>𝑡</m:t>
                              </m:r>
                            </m:sub>
                            <m:sup>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𝑖</m:t>
                              </m:r>
                            </m:sup>
                          </m:sSubSup>
                          <m:r>
                            <a:rPr lang="en-US" i="1">
                              <a:solidFill>
                                <a:schemeClr val="bg2"/>
                              </a:solidFill>
                              <a:latin typeface="Cambria Math" panose="02040503050406030204" pitchFamily="18" charset="0"/>
                              <a:ea typeface="Cambria Math" panose="02040503050406030204" pitchFamily="18" charset="0"/>
                            </a:rPr>
                            <m:t>~</m:t>
                          </m:r>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𝜋</m:t>
                              </m:r>
                            </m:e>
                            <m:sup>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𝑖</m:t>
                              </m:r>
                            </m:sup>
                          </m:sSup>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m:t>
                              </m:r>
                            </m:e>
                            <m:e>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𝑠</m:t>
                                  </m:r>
                                </m:e>
                                <m:sub>
                                  <m:r>
                                    <a:rPr lang="en-US" i="1">
                                      <a:solidFill>
                                        <a:schemeClr val="bg2"/>
                                      </a:solidFill>
                                      <a:latin typeface="Cambria Math" panose="02040503050406030204" pitchFamily="18" charset="0"/>
                                      <a:ea typeface="Cambria Math" panose="02040503050406030204" pitchFamily="18" charset="0"/>
                                    </a:rPr>
                                    <m:t>𝑡</m:t>
                                  </m:r>
                                </m:sub>
                              </m:sSub>
                            </m:e>
                          </m:d>
                        </m:sub>
                      </m:sSub>
                      <m:d>
                        <m:dPr>
                          <m:begChr m:val="["/>
                          <m:endChr m:val="]"/>
                          <m:ctrlPr>
                            <a:rPr lang="en-US" i="1">
                              <a:solidFill>
                                <a:schemeClr val="bg2"/>
                              </a:solidFill>
                              <a:latin typeface="Cambria Math" panose="02040503050406030204" pitchFamily="18" charset="0"/>
                              <a:ea typeface="Cambria Math" panose="02040503050406030204" pitchFamily="18" charset="0"/>
                            </a:rPr>
                          </m:ctrlPr>
                        </m:dPr>
                        <m:e>
                          <m:nary>
                            <m:naryPr>
                              <m:chr m:val="∑"/>
                              <m:ctrlPr>
                                <a:rPr lang="en-US" i="1">
                                  <a:solidFill>
                                    <a:schemeClr val="bg2"/>
                                  </a:solidFill>
                                  <a:latin typeface="Cambria Math" panose="02040503050406030204" pitchFamily="18" charset="0"/>
                                  <a:ea typeface="Cambria Math" panose="02040503050406030204" pitchFamily="18" charset="0"/>
                                </a:rPr>
                              </m:ctrlPr>
                            </m:naryPr>
                            <m:sub>
                              <m:r>
                                <m:rPr>
                                  <m:brk m:alnAt="23"/>
                                </m:rPr>
                                <a:rPr lang="en-US" i="1">
                                  <a:solidFill>
                                    <a:schemeClr val="bg2"/>
                                  </a:solidFill>
                                  <a:latin typeface="Cambria Math" panose="02040503050406030204" pitchFamily="18" charset="0"/>
                                  <a:ea typeface="Cambria Math" panose="02040503050406030204" pitchFamily="18" charset="0"/>
                                </a:rPr>
                                <m:t>𝑡</m:t>
                              </m:r>
                              <m:r>
                                <a:rPr lang="en-US" i="1">
                                  <a:solidFill>
                                    <a:schemeClr val="bg2"/>
                                  </a:solidFill>
                                  <a:latin typeface="Cambria Math" panose="02040503050406030204" pitchFamily="18" charset="0"/>
                                  <a:ea typeface="Cambria Math" panose="02040503050406030204" pitchFamily="18" charset="0"/>
                                </a:rPr>
                                <m:t>=0</m:t>
                              </m:r>
                            </m:sub>
                            <m:sup>
                              <m:r>
                                <a:rPr lang="en-US" i="1">
                                  <a:solidFill>
                                    <a:schemeClr val="bg2"/>
                                  </a:solidFill>
                                  <a:latin typeface="Cambria Math" panose="02040503050406030204" pitchFamily="18" charset="0"/>
                                  <a:ea typeface="Cambria Math" panose="02040503050406030204" pitchFamily="18" charset="0"/>
                                </a:rPr>
                                <m:t>∞</m:t>
                              </m:r>
                            </m:sup>
                            <m:e>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𝛾</m:t>
                                  </m:r>
                                </m:e>
                                <m:sup>
                                  <m:r>
                                    <a:rPr lang="en-US" i="1">
                                      <a:solidFill>
                                        <a:schemeClr val="bg2"/>
                                      </a:solidFill>
                                      <a:latin typeface="Cambria Math" panose="02040503050406030204" pitchFamily="18" charset="0"/>
                                      <a:ea typeface="Cambria Math" panose="02040503050406030204" pitchFamily="18" charset="0"/>
                                    </a:rPr>
                                    <m:t>𝑡</m:t>
                                  </m:r>
                                </m:sup>
                              </m:sSup>
                              <m:sSup>
                                <m:sSupPr>
                                  <m:ctrlPr>
                                    <a:rPr lang="en-US" i="1">
                                      <a:solidFill>
                                        <a:schemeClr val="bg2"/>
                                      </a:solidFill>
                                      <a:latin typeface="Cambria Math" panose="02040503050406030204" pitchFamily="18" charset="0"/>
                                      <a:ea typeface="Cambria Math" panose="02040503050406030204" pitchFamily="18" charset="0"/>
                                    </a:rPr>
                                  </m:ctrlPr>
                                </m:sSupPr>
                                <m:e>
                                  <m:r>
                                    <a:rPr lang="en-US" b="0" i="1" smtClean="0">
                                      <a:solidFill>
                                        <a:schemeClr val="bg2"/>
                                      </a:solidFill>
                                      <a:latin typeface="Cambria Math" panose="02040503050406030204" pitchFamily="18" charset="0"/>
                                      <a:ea typeface="Cambria Math" panose="02040503050406030204" pitchFamily="18" charset="0"/>
                                    </a:rPr>
                                    <m:t>𝑅</m:t>
                                  </m:r>
                                </m:e>
                                <m:sup>
                                  <m:r>
                                    <a:rPr lang="en-US" i="1">
                                      <a:solidFill>
                                        <a:schemeClr val="bg2"/>
                                      </a:solidFill>
                                      <a:latin typeface="Cambria Math" panose="02040503050406030204" pitchFamily="18" charset="0"/>
                                      <a:ea typeface="Cambria Math" panose="02040503050406030204" pitchFamily="18" charset="0"/>
                                    </a:rPr>
                                    <m:t>𝑖</m:t>
                                  </m:r>
                                </m:sup>
                              </m:sSup>
                              <m:d>
                                <m:dPr>
                                  <m:ctrlPr>
                                    <a:rPr lang="en-US" i="1">
                                      <a:solidFill>
                                        <a:schemeClr val="bg2"/>
                                      </a:solidFill>
                                      <a:latin typeface="Cambria Math" panose="02040503050406030204" pitchFamily="18" charset="0"/>
                                      <a:ea typeface="Cambria Math" panose="02040503050406030204" pitchFamily="18" charset="0"/>
                                    </a:rPr>
                                  </m:ctrlPr>
                                </m:dPr>
                                <m:e>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𝑠</m:t>
                                      </m:r>
                                    </m:e>
                                    <m:sub>
                                      <m:r>
                                        <a:rPr lang="en-US" i="1">
                                          <a:solidFill>
                                            <a:schemeClr val="bg2"/>
                                          </a:solidFill>
                                          <a:latin typeface="Cambria Math" panose="02040503050406030204" pitchFamily="18" charset="0"/>
                                          <a:ea typeface="Cambria Math" panose="02040503050406030204" pitchFamily="18" charset="0"/>
                                        </a:rPr>
                                        <m:t>𝑡</m:t>
                                      </m:r>
                                    </m:sub>
                                  </m:sSub>
                                  <m:r>
                                    <a:rPr lang="en-US" i="1">
                                      <a:solidFill>
                                        <a:schemeClr val="bg2"/>
                                      </a:solidFill>
                                      <a:latin typeface="Cambria Math" panose="02040503050406030204" pitchFamily="18" charset="0"/>
                                      <a:ea typeface="Cambria Math" panose="02040503050406030204" pitchFamily="18" charset="0"/>
                                    </a:rPr>
                                    <m:t>, </m:t>
                                  </m:r>
                                  <m:sSubSup>
                                    <m:sSubSupPr>
                                      <m:ctrlPr>
                                        <a:rPr lang="en-US" b="0" i="1" smtClean="0">
                                          <a:solidFill>
                                            <a:schemeClr val="bg2"/>
                                          </a:solidFill>
                                          <a:latin typeface="Cambria Math" panose="02040503050406030204" pitchFamily="18" charset="0"/>
                                          <a:ea typeface="Cambria Math" panose="02040503050406030204" pitchFamily="18" charset="0"/>
                                        </a:rPr>
                                      </m:ctrlPr>
                                    </m:sSubSupPr>
                                    <m:e>
                                      <m:r>
                                        <a:rPr lang="en-US" i="1">
                                          <a:solidFill>
                                            <a:schemeClr val="bg2"/>
                                          </a:solidFill>
                                          <a:latin typeface="Cambria Math" panose="02040503050406030204" pitchFamily="18" charset="0"/>
                                          <a:ea typeface="Cambria Math" panose="02040503050406030204" pitchFamily="18" charset="0"/>
                                        </a:rPr>
                                        <m:t>𝑎</m:t>
                                      </m:r>
                                    </m:e>
                                    <m:sub>
                                      <m:r>
                                        <a:rPr lang="en-US" i="1">
                                          <a:solidFill>
                                            <a:schemeClr val="bg2"/>
                                          </a:solidFill>
                                          <a:latin typeface="Cambria Math" panose="02040503050406030204" pitchFamily="18" charset="0"/>
                                          <a:ea typeface="Cambria Math" panose="02040503050406030204" pitchFamily="18" charset="0"/>
                                        </a:rPr>
                                        <m:t>𝑡</m:t>
                                      </m:r>
                                    </m:sub>
                                    <m:sup>
                                      <m:r>
                                        <a:rPr lang="en-US" b="0" i="1" smtClean="0">
                                          <a:solidFill>
                                            <a:schemeClr val="bg2"/>
                                          </a:solidFill>
                                          <a:latin typeface="Cambria Math" panose="02040503050406030204" pitchFamily="18" charset="0"/>
                                          <a:ea typeface="Cambria Math" panose="02040503050406030204" pitchFamily="18" charset="0"/>
                                        </a:rPr>
                                        <m:t>𝑖</m:t>
                                      </m:r>
                                    </m:sup>
                                  </m:sSubSup>
                                  <m:r>
                                    <a:rPr lang="en-US" b="0" i="1" smtClean="0">
                                      <a:solidFill>
                                        <a:schemeClr val="bg2"/>
                                      </a:solidFill>
                                      <a:latin typeface="Cambria Math" panose="02040503050406030204" pitchFamily="18" charset="0"/>
                                      <a:ea typeface="Cambria Math" panose="02040503050406030204" pitchFamily="18" charset="0"/>
                                    </a:rPr>
                                    <m:t>, </m:t>
                                  </m:r>
                                  <m:sSubSup>
                                    <m:sSubSupPr>
                                      <m:ctrlPr>
                                        <a:rPr lang="en-US" b="0" i="1" smtClean="0">
                                          <a:solidFill>
                                            <a:schemeClr val="bg2"/>
                                          </a:solidFill>
                                          <a:latin typeface="Cambria Math" panose="02040503050406030204" pitchFamily="18" charset="0"/>
                                          <a:ea typeface="Cambria Math" panose="02040503050406030204" pitchFamily="18" charset="0"/>
                                        </a:rPr>
                                      </m:ctrlPr>
                                    </m:sSubSupPr>
                                    <m:e>
                                      <m:r>
                                        <a:rPr lang="en-US" b="0" i="1" smtClean="0">
                                          <a:solidFill>
                                            <a:schemeClr val="bg2"/>
                                          </a:solidFill>
                                          <a:latin typeface="Cambria Math" panose="02040503050406030204" pitchFamily="18" charset="0"/>
                                          <a:ea typeface="Cambria Math" panose="02040503050406030204" pitchFamily="18" charset="0"/>
                                        </a:rPr>
                                        <m:t>𝑎</m:t>
                                      </m:r>
                                    </m:e>
                                    <m:sub>
                                      <m:r>
                                        <a:rPr lang="en-US" b="0" i="1" smtClean="0">
                                          <a:solidFill>
                                            <a:schemeClr val="bg2"/>
                                          </a:solidFill>
                                          <a:latin typeface="Cambria Math" panose="02040503050406030204" pitchFamily="18" charset="0"/>
                                          <a:ea typeface="Cambria Math" panose="02040503050406030204" pitchFamily="18" charset="0"/>
                                        </a:rPr>
                                        <m:t>𝑡</m:t>
                                      </m:r>
                                    </m:sub>
                                    <m:sup>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𝑖</m:t>
                                      </m:r>
                                    </m:sup>
                                  </m:sSubSup>
                                </m:e>
                              </m:d>
                            </m:e>
                          </m:nary>
                          <m:r>
                            <a:rPr lang="en-US" i="1">
                              <a:solidFill>
                                <a:schemeClr val="bg2"/>
                              </a:solidFill>
                              <a:latin typeface="Cambria Math" panose="02040503050406030204" pitchFamily="18" charset="0"/>
                              <a:ea typeface="Cambria Math" panose="02040503050406030204" pitchFamily="18" charset="0"/>
                            </a:rPr>
                            <m:t>| </m:t>
                          </m:r>
                          <m:sSubSup>
                            <m:sSubSupPr>
                              <m:ctrlPr>
                                <a:rPr lang="en-US" b="0" i="1" smtClean="0">
                                  <a:solidFill>
                                    <a:schemeClr val="bg2"/>
                                  </a:solidFill>
                                  <a:latin typeface="Cambria Math" panose="02040503050406030204" pitchFamily="18" charset="0"/>
                                  <a:ea typeface="Cambria Math" panose="02040503050406030204" pitchFamily="18" charset="0"/>
                                </a:rPr>
                              </m:ctrlPr>
                            </m:sSubSupPr>
                            <m:e>
                              <m:r>
                                <a:rPr lang="en-US" b="0" i="1" smtClean="0">
                                  <a:solidFill>
                                    <a:schemeClr val="bg2"/>
                                  </a:solidFill>
                                  <a:latin typeface="Cambria Math" panose="02040503050406030204" pitchFamily="18" charset="0"/>
                                  <a:ea typeface="Cambria Math" panose="02040503050406030204" pitchFamily="18" charset="0"/>
                                </a:rPr>
                                <m:t>𝑎</m:t>
                              </m:r>
                            </m:e>
                            <m:sub>
                              <m:r>
                                <a:rPr lang="en-US" b="0" i="1" smtClean="0">
                                  <a:solidFill>
                                    <a:schemeClr val="bg2"/>
                                  </a:solidFill>
                                  <a:latin typeface="Cambria Math" panose="02040503050406030204" pitchFamily="18" charset="0"/>
                                  <a:ea typeface="Cambria Math" panose="02040503050406030204" pitchFamily="18" charset="0"/>
                                </a:rPr>
                                <m:t>𝑡</m:t>
                              </m:r>
                            </m:sub>
                            <m:sup>
                              <m:r>
                                <a:rPr lang="en-US" b="0" i="1" smtClean="0">
                                  <a:solidFill>
                                    <a:schemeClr val="bg2"/>
                                  </a:solidFill>
                                  <a:latin typeface="Cambria Math" panose="02040503050406030204" pitchFamily="18" charset="0"/>
                                  <a:ea typeface="Cambria Math" panose="02040503050406030204" pitchFamily="18" charset="0"/>
                                </a:rPr>
                                <m:t>𝑖</m:t>
                              </m:r>
                            </m:sup>
                          </m:sSubSup>
                          <m:r>
                            <a:rPr lang="en-US" b="0" i="1" smtClean="0">
                              <a:solidFill>
                                <a:schemeClr val="bg2"/>
                              </a:solidFill>
                              <a:latin typeface="Cambria Math" panose="02040503050406030204" pitchFamily="18" charset="0"/>
                              <a:ea typeface="Cambria Math" panose="02040503050406030204" pitchFamily="18" charset="0"/>
                            </a:rPr>
                            <m:t>~</m:t>
                          </m:r>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𝜋</m:t>
                              </m:r>
                            </m:e>
                            <m:sup>
                              <m:r>
                                <a:rPr lang="en-US" i="1">
                                  <a:solidFill>
                                    <a:schemeClr val="bg2"/>
                                  </a:solidFill>
                                  <a:latin typeface="Cambria Math" panose="02040503050406030204" pitchFamily="18" charset="0"/>
                                  <a:ea typeface="Cambria Math" panose="02040503050406030204" pitchFamily="18" charset="0"/>
                                </a:rPr>
                                <m:t>𝑖</m:t>
                              </m:r>
                            </m:sup>
                          </m:sSup>
                          <m:d>
                            <m:dPr>
                              <m:ctrlPr>
                                <a:rPr lang="en-US" b="0" i="1" smtClean="0">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m:t>
                              </m:r>
                              <m:sSub>
                                <m:sSubPr>
                                  <m:ctrlPr>
                                    <a:rPr lang="en-US" b="0" i="1" smtClean="0">
                                      <a:solidFill>
                                        <a:schemeClr val="bg2"/>
                                      </a:solidFill>
                                      <a:latin typeface="Cambria Math" panose="02040503050406030204" pitchFamily="18" charset="0"/>
                                      <a:ea typeface="Cambria Math" panose="02040503050406030204" pitchFamily="18" charset="0"/>
                                    </a:rPr>
                                  </m:ctrlPr>
                                </m:sSubPr>
                                <m:e>
                                  <m:r>
                                    <a:rPr lang="en-US" b="0" i="1" smtClean="0">
                                      <a:solidFill>
                                        <a:schemeClr val="bg2"/>
                                      </a:solidFill>
                                      <a:latin typeface="Cambria Math" panose="02040503050406030204" pitchFamily="18" charset="0"/>
                                      <a:ea typeface="Cambria Math" panose="02040503050406030204" pitchFamily="18" charset="0"/>
                                    </a:rPr>
                                    <m:t>𝑠</m:t>
                                  </m:r>
                                </m:e>
                                <m:sub>
                                  <m:r>
                                    <a:rPr lang="en-US" b="0" i="1" smtClean="0">
                                      <a:solidFill>
                                        <a:schemeClr val="bg2"/>
                                      </a:solidFill>
                                      <a:latin typeface="Cambria Math" panose="02040503050406030204" pitchFamily="18" charset="0"/>
                                      <a:ea typeface="Cambria Math" panose="02040503050406030204" pitchFamily="18" charset="0"/>
                                    </a:rPr>
                                    <m:t>𝑡</m:t>
                                  </m:r>
                                </m:sub>
                              </m:sSub>
                            </m:e>
                          </m:d>
                          <m:r>
                            <a:rPr lang="en-US" b="0" i="1" smtClean="0">
                              <a:solidFill>
                                <a:schemeClr val="bg2"/>
                              </a:solidFill>
                              <a:latin typeface="Cambria Math" panose="02040503050406030204" pitchFamily="18" charset="0"/>
                              <a:ea typeface="Cambria Math" panose="02040503050406030204" pitchFamily="18" charset="0"/>
                            </a:rPr>
                            <m:t>, </m:t>
                          </m:r>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𝑠</m:t>
                              </m:r>
                            </m:e>
                            <m:sub>
                              <m:r>
                                <a:rPr lang="en-US" i="1">
                                  <a:solidFill>
                                    <a:schemeClr val="bg2"/>
                                  </a:solidFill>
                                  <a:latin typeface="Cambria Math" panose="02040503050406030204" pitchFamily="18" charset="0"/>
                                  <a:ea typeface="Cambria Math" panose="02040503050406030204" pitchFamily="18" charset="0"/>
                                </a:rPr>
                                <m:t>0</m:t>
                              </m:r>
                            </m:sub>
                          </m:sSub>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𝑠</m:t>
                          </m:r>
                        </m:e>
                      </m:d>
                    </m:oMath>
                  </m:oMathPara>
                </a14:m>
                <a:endParaRPr lang="en-US" dirty="0">
                  <a:solidFill>
                    <a:schemeClr val="bg2"/>
                  </a:solidFill>
                </a:endParaRPr>
              </a:p>
              <a:p>
                <a:pPr marL="0" lvl="0" indent="0">
                  <a:spcAft>
                    <a:spcPts val="1200"/>
                  </a:spcAft>
                  <a:buNone/>
                </a:pPr>
                <a:endParaRPr lang="en-US" dirty="0">
                  <a:solidFill>
                    <a:schemeClr val="bg2"/>
                  </a:solidFill>
                </a:endParaRPr>
              </a:p>
              <a:p>
                <a:pPr marL="0" lvl="0" indent="0">
                  <a:spcAft>
                    <a:spcPts val="1200"/>
                  </a:spcAft>
                  <a:buNone/>
                </a:pPr>
                <a:r>
                  <a:rPr lang="en-US" dirty="0">
                    <a:solidFill>
                      <a:schemeClr val="bg2"/>
                    </a:solidFill>
                  </a:rPr>
                  <a:t>Nash Equilibrium: A strategy profile </a:t>
                </a:r>
                <a14:m>
                  <m:oMath xmlns:m="http://schemas.openxmlformats.org/officeDocument/2006/math">
                    <m:sSub>
                      <m:sSubPr>
                        <m:ctrlPr>
                          <a:rPr lang="en-US" b="0" i="1" smtClean="0">
                            <a:solidFill>
                              <a:schemeClr val="bg2"/>
                            </a:solidFill>
                            <a:latin typeface="Cambria Math" panose="02040503050406030204" pitchFamily="18" charset="0"/>
                            <a:ea typeface="Cambria Math" panose="02040503050406030204" pitchFamily="18" charset="0"/>
                          </a:rPr>
                        </m:ctrlPr>
                      </m:sSubPr>
                      <m:e>
                        <m:r>
                          <a:rPr lang="el-GR" b="0" i="1" smtClean="0">
                            <a:solidFill>
                              <a:schemeClr val="bg2"/>
                            </a:solidFill>
                            <a:latin typeface="Cambria Math" panose="02040503050406030204" pitchFamily="18" charset="0"/>
                            <a:ea typeface="Cambria Math" panose="02040503050406030204" pitchFamily="18" charset="0"/>
                          </a:rPr>
                          <m:t>𝜋</m:t>
                        </m:r>
                      </m:e>
                      <m:sub>
                        <m:r>
                          <a:rPr lang="en-US" b="0" i="1" smtClean="0">
                            <a:solidFill>
                              <a:schemeClr val="bg2"/>
                            </a:solidFill>
                            <a:latin typeface="Cambria Math" panose="02040503050406030204" pitchFamily="18" charset="0"/>
                            <a:ea typeface="Cambria Math" panose="02040503050406030204" pitchFamily="18" charset="0"/>
                          </a:rPr>
                          <m:t>∗</m:t>
                        </m:r>
                      </m:sub>
                    </m:sSub>
                    <m:r>
                      <a:rPr lang="en-US" b="0" i="1" smtClean="0">
                        <a:solidFill>
                          <a:schemeClr val="bg2"/>
                        </a:solidFill>
                        <a:latin typeface="Cambria Math" panose="02040503050406030204" pitchFamily="18" charset="0"/>
                        <a:ea typeface="Cambria Math" panose="02040503050406030204" pitchFamily="18" charset="0"/>
                      </a:rPr>
                      <m:t>=(</m:t>
                    </m:r>
                    <m:sSubSup>
                      <m:sSubSupPr>
                        <m:ctrlPr>
                          <a:rPr lang="en-US" b="0" i="1" smtClean="0">
                            <a:solidFill>
                              <a:schemeClr val="bg2"/>
                            </a:solidFill>
                            <a:latin typeface="Cambria Math" panose="02040503050406030204" pitchFamily="18" charset="0"/>
                            <a:ea typeface="Cambria Math" panose="02040503050406030204" pitchFamily="18" charset="0"/>
                          </a:rPr>
                        </m:ctrlPr>
                      </m:sSubSupPr>
                      <m:e>
                        <m:r>
                          <a:rPr lang="en-US" i="1">
                            <a:solidFill>
                              <a:schemeClr val="bg2"/>
                            </a:solidFill>
                            <a:latin typeface="Cambria Math" panose="02040503050406030204" pitchFamily="18" charset="0"/>
                            <a:ea typeface="Cambria Math" panose="02040503050406030204" pitchFamily="18" charset="0"/>
                          </a:rPr>
                          <m:t>𝜋</m:t>
                        </m:r>
                      </m:e>
                      <m:sub>
                        <m:r>
                          <a:rPr lang="en-US" b="0" i="1" smtClean="0">
                            <a:solidFill>
                              <a:schemeClr val="bg2"/>
                            </a:solidFill>
                            <a:latin typeface="Cambria Math" panose="02040503050406030204" pitchFamily="18" charset="0"/>
                            <a:ea typeface="Cambria Math" panose="02040503050406030204" pitchFamily="18" charset="0"/>
                          </a:rPr>
                          <m:t>∗</m:t>
                        </m:r>
                      </m:sub>
                      <m:sup>
                        <m:r>
                          <a:rPr lang="en-US" b="0" i="1" smtClean="0">
                            <a:solidFill>
                              <a:schemeClr val="bg2"/>
                            </a:solidFill>
                            <a:latin typeface="Cambria Math" panose="02040503050406030204" pitchFamily="18" charset="0"/>
                            <a:ea typeface="Cambria Math" panose="02040503050406030204" pitchFamily="18" charset="0"/>
                          </a:rPr>
                          <m:t>1</m:t>
                        </m:r>
                      </m:sup>
                    </m:sSubSup>
                    <m:r>
                      <a:rPr lang="en-US" b="0" i="1" smtClean="0">
                        <a:solidFill>
                          <a:schemeClr val="bg2"/>
                        </a:solidFill>
                        <a:latin typeface="Cambria Math" panose="02040503050406030204" pitchFamily="18" charset="0"/>
                        <a:ea typeface="Cambria Math" panose="02040503050406030204" pitchFamily="18" charset="0"/>
                      </a:rPr>
                      <m:t>,</m:t>
                    </m:r>
                    <m:sSubSup>
                      <m:sSubSupPr>
                        <m:ctrlPr>
                          <a:rPr lang="en-US" b="0" i="1" smtClean="0">
                            <a:solidFill>
                              <a:schemeClr val="bg2"/>
                            </a:solidFill>
                            <a:latin typeface="Cambria Math" panose="02040503050406030204" pitchFamily="18" charset="0"/>
                            <a:ea typeface="Cambria Math" panose="02040503050406030204" pitchFamily="18" charset="0"/>
                          </a:rPr>
                        </m:ctrlPr>
                      </m:sSubSupPr>
                      <m:e>
                        <m:r>
                          <a:rPr lang="en-US" i="1">
                            <a:solidFill>
                              <a:schemeClr val="bg2"/>
                            </a:solidFill>
                            <a:latin typeface="Cambria Math" panose="02040503050406030204" pitchFamily="18" charset="0"/>
                            <a:ea typeface="Cambria Math" panose="02040503050406030204" pitchFamily="18" charset="0"/>
                          </a:rPr>
                          <m:t>𝜋</m:t>
                        </m:r>
                      </m:e>
                      <m:sub>
                        <m:r>
                          <a:rPr lang="en-US" b="0" i="1" smtClean="0">
                            <a:solidFill>
                              <a:schemeClr val="bg2"/>
                            </a:solidFill>
                            <a:latin typeface="Cambria Math" panose="02040503050406030204" pitchFamily="18" charset="0"/>
                            <a:ea typeface="Cambria Math" panose="02040503050406030204" pitchFamily="18" charset="0"/>
                          </a:rPr>
                          <m:t>∗</m:t>
                        </m:r>
                      </m:sub>
                      <m:sup>
                        <m:r>
                          <a:rPr lang="en-US" b="0" i="1" smtClean="0">
                            <a:solidFill>
                              <a:schemeClr val="bg2"/>
                            </a:solidFill>
                            <a:latin typeface="Cambria Math" panose="02040503050406030204" pitchFamily="18" charset="0"/>
                            <a:ea typeface="Cambria Math" panose="02040503050406030204" pitchFamily="18" charset="0"/>
                          </a:rPr>
                          <m:t>2</m:t>
                        </m:r>
                      </m:sup>
                    </m:sSubSup>
                    <m:r>
                      <a:rPr lang="en-US" b="0" i="1" smtClean="0">
                        <a:solidFill>
                          <a:schemeClr val="bg2"/>
                        </a:solidFill>
                        <a:latin typeface="Cambria Math" panose="02040503050406030204" pitchFamily="18" charset="0"/>
                        <a:ea typeface="Cambria Math" panose="02040503050406030204" pitchFamily="18" charset="0"/>
                      </a:rPr>
                      <m:t>)</m:t>
                    </m:r>
                  </m:oMath>
                </a14:m>
                <a:r>
                  <a:rPr lang="en-US" dirty="0">
                    <a:solidFill>
                      <a:schemeClr val="bg2"/>
                    </a:solidFill>
                  </a:rPr>
                  <a:t> is a Nash equilibrium if</a:t>
                </a:r>
              </a:p>
              <a:p>
                <a:pPr marL="0" lvl="0" indent="0" algn="ctr">
                  <a:spcAft>
                    <a:spcPts val="1200"/>
                  </a:spcAft>
                  <a:buNone/>
                </a:pPr>
                <a:r>
                  <a:rPr lang="en-US" dirty="0">
                    <a:solidFill>
                      <a:schemeClr val="bg2"/>
                    </a:solidFill>
                  </a:rPr>
                  <a:t> </a:t>
                </a:r>
                <a14:m>
                  <m:oMath xmlns:m="http://schemas.openxmlformats.org/officeDocument/2006/math">
                    <m:sSubSup>
                      <m:sSubSupPr>
                        <m:ctrlPr>
                          <a:rPr lang="en-US" b="0" i="1" smtClean="0">
                            <a:solidFill>
                              <a:schemeClr val="bg2"/>
                            </a:solidFill>
                            <a:latin typeface="Cambria Math" panose="02040503050406030204" pitchFamily="18" charset="0"/>
                          </a:rPr>
                        </m:ctrlPr>
                      </m:sSubSupPr>
                      <m:e>
                        <m:r>
                          <a:rPr lang="en-US" b="0" i="1" smtClean="0">
                            <a:solidFill>
                              <a:schemeClr val="bg2"/>
                            </a:solidFill>
                            <a:latin typeface="Cambria Math" panose="02040503050406030204" pitchFamily="18" charset="0"/>
                          </a:rPr>
                          <m:t>𝑉</m:t>
                        </m:r>
                      </m:e>
                      <m:sub>
                        <m:d>
                          <m:dPr>
                            <m:ctrlPr>
                              <a:rPr lang="en-US" b="0" i="1" smtClean="0">
                                <a:solidFill>
                                  <a:schemeClr val="bg2"/>
                                </a:solidFill>
                                <a:latin typeface="Cambria Math" panose="02040503050406030204" pitchFamily="18" charset="0"/>
                              </a:rPr>
                            </m:ctrlPr>
                          </m:dPr>
                          <m:e>
                            <m:sSubSup>
                              <m:sSubSupPr>
                                <m:ctrlPr>
                                  <a:rPr lang="en-US" b="0" i="1" smtClean="0">
                                    <a:solidFill>
                                      <a:schemeClr val="bg2"/>
                                    </a:solidFill>
                                    <a:latin typeface="Cambria Math" panose="02040503050406030204" pitchFamily="18" charset="0"/>
                                    <a:ea typeface="Cambria Math" panose="02040503050406030204" pitchFamily="18" charset="0"/>
                                  </a:rPr>
                                </m:ctrlPr>
                              </m:sSubSupPr>
                              <m:e>
                                <m:r>
                                  <a:rPr lang="en-US" b="0" i="1" smtClean="0">
                                    <a:solidFill>
                                      <a:schemeClr val="bg2"/>
                                    </a:solidFill>
                                    <a:latin typeface="Cambria Math" panose="02040503050406030204" pitchFamily="18" charset="0"/>
                                    <a:ea typeface="Cambria Math" panose="02040503050406030204" pitchFamily="18" charset="0"/>
                                  </a:rPr>
                                  <m:t>𝜋</m:t>
                                </m:r>
                              </m:e>
                              <m:sub>
                                <m:r>
                                  <a:rPr lang="en-US" b="0" i="1" smtClean="0">
                                    <a:solidFill>
                                      <a:schemeClr val="bg2"/>
                                    </a:solidFill>
                                    <a:latin typeface="Cambria Math" panose="02040503050406030204" pitchFamily="18" charset="0"/>
                                    <a:ea typeface="Cambria Math" panose="02040503050406030204" pitchFamily="18" charset="0"/>
                                  </a:rPr>
                                  <m:t>∗</m:t>
                                </m:r>
                              </m:sub>
                              <m:sup>
                                <m:r>
                                  <a:rPr lang="en-US" b="0" i="1" smtClean="0">
                                    <a:solidFill>
                                      <a:schemeClr val="bg2"/>
                                    </a:solidFill>
                                    <a:latin typeface="Cambria Math" panose="02040503050406030204" pitchFamily="18" charset="0"/>
                                    <a:ea typeface="Cambria Math" panose="02040503050406030204" pitchFamily="18" charset="0"/>
                                  </a:rPr>
                                  <m:t>𝑖</m:t>
                                </m:r>
                              </m:sup>
                            </m:sSubSup>
                            <m:r>
                              <a:rPr lang="en-US" b="0" i="1" smtClean="0">
                                <a:solidFill>
                                  <a:schemeClr val="bg2"/>
                                </a:solidFill>
                                <a:latin typeface="Cambria Math" panose="02040503050406030204" pitchFamily="18" charset="0"/>
                                <a:ea typeface="Cambria Math" panose="02040503050406030204" pitchFamily="18" charset="0"/>
                              </a:rPr>
                              <m:t>,</m:t>
                            </m:r>
                            <m:sSubSup>
                              <m:sSubSupPr>
                                <m:ctrlPr>
                                  <a:rPr lang="en-US" b="0" i="1" smtClean="0">
                                    <a:solidFill>
                                      <a:schemeClr val="bg2"/>
                                    </a:solidFill>
                                    <a:latin typeface="Cambria Math" panose="02040503050406030204" pitchFamily="18" charset="0"/>
                                    <a:ea typeface="Cambria Math" panose="02040503050406030204" pitchFamily="18" charset="0"/>
                                  </a:rPr>
                                </m:ctrlPr>
                              </m:sSubSupPr>
                              <m:e>
                                <m:r>
                                  <a:rPr lang="en-US" b="0" i="1" smtClean="0">
                                    <a:solidFill>
                                      <a:schemeClr val="bg2"/>
                                    </a:solidFill>
                                    <a:latin typeface="Cambria Math" panose="02040503050406030204" pitchFamily="18" charset="0"/>
                                    <a:ea typeface="Cambria Math" panose="02040503050406030204" pitchFamily="18" charset="0"/>
                                  </a:rPr>
                                  <m:t>𝜋</m:t>
                                </m:r>
                              </m:e>
                              <m:sub>
                                <m:r>
                                  <a:rPr lang="en-US" b="0" i="1" smtClean="0">
                                    <a:solidFill>
                                      <a:schemeClr val="bg2"/>
                                    </a:solidFill>
                                    <a:latin typeface="Cambria Math" panose="02040503050406030204" pitchFamily="18" charset="0"/>
                                    <a:ea typeface="Cambria Math" panose="02040503050406030204" pitchFamily="18" charset="0"/>
                                  </a:rPr>
                                  <m:t>∗</m:t>
                                </m:r>
                              </m:sub>
                              <m:sup>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𝑖</m:t>
                                </m:r>
                              </m:sup>
                            </m:sSubSup>
                          </m:e>
                        </m:d>
                      </m:sub>
                      <m:sup/>
                    </m:sSubSup>
                    <m:r>
                      <a:rPr lang="en-US" b="0" i="1" smtClean="0">
                        <a:solidFill>
                          <a:schemeClr val="bg2"/>
                        </a:solidFill>
                        <a:latin typeface="Cambria Math" panose="02040503050406030204" pitchFamily="18" charset="0"/>
                        <a:ea typeface="Cambria Math" panose="02040503050406030204" pitchFamily="18" charset="0"/>
                      </a:rPr>
                      <m:t>≥</m:t>
                    </m:r>
                    <m:sSubSup>
                      <m:sSubSupPr>
                        <m:ctrlPr>
                          <a:rPr lang="en-US" i="1">
                            <a:solidFill>
                              <a:schemeClr val="bg2"/>
                            </a:solidFill>
                            <a:latin typeface="Cambria Math" panose="02040503050406030204" pitchFamily="18" charset="0"/>
                          </a:rPr>
                        </m:ctrlPr>
                      </m:sSubSupPr>
                      <m:e>
                        <m:r>
                          <a:rPr lang="en-US" i="1">
                            <a:solidFill>
                              <a:schemeClr val="bg2"/>
                            </a:solidFill>
                            <a:latin typeface="Cambria Math" panose="02040503050406030204" pitchFamily="18" charset="0"/>
                          </a:rPr>
                          <m:t>𝑉</m:t>
                        </m:r>
                      </m:e>
                      <m:sub>
                        <m:d>
                          <m:dPr>
                            <m:ctrlPr>
                              <a:rPr lang="en-US" i="1">
                                <a:solidFill>
                                  <a:schemeClr val="bg2"/>
                                </a:solidFill>
                                <a:latin typeface="Cambria Math" panose="02040503050406030204" pitchFamily="18" charset="0"/>
                              </a:rPr>
                            </m:ctrlPr>
                          </m:dPr>
                          <m:e>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i="1" smtClean="0">
                                    <a:solidFill>
                                      <a:schemeClr val="bg2"/>
                                    </a:solidFill>
                                    <a:latin typeface="Cambria Math" panose="02040503050406030204" pitchFamily="18" charset="0"/>
                                    <a:ea typeface="Cambria Math" panose="02040503050406030204" pitchFamily="18" charset="0"/>
                                  </a:rPr>
                                  <m:t>𝜋</m:t>
                                </m:r>
                              </m:e>
                              <m:sup>
                                <m:r>
                                  <a:rPr lang="en-US" b="0" i="1" smtClean="0">
                                    <a:solidFill>
                                      <a:schemeClr val="bg2"/>
                                    </a:solidFill>
                                    <a:latin typeface="Cambria Math" panose="02040503050406030204" pitchFamily="18" charset="0"/>
                                    <a:ea typeface="Cambria Math" panose="02040503050406030204" pitchFamily="18" charset="0"/>
                                  </a:rPr>
                                  <m:t>𝑖</m:t>
                                </m:r>
                              </m:sup>
                            </m:sSup>
                            <m:r>
                              <a:rPr lang="en-US" i="1">
                                <a:solidFill>
                                  <a:schemeClr val="bg2"/>
                                </a:solidFill>
                                <a:latin typeface="Cambria Math" panose="02040503050406030204" pitchFamily="18" charset="0"/>
                                <a:ea typeface="Cambria Math" panose="02040503050406030204" pitchFamily="18" charset="0"/>
                              </a:rPr>
                              <m:t>,</m:t>
                            </m:r>
                            <m:sSubSup>
                              <m:sSubSupPr>
                                <m:ctrlPr>
                                  <a:rPr lang="en-US" i="1">
                                    <a:solidFill>
                                      <a:schemeClr val="bg2"/>
                                    </a:solidFill>
                                    <a:latin typeface="Cambria Math" panose="02040503050406030204" pitchFamily="18" charset="0"/>
                                    <a:ea typeface="Cambria Math" panose="02040503050406030204" pitchFamily="18" charset="0"/>
                                  </a:rPr>
                                </m:ctrlPr>
                              </m:sSubSupPr>
                              <m:e>
                                <m:r>
                                  <a:rPr lang="en-US" i="1">
                                    <a:solidFill>
                                      <a:schemeClr val="bg2"/>
                                    </a:solidFill>
                                    <a:latin typeface="Cambria Math" panose="02040503050406030204" pitchFamily="18" charset="0"/>
                                    <a:ea typeface="Cambria Math" panose="02040503050406030204" pitchFamily="18" charset="0"/>
                                  </a:rPr>
                                  <m:t>𝜋</m:t>
                                </m:r>
                              </m:e>
                              <m:sub>
                                <m:r>
                                  <a:rPr lang="en-US" i="1">
                                    <a:solidFill>
                                      <a:schemeClr val="bg2"/>
                                    </a:solidFill>
                                    <a:latin typeface="Cambria Math" panose="02040503050406030204" pitchFamily="18" charset="0"/>
                                    <a:ea typeface="Cambria Math" panose="02040503050406030204" pitchFamily="18" charset="0"/>
                                  </a:rPr>
                                  <m:t>∗</m:t>
                                </m:r>
                              </m:sub>
                              <m:sup>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𝑖</m:t>
                                </m:r>
                              </m:sup>
                            </m:sSubSup>
                          </m:e>
                        </m:d>
                      </m:sub>
                      <m:sup/>
                    </m:sSubSup>
                  </m:oMath>
                </a14:m>
                <a:r>
                  <a:rPr lang="en-US" dirty="0">
                    <a:solidFill>
                      <a:schemeClr val="bg2"/>
                    </a:solidFill>
                  </a:rPr>
                  <a:t>             for all </a:t>
                </a:r>
                <a14:m>
                  <m:oMath xmlns:m="http://schemas.openxmlformats.org/officeDocument/2006/math">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i="1" smtClean="0">
                            <a:solidFill>
                              <a:schemeClr val="bg2"/>
                            </a:solidFill>
                            <a:latin typeface="Cambria Math" panose="02040503050406030204" pitchFamily="18" charset="0"/>
                            <a:ea typeface="Cambria Math" panose="02040503050406030204" pitchFamily="18" charset="0"/>
                          </a:rPr>
                          <m:t>𝜋</m:t>
                        </m:r>
                      </m:e>
                      <m:sup>
                        <m:r>
                          <a:rPr lang="en-US" b="0" i="1" smtClean="0">
                            <a:solidFill>
                              <a:schemeClr val="bg2"/>
                            </a:solidFill>
                            <a:latin typeface="Cambria Math" panose="02040503050406030204" pitchFamily="18" charset="0"/>
                            <a:ea typeface="Cambria Math" panose="02040503050406030204" pitchFamily="18" charset="0"/>
                          </a:rPr>
                          <m:t>𝑖</m:t>
                        </m:r>
                      </m:sup>
                    </m:sSup>
                  </m:oMath>
                </a14:m>
                <a:r>
                  <a:rPr lang="en-US" dirty="0">
                    <a:solidFill>
                      <a:schemeClr val="bg2"/>
                    </a:solidFill>
                  </a:rPr>
                  <a:t> and for all </a:t>
                </a:r>
                <a14:m>
                  <m:oMath xmlns:m="http://schemas.openxmlformats.org/officeDocument/2006/math">
                    <m:r>
                      <a:rPr lang="en-US" b="0" i="1" smtClean="0">
                        <a:solidFill>
                          <a:schemeClr val="bg2"/>
                        </a:solidFill>
                        <a:latin typeface="Cambria Math" panose="02040503050406030204" pitchFamily="18" charset="0"/>
                        <a:ea typeface="Cambria Math" panose="02040503050406030204" pitchFamily="18" charset="0"/>
                      </a:rPr>
                      <m:t>𝑠</m:t>
                    </m:r>
                    <m:r>
                      <a:rPr lang="en-US" b="0" i="1" smtClean="0">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𝒮</m:t>
                    </m:r>
                  </m:oMath>
                </a14:m>
                <a:endParaRPr lang="en-US" dirty="0">
                  <a:solidFill>
                    <a:schemeClr val="bg2"/>
                  </a:solidFill>
                </a:endParaRPr>
              </a:p>
              <a:p>
                <a:pPr marL="0" lvl="0" indent="0">
                  <a:spcAft>
                    <a:spcPts val="1200"/>
                  </a:spcAft>
                  <a:buNone/>
                </a:pPr>
                <a:endParaRPr dirty="0">
                  <a:solidFill>
                    <a:schemeClr val="bg2"/>
                  </a:solidFill>
                </a:endParaRPr>
              </a:p>
            </p:txBody>
          </p:sp>
        </mc:Choice>
        <mc:Fallback xmlns="">
          <p:sp>
            <p:nvSpPr>
              <p:cNvPr id="120" name="Google Shape;120;p19"/>
              <p:cNvSpPr txBox="1">
                <a:spLocks noGrp="1" noRot="1" noChangeAspect="1" noMove="1" noResize="1" noEditPoints="1" noAdjustHandles="1" noChangeArrowheads="1" noChangeShapeType="1" noTextEdit="1"/>
              </p:cNvSpPr>
              <p:nvPr>
                <p:ph type="body" idx="1"/>
              </p:nvPr>
            </p:nvSpPr>
            <p:spPr>
              <a:xfrm>
                <a:off x="311700" y="1152475"/>
                <a:ext cx="8520600" cy="3416400"/>
              </a:xfrm>
              <a:prstGeom prst="rect">
                <a:avLst/>
              </a:prstGeom>
              <a:blipFill>
                <a:blip r:embed="rId3"/>
                <a:stretch>
                  <a:fillRect l="-446" t="-5926"/>
                </a:stretch>
              </a:blipFill>
            </p:spPr>
            <p:txBody>
              <a:bodyPr/>
              <a:lstStyle/>
              <a:p>
                <a:r>
                  <a:rPr lang="en-CN">
                    <a:noFill/>
                  </a:rPr>
                  <a:t> </a:t>
                </a:r>
              </a:p>
            </p:txBody>
          </p:sp>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Equilibrium in Zero Sum Stochastic Game</a:t>
            </a:r>
            <a:endParaRPr dirty="0"/>
          </a:p>
        </p:txBody>
      </p:sp>
      <mc:AlternateContent xmlns:mc="http://schemas.openxmlformats.org/markup-compatibility/2006" xmlns:a14="http://schemas.microsoft.com/office/drawing/2010/main">
        <mc:Choice Requires="a14">
          <p:sp>
            <p:nvSpPr>
              <p:cNvPr id="120" name="Google Shape;120;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spcAft>
                    <a:spcPts val="1200"/>
                  </a:spcAft>
                  <a:buNone/>
                </a:pPr>
                <a:r>
                  <a:rPr lang="en-US" dirty="0">
                    <a:solidFill>
                      <a:schemeClr val="bg2"/>
                    </a:solidFill>
                  </a:rPr>
                  <a:t>Because this is a two-player zero-sum Stochastic Games, we know </a:t>
                </a:r>
              </a:p>
              <a:p>
                <a:pPr marL="0" lvl="0" indent="0">
                  <a:spcAft>
                    <a:spcPts val="1200"/>
                  </a:spcAft>
                  <a:buNone/>
                </a:pPr>
                <a14:m>
                  <m:oMathPara xmlns:m="http://schemas.openxmlformats.org/officeDocument/2006/math">
                    <m:oMathParaPr>
                      <m:jc m:val="centerGroup"/>
                    </m:oMathParaPr>
                    <m:oMath xmlns:m="http://schemas.openxmlformats.org/officeDocument/2006/math">
                      <m:sSup>
                        <m:sSupPr>
                          <m:ctrlPr>
                            <a:rPr lang="en-US" b="0" i="1" smtClean="0">
                              <a:solidFill>
                                <a:schemeClr val="bg2"/>
                              </a:solidFill>
                              <a:latin typeface="Cambria Math" panose="02040503050406030204" pitchFamily="18" charset="0"/>
                            </a:rPr>
                          </m:ctrlPr>
                        </m:sSupPr>
                        <m:e>
                          <m:r>
                            <a:rPr lang="en-US" b="0" i="1" smtClean="0">
                              <a:solidFill>
                                <a:schemeClr val="bg2"/>
                              </a:solidFill>
                              <a:latin typeface="Cambria Math" panose="02040503050406030204" pitchFamily="18" charset="0"/>
                            </a:rPr>
                            <m:t>𝑉</m:t>
                          </m:r>
                        </m:e>
                        <m:sup>
                          <m:r>
                            <a:rPr lang="en-US" b="0" i="1" smtClean="0">
                              <a:solidFill>
                                <a:schemeClr val="bg2"/>
                              </a:solidFill>
                              <a:latin typeface="Cambria Math" panose="02040503050406030204" pitchFamily="18" charset="0"/>
                            </a:rPr>
                            <m:t>1, </m:t>
                          </m:r>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b="0" i="1" smtClean="0">
                                  <a:solidFill>
                                    <a:schemeClr val="bg2"/>
                                  </a:solidFill>
                                  <a:latin typeface="Cambria Math" panose="02040503050406030204" pitchFamily="18" charset="0"/>
                                  <a:ea typeface="Cambria Math" panose="02040503050406030204" pitchFamily="18" charset="0"/>
                                </a:rPr>
                                <m:t>𝜋</m:t>
                              </m:r>
                            </m:e>
                            <m:sup>
                              <m:r>
                                <a:rPr lang="en-US" b="0" i="1" smtClean="0">
                                  <a:solidFill>
                                    <a:schemeClr val="bg2"/>
                                  </a:solidFill>
                                  <a:latin typeface="Cambria Math" panose="02040503050406030204" pitchFamily="18" charset="0"/>
                                  <a:ea typeface="Cambria Math" panose="02040503050406030204" pitchFamily="18" charset="0"/>
                                </a:rPr>
                                <m:t>1</m:t>
                              </m:r>
                            </m:sup>
                          </m:sSup>
                          <m:r>
                            <a:rPr lang="en-US" b="0" i="1" smtClean="0">
                              <a:solidFill>
                                <a:schemeClr val="bg2"/>
                              </a:solidFill>
                              <a:latin typeface="Cambria Math" panose="02040503050406030204" pitchFamily="18" charset="0"/>
                              <a:ea typeface="Cambria Math" panose="02040503050406030204" pitchFamily="18" charset="0"/>
                            </a:rPr>
                            <m:t>,   </m:t>
                          </m:r>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b="0" i="1" smtClean="0">
                                  <a:solidFill>
                                    <a:schemeClr val="bg2"/>
                                  </a:solidFill>
                                  <a:latin typeface="Cambria Math" panose="02040503050406030204" pitchFamily="18" charset="0"/>
                                  <a:ea typeface="Cambria Math" panose="02040503050406030204" pitchFamily="18" charset="0"/>
                                </a:rPr>
                                <m:t>𝜋</m:t>
                              </m:r>
                            </m:e>
                            <m:sup>
                              <m:r>
                                <a:rPr lang="en-US" b="0" i="1" smtClean="0">
                                  <a:solidFill>
                                    <a:schemeClr val="bg2"/>
                                  </a:solidFill>
                                  <a:latin typeface="Cambria Math" panose="02040503050406030204" pitchFamily="18" charset="0"/>
                                  <a:ea typeface="Cambria Math" panose="02040503050406030204" pitchFamily="18" charset="0"/>
                                </a:rPr>
                                <m:t>2</m:t>
                              </m:r>
                            </m:sup>
                          </m:sSup>
                        </m:sup>
                      </m:sSup>
                      <m:r>
                        <a:rPr lang="en-US" b="0" i="1" smtClean="0">
                          <a:solidFill>
                            <a:schemeClr val="bg2"/>
                          </a:solidFill>
                          <a:latin typeface="Cambria Math" panose="02040503050406030204" pitchFamily="18" charset="0"/>
                        </a:rPr>
                        <m:t>=−</m:t>
                      </m:r>
                      <m:sSup>
                        <m:sSupPr>
                          <m:ctrlPr>
                            <a:rPr lang="en-US" b="0" i="1" smtClean="0">
                              <a:solidFill>
                                <a:schemeClr val="bg2"/>
                              </a:solidFill>
                              <a:latin typeface="Cambria Math" panose="02040503050406030204" pitchFamily="18" charset="0"/>
                            </a:rPr>
                          </m:ctrlPr>
                        </m:sSupPr>
                        <m:e>
                          <m:r>
                            <a:rPr lang="en-US" b="0" i="1" smtClean="0">
                              <a:solidFill>
                                <a:schemeClr val="bg2"/>
                              </a:solidFill>
                              <a:latin typeface="Cambria Math" panose="02040503050406030204" pitchFamily="18" charset="0"/>
                            </a:rPr>
                            <m:t>𝑉</m:t>
                          </m:r>
                        </m:e>
                        <m:sup>
                          <m:r>
                            <a:rPr lang="en-US" b="0" i="1" smtClean="0">
                              <a:solidFill>
                                <a:schemeClr val="bg2"/>
                              </a:solidFill>
                              <a:latin typeface="Cambria Math" panose="02040503050406030204" pitchFamily="18" charset="0"/>
                            </a:rPr>
                            <m:t>2,   </m:t>
                          </m:r>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𝜋</m:t>
                              </m:r>
                            </m:e>
                            <m:sup>
                              <m:r>
                                <a:rPr lang="en-US" i="1">
                                  <a:solidFill>
                                    <a:schemeClr val="bg2"/>
                                  </a:solidFill>
                                  <a:latin typeface="Cambria Math" panose="02040503050406030204" pitchFamily="18" charset="0"/>
                                  <a:ea typeface="Cambria Math" panose="02040503050406030204" pitchFamily="18" charset="0"/>
                                </a:rPr>
                                <m:t>1</m:t>
                              </m:r>
                            </m:sup>
                          </m:sSup>
                          <m:r>
                            <a:rPr lang="en-US" i="1">
                              <a:solidFill>
                                <a:schemeClr val="bg2"/>
                              </a:solidFill>
                              <a:latin typeface="Cambria Math" panose="02040503050406030204" pitchFamily="18" charset="0"/>
                              <a:ea typeface="Cambria Math" panose="02040503050406030204" pitchFamily="18" charset="0"/>
                            </a:rPr>
                            <m:t>,   </m:t>
                          </m:r>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𝜋</m:t>
                              </m:r>
                            </m:e>
                            <m:sup>
                              <m:r>
                                <a:rPr lang="en-US" i="1">
                                  <a:solidFill>
                                    <a:schemeClr val="bg2"/>
                                  </a:solidFill>
                                  <a:latin typeface="Cambria Math" panose="02040503050406030204" pitchFamily="18" charset="0"/>
                                  <a:ea typeface="Cambria Math" panose="02040503050406030204" pitchFamily="18" charset="0"/>
                                </a:rPr>
                                <m:t>2</m:t>
                              </m:r>
                            </m:sup>
                          </m:sSup>
                        </m:sup>
                      </m:sSup>
                    </m:oMath>
                  </m:oMathPara>
                </a14:m>
                <a:endParaRPr lang="en-US" dirty="0">
                  <a:solidFill>
                    <a:schemeClr val="bg2"/>
                  </a:solidFill>
                </a:endParaRPr>
              </a:p>
              <a:p>
                <a:pPr marL="0" lvl="0" indent="0">
                  <a:spcAft>
                    <a:spcPts val="1200"/>
                  </a:spcAft>
                  <a:buNone/>
                </a:pPr>
                <a:r>
                  <a:rPr lang="en-US" dirty="0">
                    <a:solidFill>
                      <a:schemeClr val="bg2"/>
                    </a:solidFill>
                  </a:rPr>
                  <a:t>By the minimax theorem</a:t>
                </a:r>
              </a:p>
              <a:p>
                <a:pPr marL="0" lvl="0" indent="0">
                  <a:spcAft>
                    <a:spcPts val="1200"/>
                  </a:spcAft>
                  <a:buNone/>
                </a:pPr>
                <a14:m>
                  <m:oMathPara xmlns:m="http://schemas.openxmlformats.org/officeDocument/2006/math">
                    <m:oMathParaPr>
                      <m:jc m:val="centerGroup"/>
                    </m:oMathParaPr>
                    <m:oMath xmlns:m="http://schemas.openxmlformats.org/officeDocument/2006/math">
                      <m:sSup>
                        <m:sSupPr>
                          <m:ctrlPr>
                            <a:rPr lang="en-US" b="0" i="1" smtClean="0">
                              <a:solidFill>
                                <a:schemeClr val="bg2"/>
                              </a:solidFill>
                              <a:latin typeface="Cambria Math" panose="02040503050406030204" pitchFamily="18" charset="0"/>
                            </a:rPr>
                          </m:ctrlPr>
                        </m:sSupPr>
                        <m:e>
                          <m:r>
                            <a:rPr lang="en-US" b="0" i="1" smtClean="0">
                              <a:solidFill>
                                <a:schemeClr val="bg2"/>
                              </a:solidFill>
                              <a:latin typeface="Cambria Math" panose="02040503050406030204" pitchFamily="18" charset="0"/>
                            </a:rPr>
                            <m:t>𝑉</m:t>
                          </m:r>
                        </m:e>
                        <m:sup>
                          <m:r>
                            <a:rPr lang="en-US" b="0" i="1" smtClean="0">
                              <a:solidFill>
                                <a:schemeClr val="bg2"/>
                              </a:solidFill>
                              <a:latin typeface="Cambria Math" panose="02040503050406030204" pitchFamily="18" charset="0"/>
                            </a:rPr>
                            <m:t>∗</m:t>
                          </m:r>
                        </m:sup>
                      </m:sSup>
                      <m:r>
                        <a:rPr lang="en-US" b="0" i="1" smtClean="0">
                          <a:solidFill>
                            <a:schemeClr val="bg2"/>
                          </a:solidFill>
                          <a:latin typeface="Cambria Math" panose="02040503050406030204" pitchFamily="18" charset="0"/>
                        </a:rPr>
                        <m:t>=</m:t>
                      </m:r>
                      <m:func>
                        <m:funcPr>
                          <m:ctrlPr>
                            <a:rPr lang="en-US" b="0" i="1" smtClean="0">
                              <a:solidFill>
                                <a:schemeClr val="bg2"/>
                              </a:solidFill>
                              <a:latin typeface="Cambria Math" panose="02040503050406030204" pitchFamily="18" charset="0"/>
                            </a:rPr>
                          </m:ctrlPr>
                        </m:funcPr>
                        <m:fName>
                          <m:limLow>
                            <m:limLowPr>
                              <m:ctrlPr>
                                <a:rPr lang="en-US" b="0" i="1" smtClean="0">
                                  <a:solidFill>
                                    <a:schemeClr val="bg2"/>
                                  </a:solidFill>
                                  <a:latin typeface="Cambria Math" panose="02040503050406030204" pitchFamily="18" charset="0"/>
                                </a:rPr>
                              </m:ctrlPr>
                            </m:limLowPr>
                            <m:e>
                              <m:r>
                                <m:rPr>
                                  <m:sty m:val="p"/>
                                </m:rPr>
                                <a:rPr lang="en-US" b="0" i="0" smtClean="0">
                                  <a:solidFill>
                                    <a:schemeClr val="bg2"/>
                                  </a:solidFill>
                                  <a:latin typeface="Cambria Math" panose="02040503050406030204" pitchFamily="18" charset="0"/>
                                </a:rPr>
                                <m:t>max</m:t>
                              </m:r>
                            </m:e>
                            <m:lim>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𝜋</m:t>
                                  </m:r>
                                </m:e>
                                <m:sup>
                                  <m:r>
                                    <a:rPr lang="en-US" i="1">
                                      <a:solidFill>
                                        <a:schemeClr val="bg2"/>
                                      </a:solidFill>
                                      <a:latin typeface="Cambria Math" panose="02040503050406030204" pitchFamily="18" charset="0"/>
                                      <a:ea typeface="Cambria Math" panose="02040503050406030204" pitchFamily="18" charset="0"/>
                                    </a:rPr>
                                    <m:t>1</m:t>
                                  </m:r>
                                </m:sup>
                              </m:sSup>
                            </m:lim>
                          </m:limLow>
                        </m:fName>
                        <m:e>
                          <m:func>
                            <m:funcPr>
                              <m:ctrlPr>
                                <a:rPr lang="en-US" b="0" i="1" smtClean="0">
                                  <a:solidFill>
                                    <a:schemeClr val="bg2"/>
                                  </a:solidFill>
                                  <a:latin typeface="Cambria Math" panose="02040503050406030204" pitchFamily="18" charset="0"/>
                                </a:rPr>
                              </m:ctrlPr>
                            </m:funcPr>
                            <m:fName>
                              <m:limLow>
                                <m:limLowPr>
                                  <m:ctrlPr>
                                    <a:rPr lang="en-US" b="0" i="1" smtClean="0">
                                      <a:solidFill>
                                        <a:schemeClr val="bg2"/>
                                      </a:solidFill>
                                      <a:latin typeface="Cambria Math" panose="02040503050406030204" pitchFamily="18" charset="0"/>
                                    </a:rPr>
                                  </m:ctrlPr>
                                </m:limLowPr>
                                <m:e>
                                  <m:r>
                                    <m:rPr>
                                      <m:sty m:val="p"/>
                                    </m:rPr>
                                    <a:rPr lang="en-US" b="0" i="0" smtClean="0">
                                      <a:solidFill>
                                        <a:schemeClr val="bg2"/>
                                      </a:solidFill>
                                      <a:latin typeface="Cambria Math" panose="02040503050406030204" pitchFamily="18" charset="0"/>
                                    </a:rPr>
                                    <m:t>min</m:t>
                                  </m:r>
                                </m:e>
                                <m:lim>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𝜋</m:t>
                                      </m:r>
                                    </m:e>
                                    <m:sup>
                                      <m:r>
                                        <a:rPr lang="en-US" i="1">
                                          <a:solidFill>
                                            <a:schemeClr val="bg2"/>
                                          </a:solidFill>
                                          <a:latin typeface="Cambria Math" panose="02040503050406030204" pitchFamily="18" charset="0"/>
                                          <a:ea typeface="Cambria Math" panose="02040503050406030204" pitchFamily="18" charset="0"/>
                                        </a:rPr>
                                        <m:t>2</m:t>
                                      </m:r>
                                    </m:sup>
                                  </m:sSup>
                                </m:lim>
                              </m:limLow>
                            </m:fName>
                            <m:e>
                              <m:sSup>
                                <m:sSupPr>
                                  <m:ctrlPr>
                                    <a:rPr lang="en-US" i="1">
                                      <a:solidFill>
                                        <a:schemeClr val="bg2"/>
                                      </a:solidFill>
                                      <a:latin typeface="Cambria Math" panose="02040503050406030204" pitchFamily="18" charset="0"/>
                                    </a:rPr>
                                  </m:ctrlPr>
                                </m:sSupPr>
                                <m:e>
                                  <m:r>
                                    <a:rPr lang="en-US" i="1">
                                      <a:solidFill>
                                        <a:schemeClr val="bg2"/>
                                      </a:solidFill>
                                      <a:latin typeface="Cambria Math" panose="02040503050406030204" pitchFamily="18" charset="0"/>
                                    </a:rPr>
                                    <m:t>𝑉</m:t>
                                  </m:r>
                                </m:e>
                                <m:sup>
                                  <m:r>
                                    <a:rPr lang="en-US" i="1">
                                      <a:solidFill>
                                        <a:schemeClr val="bg2"/>
                                      </a:solidFill>
                                      <a:latin typeface="Cambria Math" panose="02040503050406030204" pitchFamily="18" charset="0"/>
                                    </a:rPr>
                                    <m:t>1, </m:t>
                                  </m:r>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𝜋</m:t>
                                      </m:r>
                                    </m:e>
                                    <m:sup>
                                      <m:r>
                                        <a:rPr lang="en-US" i="1">
                                          <a:solidFill>
                                            <a:schemeClr val="bg2"/>
                                          </a:solidFill>
                                          <a:latin typeface="Cambria Math" panose="02040503050406030204" pitchFamily="18" charset="0"/>
                                          <a:ea typeface="Cambria Math" panose="02040503050406030204" pitchFamily="18" charset="0"/>
                                        </a:rPr>
                                        <m:t>1</m:t>
                                      </m:r>
                                    </m:sup>
                                  </m:sSup>
                                  <m:r>
                                    <a:rPr lang="en-US" i="1">
                                      <a:solidFill>
                                        <a:schemeClr val="bg2"/>
                                      </a:solidFill>
                                      <a:latin typeface="Cambria Math" panose="02040503050406030204" pitchFamily="18" charset="0"/>
                                      <a:ea typeface="Cambria Math" panose="02040503050406030204" pitchFamily="18" charset="0"/>
                                    </a:rPr>
                                    <m:t>,   </m:t>
                                  </m:r>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𝜋</m:t>
                                      </m:r>
                                    </m:e>
                                    <m:sup>
                                      <m:r>
                                        <a:rPr lang="en-US" i="1">
                                          <a:solidFill>
                                            <a:schemeClr val="bg2"/>
                                          </a:solidFill>
                                          <a:latin typeface="Cambria Math" panose="02040503050406030204" pitchFamily="18" charset="0"/>
                                          <a:ea typeface="Cambria Math" panose="02040503050406030204" pitchFamily="18" charset="0"/>
                                        </a:rPr>
                                        <m:t>2</m:t>
                                      </m:r>
                                    </m:sup>
                                  </m:sSup>
                                </m:sup>
                              </m:sSup>
                            </m:e>
                          </m:func>
                        </m:e>
                      </m:func>
                      <m:r>
                        <a:rPr lang="en-US" b="0" i="1" smtClean="0">
                          <a:solidFill>
                            <a:schemeClr val="bg2"/>
                          </a:solidFill>
                          <a:latin typeface="Cambria Math" panose="02040503050406030204" pitchFamily="18" charset="0"/>
                        </a:rPr>
                        <m:t>=</m:t>
                      </m:r>
                      <m:func>
                        <m:funcPr>
                          <m:ctrlPr>
                            <a:rPr lang="en-US" b="0" i="1" smtClean="0">
                              <a:solidFill>
                                <a:schemeClr val="bg2"/>
                              </a:solidFill>
                              <a:latin typeface="Cambria Math" panose="02040503050406030204" pitchFamily="18" charset="0"/>
                            </a:rPr>
                          </m:ctrlPr>
                        </m:funcPr>
                        <m:fName>
                          <m:limLow>
                            <m:limLowPr>
                              <m:ctrlPr>
                                <a:rPr lang="en-US" b="0" i="1" smtClean="0">
                                  <a:solidFill>
                                    <a:schemeClr val="bg2"/>
                                  </a:solidFill>
                                  <a:latin typeface="Cambria Math" panose="02040503050406030204" pitchFamily="18" charset="0"/>
                                </a:rPr>
                              </m:ctrlPr>
                            </m:limLowPr>
                            <m:e>
                              <m:r>
                                <m:rPr>
                                  <m:sty m:val="p"/>
                                </m:rPr>
                                <a:rPr lang="en-US" b="0" i="0" smtClean="0">
                                  <a:solidFill>
                                    <a:schemeClr val="bg2"/>
                                  </a:solidFill>
                                  <a:latin typeface="Cambria Math" panose="02040503050406030204" pitchFamily="18" charset="0"/>
                                </a:rPr>
                                <m:t>min</m:t>
                              </m:r>
                            </m:e>
                            <m:lim>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𝜋</m:t>
                                  </m:r>
                                </m:e>
                                <m:sup>
                                  <m:r>
                                    <a:rPr lang="en-US" i="1">
                                      <a:solidFill>
                                        <a:schemeClr val="bg2"/>
                                      </a:solidFill>
                                      <a:latin typeface="Cambria Math" panose="02040503050406030204" pitchFamily="18" charset="0"/>
                                      <a:ea typeface="Cambria Math" panose="02040503050406030204" pitchFamily="18" charset="0"/>
                                    </a:rPr>
                                    <m:t>2</m:t>
                                  </m:r>
                                </m:sup>
                              </m:sSup>
                            </m:lim>
                          </m:limLow>
                        </m:fName>
                        <m:e>
                          <m:func>
                            <m:funcPr>
                              <m:ctrlPr>
                                <a:rPr lang="en-US" b="0" i="1" smtClean="0">
                                  <a:solidFill>
                                    <a:schemeClr val="bg2"/>
                                  </a:solidFill>
                                  <a:latin typeface="Cambria Math" panose="02040503050406030204" pitchFamily="18" charset="0"/>
                                </a:rPr>
                              </m:ctrlPr>
                            </m:funcPr>
                            <m:fName>
                              <m:limLow>
                                <m:limLowPr>
                                  <m:ctrlPr>
                                    <a:rPr lang="en-US" b="0" i="1" smtClean="0">
                                      <a:solidFill>
                                        <a:schemeClr val="bg2"/>
                                      </a:solidFill>
                                      <a:latin typeface="Cambria Math" panose="02040503050406030204" pitchFamily="18" charset="0"/>
                                    </a:rPr>
                                  </m:ctrlPr>
                                </m:limLowPr>
                                <m:e>
                                  <m:r>
                                    <m:rPr>
                                      <m:sty m:val="p"/>
                                    </m:rPr>
                                    <a:rPr lang="en-US" b="0" i="0" smtClean="0">
                                      <a:solidFill>
                                        <a:schemeClr val="bg2"/>
                                      </a:solidFill>
                                      <a:latin typeface="Cambria Math" panose="02040503050406030204" pitchFamily="18" charset="0"/>
                                    </a:rPr>
                                    <m:t>max</m:t>
                                  </m:r>
                                </m:e>
                                <m:lim>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𝜋</m:t>
                                      </m:r>
                                    </m:e>
                                    <m:sup>
                                      <m:r>
                                        <a:rPr lang="en-US" i="1">
                                          <a:solidFill>
                                            <a:schemeClr val="bg2"/>
                                          </a:solidFill>
                                          <a:latin typeface="Cambria Math" panose="02040503050406030204" pitchFamily="18" charset="0"/>
                                          <a:ea typeface="Cambria Math" panose="02040503050406030204" pitchFamily="18" charset="0"/>
                                        </a:rPr>
                                        <m:t>1</m:t>
                                      </m:r>
                                    </m:sup>
                                  </m:sSup>
                                </m:lim>
                              </m:limLow>
                            </m:fName>
                            <m:e>
                              <m:sSup>
                                <m:sSupPr>
                                  <m:ctrlPr>
                                    <a:rPr lang="en-US" i="1">
                                      <a:solidFill>
                                        <a:schemeClr val="bg2"/>
                                      </a:solidFill>
                                      <a:latin typeface="Cambria Math" panose="02040503050406030204" pitchFamily="18" charset="0"/>
                                    </a:rPr>
                                  </m:ctrlPr>
                                </m:sSupPr>
                                <m:e>
                                  <m:r>
                                    <a:rPr lang="en-US" i="1">
                                      <a:solidFill>
                                        <a:schemeClr val="bg2"/>
                                      </a:solidFill>
                                      <a:latin typeface="Cambria Math" panose="02040503050406030204" pitchFamily="18" charset="0"/>
                                    </a:rPr>
                                    <m:t>𝑉</m:t>
                                  </m:r>
                                </m:e>
                                <m:sup>
                                  <m:r>
                                    <a:rPr lang="en-US" i="1">
                                      <a:solidFill>
                                        <a:schemeClr val="bg2"/>
                                      </a:solidFill>
                                      <a:latin typeface="Cambria Math" panose="02040503050406030204" pitchFamily="18" charset="0"/>
                                    </a:rPr>
                                    <m:t>1, </m:t>
                                  </m:r>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𝜋</m:t>
                                      </m:r>
                                    </m:e>
                                    <m:sup>
                                      <m:r>
                                        <a:rPr lang="en-US" i="1">
                                          <a:solidFill>
                                            <a:schemeClr val="bg2"/>
                                          </a:solidFill>
                                          <a:latin typeface="Cambria Math" panose="02040503050406030204" pitchFamily="18" charset="0"/>
                                          <a:ea typeface="Cambria Math" panose="02040503050406030204" pitchFamily="18" charset="0"/>
                                        </a:rPr>
                                        <m:t>1</m:t>
                                      </m:r>
                                    </m:sup>
                                  </m:sSup>
                                  <m:r>
                                    <a:rPr lang="en-US" i="1">
                                      <a:solidFill>
                                        <a:schemeClr val="bg2"/>
                                      </a:solidFill>
                                      <a:latin typeface="Cambria Math" panose="02040503050406030204" pitchFamily="18" charset="0"/>
                                      <a:ea typeface="Cambria Math" panose="02040503050406030204" pitchFamily="18" charset="0"/>
                                    </a:rPr>
                                    <m:t>,   </m:t>
                                  </m:r>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𝜋</m:t>
                                      </m:r>
                                    </m:e>
                                    <m:sup>
                                      <m:r>
                                        <a:rPr lang="en-US" i="1">
                                          <a:solidFill>
                                            <a:schemeClr val="bg2"/>
                                          </a:solidFill>
                                          <a:latin typeface="Cambria Math" panose="02040503050406030204" pitchFamily="18" charset="0"/>
                                          <a:ea typeface="Cambria Math" panose="02040503050406030204" pitchFamily="18" charset="0"/>
                                        </a:rPr>
                                        <m:t>2</m:t>
                                      </m:r>
                                    </m:sup>
                                  </m:sSup>
                                </m:sup>
                              </m:sSup>
                            </m:e>
                          </m:func>
                        </m:e>
                      </m:func>
                    </m:oMath>
                  </m:oMathPara>
                </a14:m>
                <a:endParaRPr dirty="0">
                  <a:solidFill>
                    <a:schemeClr val="bg2"/>
                  </a:solidFill>
                </a:endParaRPr>
              </a:p>
            </p:txBody>
          </p:sp>
        </mc:Choice>
        <mc:Fallback xmlns="">
          <p:sp>
            <p:nvSpPr>
              <p:cNvPr id="120" name="Google Shape;120;p19"/>
              <p:cNvSpPr txBox="1">
                <a:spLocks noGrp="1" noRot="1" noChangeAspect="1" noMove="1" noResize="1" noEditPoints="1" noAdjustHandles="1" noChangeArrowheads="1" noChangeShapeType="1" noTextEdit="1"/>
              </p:cNvSpPr>
              <p:nvPr>
                <p:ph type="body" idx="1"/>
              </p:nvPr>
            </p:nvSpPr>
            <p:spPr>
              <a:xfrm>
                <a:off x="311700" y="1152475"/>
                <a:ext cx="8520600" cy="3416400"/>
              </a:xfrm>
              <a:prstGeom prst="rect">
                <a:avLst/>
              </a:prstGeom>
              <a:blipFill>
                <a:blip r:embed="rId3"/>
                <a:stretch>
                  <a:fillRect l="-595"/>
                </a:stretch>
              </a:blipFill>
            </p:spPr>
            <p:txBody>
              <a:bodyPr/>
              <a:lstStyle/>
              <a:p>
                <a:r>
                  <a:rPr lang="en-CN">
                    <a:noFill/>
                  </a:rPr>
                  <a:t> </a:t>
                </a:r>
              </a:p>
            </p:txBody>
          </p:sp>
        </mc:Fallback>
      </mc:AlternateContent>
    </p:spTree>
    <p:extLst>
      <p:ext uri="{BB962C8B-B14F-4D97-AF65-F5344CB8AC3E}">
        <p14:creationId xmlns:p14="http://schemas.microsoft.com/office/powerpoint/2010/main" val="2480583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Finding the Equilibrium: Minimax Value-Iteration</a:t>
            </a:r>
            <a:endParaRPr dirty="0"/>
          </a:p>
        </p:txBody>
      </p:sp>
      <mc:AlternateContent xmlns:mc="http://schemas.openxmlformats.org/markup-compatibility/2006" xmlns:a14="http://schemas.microsoft.com/office/drawing/2010/main">
        <mc:Choice Requires="a14">
          <p:sp>
            <p:nvSpPr>
              <p:cNvPr id="132" name="Google Shape;132;p21"/>
              <p:cNvSpPr txBox="1">
                <a:spLocks noGrp="1"/>
              </p:cNvSpPr>
              <p:nvPr>
                <p:ph type="body" idx="1"/>
              </p:nvPr>
            </p:nvSpPr>
            <p:spPr>
              <a:xfrm>
                <a:off x="311700" y="1152475"/>
                <a:ext cx="8520600" cy="3546000"/>
              </a:xfrm>
              <a:prstGeom prst="rect">
                <a:avLst/>
              </a:prstGeom>
            </p:spPr>
            <p:txBody>
              <a:bodyPr spcFirstLastPara="1" wrap="square" lIns="91425" tIns="91425" rIns="91425" bIns="91425" anchor="t" anchorCtr="0">
                <a:normAutofit/>
              </a:bodyPr>
              <a:lstStyle/>
              <a:p>
                <a:pPr marL="0" lvl="0" indent="0">
                  <a:spcAft>
                    <a:spcPts val="1200"/>
                  </a:spcAft>
                  <a:buNone/>
                </a:pPr>
                <a:r>
                  <a:rPr lang="en-US" dirty="0">
                    <a:solidFill>
                      <a:schemeClr val="bg2"/>
                    </a:solidFill>
                  </a:rPr>
                  <a:t>Define operator </a:t>
                </a:r>
                <a14:m>
                  <m:oMath xmlns:m="http://schemas.openxmlformats.org/officeDocument/2006/math">
                    <m:r>
                      <a:rPr lang="en-US" i="1" smtClean="0">
                        <a:solidFill>
                          <a:schemeClr val="bg2"/>
                        </a:solidFill>
                        <a:latin typeface="Cambria Math" panose="02040503050406030204" pitchFamily="18" charset="0"/>
                        <a:ea typeface="Cambria Math" panose="02040503050406030204" pitchFamily="18" charset="0"/>
                      </a:rPr>
                      <m:t>𝒯</m:t>
                    </m:r>
                  </m:oMath>
                </a14:m>
                <a:r>
                  <a:rPr lang="en-US" dirty="0">
                    <a:solidFill>
                      <a:schemeClr val="bg2"/>
                    </a:solidFill>
                    <a:ea typeface="Cambria Math" panose="02040503050406030204" pitchFamily="18" charset="0"/>
                  </a:rPr>
                  <a:t>:</a:t>
                </a:r>
              </a:p>
              <a:p>
                <a:pPr marL="0" lvl="0" indent="0">
                  <a:spcAft>
                    <a:spcPts val="1200"/>
                  </a:spcAft>
                  <a:buNone/>
                </a:pPr>
                <a14:m>
                  <m:oMathPara xmlns:m="http://schemas.openxmlformats.org/officeDocument/2006/math">
                    <m:oMathParaPr>
                      <m:jc m:val="centerGroup"/>
                    </m:oMathParaPr>
                    <m:oMath xmlns:m="http://schemas.openxmlformats.org/officeDocument/2006/math">
                      <m:d>
                        <m:dPr>
                          <m:ctrlPr>
                            <a:rPr lang="en-US" sz="1600" b="0" i="1" smtClean="0">
                              <a:solidFill>
                                <a:schemeClr val="bg2"/>
                              </a:solidFill>
                              <a:latin typeface="Cambria Math" panose="02040503050406030204" pitchFamily="18" charset="0"/>
                              <a:ea typeface="Cambria Math" panose="02040503050406030204" pitchFamily="18" charset="0"/>
                            </a:rPr>
                          </m:ctrlPr>
                        </m:dPr>
                        <m:e>
                          <m:r>
                            <a:rPr lang="en-US" sz="1600" i="1">
                              <a:solidFill>
                                <a:schemeClr val="bg2"/>
                              </a:solidFill>
                              <a:latin typeface="Cambria Math" panose="02040503050406030204" pitchFamily="18" charset="0"/>
                              <a:ea typeface="Cambria Math" panose="02040503050406030204" pitchFamily="18" charset="0"/>
                            </a:rPr>
                            <m:t>𝒯</m:t>
                          </m:r>
                          <m:r>
                            <a:rPr lang="en-US" sz="1600" i="1">
                              <a:solidFill>
                                <a:schemeClr val="bg2"/>
                              </a:solidFill>
                              <a:latin typeface="Cambria Math" panose="02040503050406030204" pitchFamily="18" charset="0"/>
                              <a:ea typeface="Cambria Math" panose="02040503050406030204" pitchFamily="18" charset="0"/>
                            </a:rPr>
                            <m:t>𝑄</m:t>
                          </m:r>
                        </m:e>
                      </m:d>
                      <m:d>
                        <m:dPr>
                          <m:ctrlPr>
                            <a:rPr lang="en-US" sz="1600" b="0" i="1" smtClean="0">
                              <a:solidFill>
                                <a:schemeClr val="bg2"/>
                              </a:solidFill>
                              <a:latin typeface="Cambria Math" panose="02040503050406030204" pitchFamily="18" charset="0"/>
                              <a:ea typeface="Cambria Math" panose="02040503050406030204" pitchFamily="18" charset="0"/>
                            </a:rPr>
                          </m:ctrlPr>
                        </m:dPr>
                        <m:e>
                          <m:r>
                            <a:rPr lang="en-US" sz="1600" b="0" i="1" smtClean="0">
                              <a:solidFill>
                                <a:schemeClr val="bg2"/>
                              </a:solidFill>
                              <a:latin typeface="Cambria Math" panose="02040503050406030204" pitchFamily="18" charset="0"/>
                              <a:ea typeface="Cambria Math" panose="02040503050406030204" pitchFamily="18" charset="0"/>
                            </a:rPr>
                            <m:t>𝑠</m:t>
                          </m:r>
                          <m:r>
                            <a:rPr lang="en-US" sz="1600" b="0" i="1" smtClean="0">
                              <a:solidFill>
                                <a:schemeClr val="bg2"/>
                              </a:solidFill>
                              <a:latin typeface="Cambria Math" panose="02040503050406030204" pitchFamily="18" charset="0"/>
                              <a:ea typeface="Cambria Math" panose="02040503050406030204" pitchFamily="18" charset="0"/>
                            </a:rPr>
                            <m:t>,</m:t>
                          </m:r>
                          <m:r>
                            <a:rPr lang="en-US" sz="1600" b="0" i="1" smtClean="0">
                              <a:solidFill>
                                <a:schemeClr val="bg2"/>
                              </a:solidFill>
                              <a:latin typeface="Cambria Math" panose="02040503050406030204" pitchFamily="18" charset="0"/>
                              <a:ea typeface="Cambria Math" panose="02040503050406030204" pitchFamily="18" charset="0"/>
                            </a:rPr>
                            <m:t>𝑎</m:t>
                          </m:r>
                        </m:e>
                      </m:d>
                      <m:r>
                        <a:rPr lang="en-US" sz="1600" i="1">
                          <a:solidFill>
                            <a:schemeClr val="bg2"/>
                          </a:solidFill>
                          <a:latin typeface="Cambria Math" panose="02040503050406030204" pitchFamily="18" charset="0"/>
                        </a:rPr>
                        <m:t>≔</m:t>
                      </m:r>
                      <m:r>
                        <a:rPr lang="en-US" sz="1600" b="0" i="1" smtClean="0">
                          <a:solidFill>
                            <a:schemeClr val="bg2"/>
                          </a:solidFill>
                          <a:latin typeface="Cambria Math" panose="02040503050406030204" pitchFamily="18" charset="0"/>
                          <a:ea typeface="Cambria Math" panose="02040503050406030204" pitchFamily="18" charset="0"/>
                        </a:rPr>
                        <m:t>𝑟</m:t>
                      </m:r>
                      <m:d>
                        <m:dPr>
                          <m:ctrlPr>
                            <a:rPr lang="en-US" sz="1600" b="0" i="1" smtClean="0">
                              <a:solidFill>
                                <a:schemeClr val="bg2"/>
                              </a:solidFill>
                              <a:latin typeface="Cambria Math" panose="02040503050406030204" pitchFamily="18" charset="0"/>
                              <a:ea typeface="Cambria Math" panose="02040503050406030204" pitchFamily="18" charset="0"/>
                            </a:rPr>
                          </m:ctrlPr>
                        </m:dPr>
                        <m:e>
                          <m:r>
                            <a:rPr lang="en-US" sz="1600" b="0" i="1" smtClean="0">
                              <a:solidFill>
                                <a:schemeClr val="bg2"/>
                              </a:solidFill>
                              <a:latin typeface="Cambria Math" panose="02040503050406030204" pitchFamily="18" charset="0"/>
                              <a:ea typeface="Cambria Math" panose="02040503050406030204" pitchFamily="18" charset="0"/>
                            </a:rPr>
                            <m:t>𝑠</m:t>
                          </m:r>
                          <m:r>
                            <a:rPr lang="en-US" sz="1600" b="0" i="1" smtClean="0">
                              <a:solidFill>
                                <a:schemeClr val="bg2"/>
                              </a:solidFill>
                              <a:latin typeface="Cambria Math" panose="02040503050406030204" pitchFamily="18" charset="0"/>
                              <a:ea typeface="Cambria Math" panose="02040503050406030204" pitchFamily="18" charset="0"/>
                            </a:rPr>
                            <m:t>,</m:t>
                          </m:r>
                          <m:sSub>
                            <m:sSubPr>
                              <m:ctrlPr>
                                <a:rPr lang="en-US" sz="1600" b="0" i="1" smtClean="0">
                                  <a:solidFill>
                                    <a:schemeClr val="bg2"/>
                                  </a:solidFill>
                                  <a:latin typeface="Cambria Math" panose="02040503050406030204" pitchFamily="18" charset="0"/>
                                  <a:ea typeface="Cambria Math" panose="02040503050406030204" pitchFamily="18" charset="0"/>
                                </a:rPr>
                              </m:ctrlPr>
                            </m:sSubPr>
                            <m:e>
                              <m:r>
                                <a:rPr lang="en-US" sz="1600" b="0" i="1" smtClean="0">
                                  <a:solidFill>
                                    <a:schemeClr val="bg2"/>
                                  </a:solidFill>
                                  <a:latin typeface="Cambria Math" panose="02040503050406030204" pitchFamily="18" charset="0"/>
                                  <a:ea typeface="Cambria Math" panose="02040503050406030204" pitchFamily="18" charset="0"/>
                                </a:rPr>
                                <m:t>𝑎</m:t>
                              </m:r>
                            </m:e>
                            <m:sub>
                              <m:r>
                                <a:rPr lang="en-US" sz="1600" b="0" i="1" smtClean="0">
                                  <a:solidFill>
                                    <a:schemeClr val="bg2"/>
                                  </a:solidFill>
                                  <a:latin typeface="Cambria Math" panose="02040503050406030204" pitchFamily="18" charset="0"/>
                                  <a:ea typeface="Cambria Math" panose="02040503050406030204" pitchFamily="18" charset="0"/>
                                </a:rPr>
                                <m:t>1</m:t>
                              </m:r>
                            </m:sub>
                          </m:sSub>
                          <m:r>
                            <a:rPr lang="en-US" sz="1600" b="0" i="1" smtClean="0">
                              <a:solidFill>
                                <a:schemeClr val="bg2"/>
                              </a:solidFill>
                              <a:latin typeface="Cambria Math" panose="02040503050406030204" pitchFamily="18" charset="0"/>
                              <a:ea typeface="Cambria Math" panose="02040503050406030204" pitchFamily="18" charset="0"/>
                            </a:rPr>
                            <m:t>,</m:t>
                          </m:r>
                          <m:sSub>
                            <m:sSubPr>
                              <m:ctrlPr>
                                <a:rPr lang="en-US" sz="1600" b="0" i="1" smtClean="0">
                                  <a:solidFill>
                                    <a:schemeClr val="bg2"/>
                                  </a:solidFill>
                                  <a:latin typeface="Cambria Math" panose="02040503050406030204" pitchFamily="18" charset="0"/>
                                  <a:ea typeface="Cambria Math" panose="02040503050406030204" pitchFamily="18" charset="0"/>
                                </a:rPr>
                              </m:ctrlPr>
                            </m:sSubPr>
                            <m:e>
                              <m:r>
                                <a:rPr lang="en-US" sz="1600" b="0" i="1" smtClean="0">
                                  <a:solidFill>
                                    <a:schemeClr val="bg2"/>
                                  </a:solidFill>
                                  <a:latin typeface="Cambria Math" panose="02040503050406030204" pitchFamily="18" charset="0"/>
                                  <a:ea typeface="Cambria Math" panose="02040503050406030204" pitchFamily="18" charset="0"/>
                                </a:rPr>
                                <m:t>𝑎</m:t>
                              </m:r>
                            </m:e>
                            <m:sub>
                              <m:r>
                                <a:rPr lang="en-US" sz="1600" b="0" i="1" smtClean="0">
                                  <a:solidFill>
                                    <a:schemeClr val="bg2"/>
                                  </a:solidFill>
                                  <a:latin typeface="Cambria Math" panose="02040503050406030204" pitchFamily="18" charset="0"/>
                                  <a:ea typeface="Cambria Math" panose="02040503050406030204" pitchFamily="18" charset="0"/>
                                </a:rPr>
                                <m:t>2</m:t>
                              </m:r>
                            </m:sub>
                          </m:sSub>
                        </m:e>
                      </m:d>
                      <m:r>
                        <a:rPr lang="en-US" sz="1600" b="0" i="1" smtClean="0">
                          <a:solidFill>
                            <a:schemeClr val="bg2"/>
                          </a:solidFill>
                          <a:latin typeface="Cambria Math" panose="02040503050406030204" pitchFamily="18" charset="0"/>
                          <a:ea typeface="Cambria Math" panose="02040503050406030204" pitchFamily="18" charset="0"/>
                        </a:rPr>
                        <m:t>+</m:t>
                      </m:r>
                      <m:r>
                        <a:rPr lang="en-US" sz="1600" b="0" i="1" smtClean="0">
                          <a:solidFill>
                            <a:schemeClr val="bg2"/>
                          </a:solidFill>
                          <a:latin typeface="Cambria Math" panose="02040503050406030204" pitchFamily="18" charset="0"/>
                          <a:ea typeface="Cambria Math" panose="02040503050406030204" pitchFamily="18" charset="0"/>
                        </a:rPr>
                        <m:t>𝛾</m:t>
                      </m:r>
                      <m:sSub>
                        <m:sSubPr>
                          <m:ctrlPr>
                            <a:rPr lang="en-US" sz="1600" b="0" i="1" smtClean="0">
                              <a:solidFill>
                                <a:schemeClr val="bg2"/>
                              </a:solidFill>
                              <a:latin typeface="Cambria Math" panose="02040503050406030204" pitchFamily="18" charset="0"/>
                              <a:ea typeface="Cambria Math" panose="02040503050406030204" pitchFamily="18" charset="0"/>
                            </a:rPr>
                          </m:ctrlPr>
                        </m:sSubPr>
                        <m:e>
                          <m:r>
                            <a:rPr lang="en-US" sz="1600" b="0" i="1" smtClean="0">
                              <a:solidFill>
                                <a:schemeClr val="bg2"/>
                              </a:solidFill>
                              <a:latin typeface="Cambria Math" panose="02040503050406030204" pitchFamily="18" charset="0"/>
                              <a:ea typeface="Cambria Math" panose="02040503050406030204" pitchFamily="18" charset="0"/>
                            </a:rPr>
                            <m:t>𝔼</m:t>
                          </m:r>
                        </m:e>
                        <m:sub>
                          <m:sSup>
                            <m:sSupPr>
                              <m:ctrlPr>
                                <a:rPr lang="en-US" sz="1600" b="0" i="1" smtClean="0">
                                  <a:solidFill>
                                    <a:schemeClr val="bg2"/>
                                  </a:solidFill>
                                  <a:latin typeface="Cambria Math" panose="02040503050406030204" pitchFamily="18" charset="0"/>
                                  <a:ea typeface="Cambria Math" panose="02040503050406030204" pitchFamily="18" charset="0"/>
                                </a:rPr>
                              </m:ctrlPr>
                            </m:sSupPr>
                            <m:e>
                              <m:r>
                                <a:rPr lang="en-US" sz="1600" b="0" i="1" smtClean="0">
                                  <a:solidFill>
                                    <a:schemeClr val="bg2"/>
                                  </a:solidFill>
                                  <a:latin typeface="Cambria Math" panose="02040503050406030204" pitchFamily="18" charset="0"/>
                                  <a:ea typeface="Cambria Math" panose="02040503050406030204" pitchFamily="18" charset="0"/>
                                </a:rPr>
                                <m:t>𝑠</m:t>
                              </m:r>
                            </m:e>
                            <m:sup>
                              <m:r>
                                <a:rPr lang="en-US" sz="1600" b="0" i="1" smtClean="0">
                                  <a:solidFill>
                                    <a:schemeClr val="bg2"/>
                                  </a:solidFill>
                                  <a:latin typeface="Cambria Math" panose="02040503050406030204" pitchFamily="18" charset="0"/>
                                  <a:ea typeface="Cambria Math" panose="02040503050406030204" pitchFamily="18" charset="0"/>
                                </a:rPr>
                                <m:t>′</m:t>
                              </m:r>
                            </m:sup>
                          </m:sSup>
                          <m:r>
                            <a:rPr lang="en-US" sz="1600" b="0" i="1" smtClean="0">
                              <a:solidFill>
                                <a:schemeClr val="bg2"/>
                              </a:solidFill>
                              <a:latin typeface="Cambria Math" panose="02040503050406030204" pitchFamily="18" charset="0"/>
                              <a:ea typeface="Cambria Math" panose="02040503050406030204" pitchFamily="18" charset="0"/>
                            </a:rPr>
                            <m:t>~</m:t>
                          </m:r>
                          <m:r>
                            <a:rPr lang="en-US" sz="1600" b="0" i="1" smtClean="0">
                              <a:solidFill>
                                <a:schemeClr val="bg2"/>
                              </a:solidFill>
                              <a:latin typeface="Cambria Math" panose="02040503050406030204" pitchFamily="18" charset="0"/>
                              <a:ea typeface="Cambria Math" panose="02040503050406030204" pitchFamily="18" charset="0"/>
                            </a:rPr>
                            <m:t>𝑃</m:t>
                          </m:r>
                          <m:r>
                            <a:rPr lang="en-US" sz="1600" b="0" i="1" smtClean="0">
                              <a:solidFill>
                                <a:schemeClr val="bg2"/>
                              </a:solidFill>
                              <a:latin typeface="Cambria Math" panose="02040503050406030204" pitchFamily="18" charset="0"/>
                              <a:ea typeface="Cambria Math" panose="02040503050406030204" pitchFamily="18" charset="0"/>
                            </a:rPr>
                            <m:t>(∙|</m:t>
                          </m:r>
                          <m:r>
                            <a:rPr lang="en-US" sz="1600" b="0" i="1" smtClean="0">
                              <a:solidFill>
                                <a:schemeClr val="bg2"/>
                              </a:solidFill>
                              <a:latin typeface="Cambria Math" panose="02040503050406030204" pitchFamily="18" charset="0"/>
                              <a:ea typeface="Cambria Math" panose="02040503050406030204" pitchFamily="18" charset="0"/>
                            </a:rPr>
                            <m:t>𝑠</m:t>
                          </m:r>
                          <m:r>
                            <a:rPr lang="en-US" sz="1600" b="0" i="1" smtClean="0">
                              <a:solidFill>
                                <a:schemeClr val="bg2"/>
                              </a:solidFill>
                              <a:latin typeface="Cambria Math" panose="02040503050406030204" pitchFamily="18" charset="0"/>
                              <a:ea typeface="Cambria Math" panose="02040503050406030204" pitchFamily="18" charset="0"/>
                            </a:rPr>
                            <m:t>,</m:t>
                          </m:r>
                          <m:sSub>
                            <m:sSubPr>
                              <m:ctrlPr>
                                <a:rPr lang="en-US" sz="1600" b="0" i="1" smtClean="0">
                                  <a:solidFill>
                                    <a:schemeClr val="bg2"/>
                                  </a:solidFill>
                                  <a:latin typeface="Cambria Math" panose="02040503050406030204" pitchFamily="18" charset="0"/>
                                  <a:ea typeface="Cambria Math" panose="02040503050406030204" pitchFamily="18" charset="0"/>
                                </a:rPr>
                              </m:ctrlPr>
                            </m:sSubPr>
                            <m:e>
                              <m:r>
                                <a:rPr lang="en-US" sz="1600" b="0" i="1" smtClean="0">
                                  <a:solidFill>
                                    <a:schemeClr val="bg2"/>
                                  </a:solidFill>
                                  <a:latin typeface="Cambria Math" panose="02040503050406030204" pitchFamily="18" charset="0"/>
                                  <a:ea typeface="Cambria Math" panose="02040503050406030204" pitchFamily="18" charset="0"/>
                                </a:rPr>
                                <m:t>𝑎</m:t>
                              </m:r>
                            </m:e>
                            <m:sub>
                              <m:r>
                                <a:rPr lang="en-US" sz="1600" b="0" i="1" smtClean="0">
                                  <a:solidFill>
                                    <a:schemeClr val="bg2"/>
                                  </a:solidFill>
                                  <a:latin typeface="Cambria Math" panose="02040503050406030204" pitchFamily="18" charset="0"/>
                                  <a:ea typeface="Cambria Math" panose="02040503050406030204" pitchFamily="18" charset="0"/>
                                </a:rPr>
                                <m:t>1</m:t>
                              </m:r>
                            </m:sub>
                          </m:sSub>
                          <m:r>
                            <a:rPr lang="en-US" sz="1600" b="0" i="1" smtClean="0">
                              <a:solidFill>
                                <a:schemeClr val="bg2"/>
                              </a:solidFill>
                              <a:latin typeface="Cambria Math" panose="02040503050406030204" pitchFamily="18" charset="0"/>
                              <a:ea typeface="Cambria Math" panose="02040503050406030204" pitchFamily="18" charset="0"/>
                            </a:rPr>
                            <m:t>,</m:t>
                          </m:r>
                          <m:sSub>
                            <m:sSubPr>
                              <m:ctrlPr>
                                <a:rPr lang="en-US" sz="1600" b="0" i="1" smtClean="0">
                                  <a:solidFill>
                                    <a:schemeClr val="bg2"/>
                                  </a:solidFill>
                                  <a:latin typeface="Cambria Math" panose="02040503050406030204" pitchFamily="18" charset="0"/>
                                  <a:ea typeface="Cambria Math" panose="02040503050406030204" pitchFamily="18" charset="0"/>
                                </a:rPr>
                              </m:ctrlPr>
                            </m:sSubPr>
                            <m:e>
                              <m:r>
                                <a:rPr lang="en-US" sz="1600" b="0" i="1" smtClean="0">
                                  <a:solidFill>
                                    <a:schemeClr val="bg2"/>
                                  </a:solidFill>
                                  <a:latin typeface="Cambria Math" panose="02040503050406030204" pitchFamily="18" charset="0"/>
                                  <a:ea typeface="Cambria Math" panose="02040503050406030204" pitchFamily="18" charset="0"/>
                                </a:rPr>
                                <m:t>𝑎</m:t>
                              </m:r>
                            </m:e>
                            <m:sub>
                              <m:r>
                                <a:rPr lang="en-US" sz="1600" b="0" i="1" smtClean="0">
                                  <a:solidFill>
                                    <a:schemeClr val="bg2"/>
                                  </a:solidFill>
                                  <a:latin typeface="Cambria Math" panose="02040503050406030204" pitchFamily="18" charset="0"/>
                                  <a:ea typeface="Cambria Math" panose="02040503050406030204" pitchFamily="18" charset="0"/>
                                </a:rPr>
                                <m:t>2</m:t>
                              </m:r>
                            </m:sub>
                          </m:sSub>
                          <m:r>
                            <a:rPr lang="en-US" sz="1600" b="0" i="1" smtClean="0">
                              <a:solidFill>
                                <a:schemeClr val="bg2"/>
                              </a:solidFill>
                              <a:latin typeface="Cambria Math" panose="02040503050406030204" pitchFamily="18" charset="0"/>
                              <a:ea typeface="Cambria Math" panose="02040503050406030204" pitchFamily="18" charset="0"/>
                            </a:rPr>
                            <m:t>)</m:t>
                          </m:r>
                        </m:sub>
                      </m:sSub>
                      <m:d>
                        <m:dPr>
                          <m:begChr m:val="["/>
                          <m:endChr m:val="]"/>
                          <m:ctrlPr>
                            <a:rPr lang="en-US" sz="1600" b="0" i="1" smtClean="0">
                              <a:solidFill>
                                <a:schemeClr val="bg2"/>
                              </a:solidFill>
                              <a:latin typeface="Cambria Math" panose="02040503050406030204" pitchFamily="18" charset="0"/>
                              <a:ea typeface="Cambria Math" panose="02040503050406030204" pitchFamily="18" charset="0"/>
                            </a:rPr>
                          </m:ctrlPr>
                        </m:dPr>
                        <m:e>
                          <m:func>
                            <m:funcPr>
                              <m:ctrlPr>
                                <a:rPr lang="en-US" sz="1600" i="1">
                                  <a:solidFill>
                                    <a:schemeClr val="bg2"/>
                                  </a:solidFill>
                                  <a:latin typeface="Cambria Math" panose="02040503050406030204" pitchFamily="18" charset="0"/>
                                </a:rPr>
                              </m:ctrlPr>
                            </m:funcPr>
                            <m:fName>
                              <m:limLow>
                                <m:limLowPr>
                                  <m:ctrlPr>
                                    <a:rPr lang="en-US" sz="1600" i="1">
                                      <a:solidFill>
                                        <a:schemeClr val="bg2"/>
                                      </a:solidFill>
                                      <a:latin typeface="Cambria Math" panose="02040503050406030204" pitchFamily="18" charset="0"/>
                                    </a:rPr>
                                  </m:ctrlPr>
                                </m:limLowPr>
                                <m:e>
                                  <m:r>
                                    <m:rPr>
                                      <m:sty m:val="p"/>
                                    </m:rPr>
                                    <a:rPr lang="en-US" sz="1600">
                                      <a:solidFill>
                                        <a:schemeClr val="bg2"/>
                                      </a:solidFill>
                                      <a:latin typeface="Cambria Math" panose="02040503050406030204" pitchFamily="18" charset="0"/>
                                    </a:rPr>
                                    <m:t>max</m:t>
                                  </m:r>
                                </m:e>
                                <m:lim>
                                  <m:sSub>
                                    <m:sSubPr>
                                      <m:ctrlPr>
                                        <a:rPr lang="en-US" sz="1600" b="0" i="1" smtClean="0">
                                          <a:solidFill>
                                            <a:schemeClr val="bg2"/>
                                          </a:solidFill>
                                          <a:latin typeface="Cambria Math" panose="02040503050406030204" pitchFamily="18" charset="0"/>
                                          <a:ea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𝜋</m:t>
                                      </m:r>
                                    </m:e>
                                    <m:sub>
                                      <m:r>
                                        <a:rPr lang="en-US" sz="1600" b="0" i="1" smtClean="0">
                                          <a:solidFill>
                                            <a:schemeClr val="bg2"/>
                                          </a:solidFill>
                                          <a:latin typeface="Cambria Math" panose="02040503050406030204" pitchFamily="18" charset="0"/>
                                          <a:ea typeface="Cambria Math" panose="02040503050406030204" pitchFamily="18" charset="0"/>
                                        </a:rPr>
                                        <m:t>1</m:t>
                                      </m:r>
                                    </m:sub>
                                  </m:sSub>
                                  <m:d>
                                    <m:dPr>
                                      <m:ctrlPr>
                                        <a:rPr lang="en-US" sz="1600" i="1">
                                          <a:solidFill>
                                            <a:schemeClr val="bg2"/>
                                          </a:solidFill>
                                          <a:latin typeface="Cambria Math" panose="02040503050406030204" pitchFamily="18" charset="0"/>
                                          <a:ea typeface="Cambria Math" panose="02040503050406030204" pitchFamily="18" charset="0"/>
                                        </a:rPr>
                                      </m:ctrlPr>
                                    </m:dPr>
                                    <m:e>
                                      <m:r>
                                        <a:rPr lang="en-US" sz="1600" i="1">
                                          <a:solidFill>
                                            <a:schemeClr val="bg2"/>
                                          </a:solidFill>
                                          <a:latin typeface="Cambria Math" panose="02040503050406030204" pitchFamily="18" charset="0"/>
                                          <a:ea typeface="Cambria Math" panose="02040503050406030204" pitchFamily="18" charset="0"/>
                                        </a:rPr>
                                        <m:t>∙|</m:t>
                                      </m:r>
                                      <m:sSup>
                                        <m:sSupPr>
                                          <m:ctrlPr>
                                            <a:rPr lang="en-US" sz="1600" b="0" i="1" smtClean="0">
                                              <a:solidFill>
                                                <a:schemeClr val="bg2"/>
                                              </a:solidFill>
                                              <a:latin typeface="Cambria Math" panose="02040503050406030204" pitchFamily="18" charset="0"/>
                                              <a:ea typeface="Cambria Math" panose="02040503050406030204" pitchFamily="18" charset="0"/>
                                            </a:rPr>
                                          </m:ctrlPr>
                                        </m:sSupPr>
                                        <m:e>
                                          <m:r>
                                            <a:rPr lang="en-US" sz="1600" i="1">
                                              <a:solidFill>
                                                <a:schemeClr val="bg2"/>
                                              </a:solidFill>
                                              <a:latin typeface="Cambria Math" panose="02040503050406030204" pitchFamily="18" charset="0"/>
                                              <a:ea typeface="Cambria Math" panose="02040503050406030204" pitchFamily="18" charset="0"/>
                                            </a:rPr>
                                            <m:t>𝑠</m:t>
                                          </m:r>
                                        </m:e>
                                        <m:sup>
                                          <m:r>
                                            <a:rPr lang="en-US" sz="1600" b="0" i="1" smtClean="0">
                                              <a:solidFill>
                                                <a:schemeClr val="bg2"/>
                                              </a:solidFill>
                                              <a:latin typeface="Cambria Math" panose="02040503050406030204" pitchFamily="18" charset="0"/>
                                              <a:ea typeface="Cambria Math" panose="02040503050406030204" pitchFamily="18" charset="0"/>
                                            </a:rPr>
                                            <m:t>′</m:t>
                                          </m:r>
                                        </m:sup>
                                      </m:sSup>
                                    </m:e>
                                  </m:d>
                                  <m:r>
                                    <a:rPr lang="en-US" sz="1600" i="1">
                                      <a:solidFill>
                                        <a:schemeClr val="bg2"/>
                                      </a:solidFill>
                                      <a:latin typeface="Cambria Math" panose="02040503050406030204" pitchFamily="18" charset="0"/>
                                      <a:ea typeface="Cambria Math" panose="02040503050406030204" pitchFamily="18" charset="0"/>
                                    </a:rPr>
                                    <m:t>∈∆</m:t>
                                  </m:r>
                                  <m:d>
                                    <m:dPr>
                                      <m:ctrlPr>
                                        <a:rPr lang="en-US" sz="1600" i="1">
                                          <a:solidFill>
                                            <a:schemeClr val="bg2"/>
                                          </a:solidFill>
                                          <a:latin typeface="Cambria Math" panose="02040503050406030204" pitchFamily="18" charset="0"/>
                                          <a:ea typeface="Cambria Math" panose="02040503050406030204" pitchFamily="18" charset="0"/>
                                        </a:rPr>
                                      </m:ctrlPr>
                                    </m:dPr>
                                    <m:e>
                                      <m:sSup>
                                        <m:sSupPr>
                                          <m:ctrlPr>
                                            <a:rPr lang="en-US" sz="1600" i="1">
                                              <a:solidFill>
                                                <a:schemeClr val="bg2"/>
                                              </a:solidFill>
                                              <a:latin typeface="Cambria Math" panose="02040503050406030204" pitchFamily="18" charset="0"/>
                                              <a:ea typeface="Cambria Math" panose="02040503050406030204" pitchFamily="18" charset="0"/>
                                            </a:rPr>
                                          </m:ctrlPr>
                                        </m:sSupPr>
                                        <m:e>
                                          <m:r>
                                            <a:rPr lang="en-US" sz="1600" i="1">
                                              <a:solidFill>
                                                <a:schemeClr val="bg2"/>
                                              </a:solidFill>
                                              <a:latin typeface="Cambria Math" panose="02040503050406030204" pitchFamily="18" charset="0"/>
                                              <a:ea typeface="Cambria Math" panose="02040503050406030204" pitchFamily="18" charset="0"/>
                                            </a:rPr>
                                            <m:t>𝒜</m:t>
                                          </m:r>
                                        </m:e>
                                        <m:sup>
                                          <m:r>
                                            <a:rPr lang="en-US" sz="1600" i="1">
                                              <a:solidFill>
                                                <a:schemeClr val="bg2"/>
                                              </a:solidFill>
                                              <a:latin typeface="Cambria Math" panose="02040503050406030204" pitchFamily="18" charset="0"/>
                                              <a:ea typeface="Cambria Math" panose="02040503050406030204" pitchFamily="18" charset="0"/>
                                            </a:rPr>
                                            <m:t>1</m:t>
                                          </m:r>
                                        </m:sup>
                                      </m:sSup>
                                    </m:e>
                                  </m:d>
                                </m:lim>
                              </m:limLow>
                            </m:fName>
                            <m:e>
                              <m:func>
                                <m:funcPr>
                                  <m:ctrlPr>
                                    <a:rPr lang="en-US" sz="1600" i="1">
                                      <a:solidFill>
                                        <a:schemeClr val="bg2"/>
                                      </a:solidFill>
                                      <a:latin typeface="Cambria Math" panose="02040503050406030204" pitchFamily="18" charset="0"/>
                                    </a:rPr>
                                  </m:ctrlPr>
                                </m:funcPr>
                                <m:fName>
                                  <m:limLow>
                                    <m:limLowPr>
                                      <m:ctrlPr>
                                        <a:rPr lang="en-US" sz="1600" i="1">
                                          <a:solidFill>
                                            <a:schemeClr val="bg2"/>
                                          </a:solidFill>
                                          <a:latin typeface="Cambria Math" panose="02040503050406030204" pitchFamily="18" charset="0"/>
                                        </a:rPr>
                                      </m:ctrlPr>
                                    </m:limLowPr>
                                    <m:e>
                                      <m:r>
                                        <m:rPr>
                                          <m:sty m:val="p"/>
                                        </m:rPr>
                                        <a:rPr lang="en-US" sz="1600">
                                          <a:solidFill>
                                            <a:schemeClr val="bg2"/>
                                          </a:solidFill>
                                          <a:latin typeface="Cambria Math" panose="02040503050406030204" pitchFamily="18" charset="0"/>
                                        </a:rPr>
                                        <m:t>min</m:t>
                                      </m:r>
                                    </m:e>
                                    <m:lim>
                                      <m:sSub>
                                        <m:sSubPr>
                                          <m:ctrlPr>
                                            <a:rPr lang="en-US" sz="1600" i="1">
                                              <a:solidFill>
                                                <a:schemeClr val="bg2"/>
                                              </a:solidFill>
                                              <a:latin typeface="Cambria Math" panose="02040503050406030204" pitchFamily="18" charset="0"/>
                                              <a:ea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𝜋</m:t>
                                          </m:r>
                                        </m:e>
                                        <m:sub>
                                          <m:r>
                                            <a:rPr lang="en-US" sz="1600" b="0" i="1" smtClean="0">
                                              <a:solidFill>
                                                <a:schemeClr val="bg2"/>
                                              </a:solidFill>
                                              <a:latin typeface="Cambria Math" panose="02040503050406030204" pitchFamily="18" charset="0"/>
                                              <a:ea typeface="Cambria Math" panose="02040503050406030204" pitchFamily="18" charset="0"/>
                                            </a:rPr>
                                            <m:t>2</m:t>
                                          </m:r>
                                        </m:sub>
                                      </m:sSub>
                                      <m:d>
                                        <m:dPr>
                                          <m:ctrlPr>
                                            <a:rPr lang="en-US" sz="1600" i="1">
                                              <a:solidFill>
                                                <a:schemeClr val="bg2"/>
                                              </a:solidFill>
                                              <a:latin typeface="Cambria Math" panose="02040503050406030204" pitchFamily="18" charset="0"/>
                                              <a:ea typeface="Cambria Math" panose="02040503050406030204" pitchFamily="18" charset="0"/>
                                            </a:rPr>
                                          </m:ctrlPr>
                                        </m:dPr>
                                        <m:e>
                                          <m:r>
                                            <a:rPr lang="en-US" sz="1600" i="1">
                                              <a:solidFill>
                                                <a:schemeClr val="bg2"/>
                                              </a:solidFill>
                                              <a:latin typeface="Cambria Math" panose="02040503050406030204" pitchFamily="18" charset="0"/>
                                              <a:ea typeface="Cambria Math" panose="02040503050406030204" pitchFamily="18" charset="0"/>
                                            </a:rPr>
                                            <m:t>∙|</m:t>
                                          </m:r>
                                          <m:sSup>
                                            <m:sSupPr>
                                              <m:ctrlPr>
                                                <a:rPr lang="en-US" sz="1600" i="1">
                                                  <a:solidFill>
                                                    <a:schemeClr val="bg2"/>
                                                  </a:solidFill>
                                                  <a:latin typeface="Cambria Math" panose="02040503050406030204" pitchFamily="18" charset="0"/>
                                                  <a:ea typeface="Cambria Math" panose="02040503050406030204" pitchFamily="18" charset="0"/>
                                                </a:rPr>
                                              </m:ctrlPr>
                                            </m:sSupPr>
                                            <m:e>
                                              <m:r>
                                                <a:rPr lang="en-US" sz="1600" i="1">
                                                  <a:solidFill>
                                                    <a:schemeClr val="bg2"/>
                                                  </a:solidFill>
                                                  <a:latin typeface="Cambria Math" panose="02040503050406030204" pitchFamily="18" charset="0"/>
                                                  <a:ea typeface="Cambria Math" panose="02040503050406030204" pitchFamily="18" charset="0"/>
                                                </a:rPr>
                                                <m:t>𝑠</m:t>
                                              </m:r>
                                            </m:e>
                                            <m:sup>
                                              <m:r>
                                                <a:rPr lang="en-US" sz="1600" i="1">
                                                  <a:solidFill>
                                                    <a:schemeClr val="bg2"/>
                                                  </a:solidFill>
                                                  <a:latin typeface="Cambria Math" panose="02040503050406030204" pitchFamily="18" charset="0"/>
                                                  <a:ea typeface="Cambria Math" panose="02040503050406030204" pitchFamily="18" charset="0"/>
                                                </a:rPr>
                                                <m:t>′</m:t>
                                              </m:r>
                                            </m:sup>
                                          </m:sSup>
                                        </m:e>
                                      </m:d>
                                      <m:r>
                                        <a:rPr lang="en-US" sz="1600" i="1">
                                          <a:solidFill>
                                            <a:schemeClr val="bg2"/>
                                          </a:solidFill>
                                          <a:latin typeface="Cambria Math" panose="02040503050406030204" pitchFamily="18" charset="0"/>
                                          <a:ea typeface="Cambria Math" panose="02040503050406030204" pitchFamily="18" charset="0"/>
                                        </a:rPr>
                                        <m:t>∈∆</m:t>
                                      </m:r>
                                      <m:d>
                                        <m:dPr>
                                          <m:ctrlPr>
                                            <a:rPr lang="en-US" sz="1600" i="1">
                                              <a:solidFill>
                                                <a:schemeClr val="bg2"/>
                                              </a:solidFill>
                                              <a:latin typeface="Cambria Math" panose="02040503050406030204" pitchFamily="18" charset="0"/>
                                              <a:ea typeface="Cambria Math" panose="02040503050406030204" pitchFamily="18" charset="0"/>
                                            </a:rPr>
                                          </m:ctrlPr>
                                        </m:dPr>
                                        <m:e>
                                          <m:sSup>
                                            <m:sSupPr>
                                              <m:ctrlPr>
                                                <a:rPr lang="en-US" sz="1600" i="1">
                                                  <a:solidFill>
                                                    <a:schemeClr val="bg2"/>
                                                  </a:solidFill>
                                                  <a:latin typeface="Cambria Math" panose="02040503050406030204" pitchFamily="18" charset="0"/>
                                                  <a:ea typeface="Cambria Math" panose="02040503050406030204" pitchFamily="18" charset="0"/>
                                                </a:rPr>
                                              </m:ctrlPr>
                                            </m:sSupPr>
                                            <m:e>
                                              <m:r>
                                                <a:rPr lang="en-US" sz="1600" i="1">
                                                  <a:solidFill>
                                                    <a:schemeClr val="bg2"/>
                                                  </a:solidFill>
                                                  <a:latin typeface="Cambria Math" panose="02040503050406030204" pitchFamily="18" charset="0"/>
                                                  <a:ea typeface="Cambria Math" panose="02040503050406030204" pitchFamily="18" charset="0"/>
                                                </a:rPr>
                                                <m:t>𝒜</m:t>
                                              </m:r>
                                            </m:e>
                                            <m:sup>
                                              <m:r>
                                                <a:rPr lang="en-US" sz="1600" b="0" i="1" smtClean="0">
                                                  <a:solidFill>
                                                    <a:schemeClr val="bg2"/>
                                                  </a:solidFill>
                                                  <a:latin typeface="Cambria Math" panose="02040503050406030204" pitchFamily="18" charset="0"/>
                                                  <a:ea typeface="Cambria Math" panose="02040503050406030204" pitchFamily="18" charset="0"/>
                                                </a:rPr>
                                                <m:t>2</m:t>
                                              </m:r>
                                            </m:sup>
                                          </m:sSup>
                                        </m:e>
                                      </m:d>
                                    </m:lim>
                                  </m:limLow>
                                </m:fName>
                                <m:e>
                                  <m:sSub>
                                    <m:sSubPr>
                                      <m:ctrlPr>
                                        <a:rPr lang="en-US" sz="1600" i="1">
                                          <a:solidFill>
                                            <a:schemeClr val="bg2"/>
                                          </a:solidFill>
                                          <a:latin typeface="Cambria Math" panose="02040503050406030204" pitchFamily="18" charset="0"/>
                                          <a:ea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𝔼</m:t>
                                      </m:r>
                                    </m:e>
                                    <m:sub>
                                      <m:sSub>
                                        <m:sSubPr>
                                          <m:ctrlPr>
                                            <a:rPr lang="en-US" sz="1600" i="1">
                                              <a:solidFill>
                                                <a:schemeClr val="bg2"/>
                                              </a:solidFill>
                                              <a:latin typeface="Cambria Math" panose="02040503050406030204" pitchFamily="18" charset="0"/>
                                              <a:ea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𝑎</m:t>
                                          </m:r>
                                        </m:e>
                                        <m:sub>
                                          <m:r>
                                            <a:rPr lang="en-US" sz="1600" i="1">
                                              <a:solidFill>
                                                <a:schemeClr val="bg2"/>
                                              </a:solidFill>
                                              <a:latin typeface="Cambria Math" panose="02040503050406030204" pitchFamily="18" charset="0"/>
                                              <a:ea typeface="Cambria Math" panose="02040503050406030204" pitchFamily="18" charset="0"/>
                                            </a:rPr>
                                            <m:t>1</m:t>
                                          </m:r>
                                        </m:sub>
                                      </m:sSub>
                                      <m:r>
                                        <a:rPr lang="en-US" sz="1600" i="1">
                                          <a:solidFill>
                                            <a:schemeClr val="bg2"/>
                                          </a:solidFill>
                                          <a:latin typeface="Cambria Math" panose="02040503050406030204" pitchFamily="18" charset="0"/>
                                          <a:ea typeface="Cambria Math" panose="02040503050406030204" pitchFamily="18" charset="0"/>
                                        </a:rPr>
                                        <m:t>~</m:t>
                                      </m:r>
                                      <m:sSub>
                                        <m:sSubPr>
                                          <m:ctrlPr>
                                            <a:rPr lang="en-US" sz="1600" b="0" i="1" smtClean="0">
                                              <a:solidFill>
                                                <a:schemeClr val="bg2"/>
                                              </a:solidFill>
                                              <a:latin typeface="Cambria Math" panose="02040503050406030204" pitchFamily="18" charset="0"/>
                                              <a:ea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𝜋</m:t>
                                          </m:r>
                                        </m:e>
                                        <m:sub>
                                          <m:r>
                                            <a:rPr lang="en-US" sz="1600" b="0" i="1" smtClean="0">
                                              <a:solidFill>
                                                <a:schemeClr val="bg2"/>
                                              </a:solidFill>
                                              <a:latin typeface="Cambria Math" panose="02040503050406030204" pitchFamily="18" charset="0"/>
                                              <a:ea typeface="Cambria Math" panose="02040503050406030204" pitchFamily="18" charset="0"/>
                                            </a:rPr>
                                            <m:t>1</m:t>
                                          </m:r>
                                        </m:sub>
                                      </m:sSub>
                                      <m:d>
                                        <m:dPr>
                                          <m:ctrlPr>
                                            <a:rPr lang="en-US" sz="1600" i="1">
                                              <a:solidFill>
                                                <a:schemeClr val="bg2"/>
                                              </a:solidFill>
                                              <a:latin typeface="Cambria Math" panose="02040503050406030204" pitchFamily="18" charset="0"/>
                                              <a:ea typeface="Cambria Math" panose="02040503050406030204" pitchFamily="18" charset="0"/>
                                            </a:rPr>
                                          </m:ctrlPr>
                                        </m:dPr>
                                        <m:e>
                                          <m:r>
                                            <a:rPr lang="en-US" sz="1600" i="1">
                                              <a:solidFill>
                                                <a:schemeClr val="bg2"/>
                                              </a:solidFill>
                                              <a:latin typeface="Cambria Math" panose="02040503050406030204" pitchFamily="18" charset="0"/>
                                              <a:ea typeface="Cambria Math" panose="02040503050406030204" pitchFamily="18" charset="0"/>
                                            </a:rPr>
                                            <m:t>∙|</m:t>
                                          </m:r>
                                          <m:sSup>
                                            <m:sSupPr>
                                              <m:ctrlPr>
                                                <a:rPr lang="en-US" sz="1600" b="0" i="1" smtClean="0">
                                                  <a:solidFill>
                                                    <a:schemeClr val="bg2"/>
                                                  </a:solidFill>
                                                  <a:latin typeface="Cambria Math" panose="02040503050406030204" pitchFamily="18" charset="0"/>
                                                  <a:ea typeface="Cambria Math" panose="02040503050406030204" pitchFamily="18" charset="0"/>
                                                </a:rPr>
                                              </m:ctrlPr>
                                            </m:sSupPr>
                                            <m:e>
                                              <m:r>
                                                <a:rPr lang="en-US" sz="1600" i="1">
                                                  <a:solidFill>
                                                    <a:schemeClr val="bg2"/>
                                                  </a:solidFill>
                                                  <a:latin typeface="Cambria Math" panose="02040503050406030204" pitchFamily="18" charset="0"/>
                                                  <a:ea typeface="Cambria Math" panose="02040503050406030204" pitchFamily="18" charset="0"/>
                                                </a:rPr>
                                                <m:t>𝑠</m:t>
                                              </m:r>
                                            </m:e>
                                            <m:sup>
                                              <m:r>
                                                <a:rPr lang="en-US" sz="1600" b="0" i="1" smtClean="0">
                                                  <a:solidFill>
                                                    <a:schemeClr val="bg2"/>
                                                  </a:solidFill>
                                                  <a:latin typeface="Cambria Math" panose="02040503050406030204" pitchFamily="18" charset="0"/>
                                                  <a:ea typeface="Cambria Math" panose="02040503050406030204" pitchFamily="18" charset="0"/>
                                                </a:rPr>
                                                <m:t>′</m:t>
                                              </m:r>
                                            </m:sup>
                                          </m:sSup>
                                        </m:e>
                                      </m:d>
                                      <m:r>
                                        <a:rPr lang="en-US" sz="1600" b="0" i="1" smtClean="0">
                                          <a:solidFill>
                                            <a:schemeClr val="bg2"/>
                                          </a:solidFill>
                                          <a:latin typeface="Cambria Math" panose="02040503050406030204" pitchFamily="18" charset="0"/>
                                          <a:ea typeface="Cambria Math" panose="02040503050406030204" pitchFamily="18" charset="0"/>
                                        </a:rPr>
                                        <m:t>,</m:t>
                                      </m:r>
                                      <m:sSub>
                                        <m:sSubPr>
                                          <m:ctrlPr>
                                            <a:rPr lang="en-US" sz="1600" i="1">
                                              <a:solidFill>
                                                <a:schemeClr val="bg2"/>
                                              </a:solidFill>
                                              <a:latin typeface="Cambria Math" panose="02040503050406030204" pitchFamily="18" charset="0"/>
                                              <a:ea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𝑎</m:t>
                                          </m:r>
                                        </m:e>
                                        <m:sub>
                                          <m:r>
                                            <a:rPr lang="en-US" sz="1600" b="0" i="1" smtClean="0">
                                              <a:solidFill>
                                                <a:schemeClr val="bg2"/>
                                              </a:solidFill>
                                              <a:latin typeface="Cambria Math" panose="02040503050406030204" pitchFamily="18" charset="0"/>
                                              <a:ea typeface="Cambria Math" panose="02040503050406030204" pitchFamily="18" charset="0"/>
                                            </a:rPr>
                                            <m:t>2</m:t>
                                          </m:r>
                                        </m:sub>
                                      </m:sSub>
                                      <m:r>
                                        <a:rPr lang="en-US" sz="1600" i="1">
                                          <a:solidFill>
                                            <a:schemeClr val="bg2"/>
                                          </a:solidFill>
                                          <a:latin typeface="Cambria Math" panose="02040503050406030204" pitchFamily="18" charset="0"/>
                                          <a:ea typeface="Cambria Math" panose="02040503050406030204" pitchFamily="18" charset="0"/>
                                        </a:rPr>
                                        <m:t>~</m:t>
                                      </m:r>
                                      <m:sSub>
                                        <m:sSubPr>
                                          <m:ctrlPr>
                                            <a:rPr lang="en-US" sz="1600" i="1">
                                              <a:solidFill>
                                                <a:schemeClr val="bg2"/>
                                              </a:solidFill>
                                              <a:latin typeface="Cambria Math" panose="02040503050406030204" pitchFamily="18" charset="0"/>
                                              <a:ea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𝜋</m:t>
                                          </m:r>
                                        </m:e>
                                        <m:sub>
                                          <m:r>
                                            <a:rPr lang="en-US" sz="1600" b="0" i="1" smtClean="0">
                                              <a:solidFill>
                                                <a:schemeClr val="bg2"/>
                                              </a:solidFill>
                                              <a:latin typeface="Cambria Math" panose="02040503050406030204" pitchFamily="18" charset="0"/>
                                              <a:ea typeface="Cambria Math" panose="02040503050406030204" pitchFamily="18" charset="0"/>
                                            </a:rPr>
                                            <m:t>2</m:t>
                                          </m:r>
                                        </m:sub>
                                      </m:sSub>
                                      <m:d>
                                        <m:dPr>
                                          <m:ctrlPr>
                                            <a:rPr lang="en-US" sz="1600" i="1">
                                              <a:solidFill>
                                                <a:schemeClr val="bg2"/>
                                              </a:solidFill>
                                              <a:latin typeface="Cambria Math" panose="02040503050406030204" pitchFamily="18" charset="0"/>
                                              <a:ea typeface="Cambria Math" panose="02040503050406030204" pitchFamily="18" charset="0"/>
                                            </a:rPr>
                                          </m:ctrlPr>
                                        </m:dPr>
                                        <m:e>
                                          <m:r>
                                            <a:rPr lang="en-US" sz="1600" i="1">
                                              <a:solidFill>
                                                <a:schemeClr val="bg2"/>
                                              </a:solidFill>
                                              <a:latin typeface="Cambria Math" panose="02040503050406030204" pitchFamily="18" charset="0"/>
                                              <a:ea typeface="Cambria Math" panose="02040503050406030204" pitchFamily="18" charset="0"/>
                                            </a:rPr>
                                            <m:t>∙|</m:t>
                                          </m:r>
                                          <m:sSup>
                                            <m:sSupPr>
                                              <m:ctrlPr>
                                                <a:rPr lang="en-US" sz="1600" i="1">
                                                  <a:solidFill>
                                                    <a:schemeClr val="bg2"/>
                                                  </a:solidFill>
                                                  <a:latin typeface="Cambria Math" panose="02040503050406030204" pitchFamily="18" charset="0"/>
                                                  <a:ea typeface="Cambria Math" panose="02040503050406030204" pitchFamily="18" charset="0"/>
                                                </a:rPr>
                                              </m:ctrlPr>
                                            </m:sSupPr>
                                            <m:e>
                                              <m:r>
                                                <a:rPr lang="en-US" sz="1600" i="1">
                                                  <a:solidFill>
                                                    <a:schemeClr val="bg2"/>
                                                  </a:solidFill>
                                                  <a:latin typeface="Cambria Math" panose="02040503050406030204" pitchFamily="18" charset="0"/>
                                                  <a:ea typeface="Cambria Math" panose="02040503050406030204" pitchFamily="18" charset="0"/>
                                                </a:rPr>
                                                <m:t>𝑠</m:t>
                                              </m:r>
                                            </m:e>
                                            <m:sup>
                                              <m:r>
                                                <a:rPr lang="en-US" sz="1600" i="1">
                                                  <a:solidFill>
                                                    <a:schemeClr val="bg2"/>
                                                  </a:solidFill>
                                                  <a:latin typeface="Cambria Math" panose="02040503050406030204" pitchFamily="18" charset="0"/>
                                                  <a:ea typeface="Cambria Math" panose="02040503050406030204" pitchFamily="18" charset="0"/>
                                                </a:rPr>
                                                <m:t>′</m:t>
                                              </m:r>
                                            </m:sup>
                                          </m:sSup>
                                        </m:e>
                                      </m:d>
                                    </m:sub>
                                  </m:sSub>
                                  <m:d>
                                    <m:dPr>
                                      <m:begChr m:val="["/>
                                      <m:endChr m:val="]"/>
                                      <m:ctrlPr>
                                        <a:rPr lang="en-US" sz="1600" i="1">
                                          <a:solidFill>
                                            <a:schemeClr val="bg2"/>
                                          </a:solidFill>
                                          <a:latin typeface="Cambria Math" panose="02040503050406030204" pitchFamily="18" charset="0"/>
                                          <a:ea typeface="Cambria Math" panose="02040503050406030204" pitchFamily="18" charset="0"/>
                                        </a:rPr>
                                      </m:ctrlPr>
                                    </m:dPr>
                                    <m:e>
                                      <m:r>
                                        <a:rPr lang="en-US" sz="1600" i="1">
                                          <a:solidFill>
                                            <a:schemeClr val="bg2"/>
                                          </a:solidFill>
                                          <a:latin typeface="Cambria Math" panose="02040503050406030204" pitchFamily="18" charset="0"/>
                                          <a:ea typeface="Cambria Math" panose="02040503050406030204" pitchFamily="18" charset="0"/>
                                        </a:rPr>
                                        <m:t>𝑄</m:t>
                                      </m:r>
                                      <m:d>
                                        <m:dPr>
                                          <m:ctrlPr>
                                            <a:rPr lang="en-US" sz="1600" i="1">
                                              <a:solidFill>
                                                <a:schemeClr val="bg2"/>
                                              </a:solidFill>
                                              <a:latin typeface="Cambria Math" panose="02040503050406030204" pitchFamily="18" charset="0"/>
                                              <a:ea typeface="Cambria Math" panose="02040503050406030204" pitchFamily="18" charset="0"/>
                                            </a:rPr>
                                          </m:ctrlPr>
                                        </m:dPr>
                                        <m:e>
                                          <m:sSup>
                                            <m:sSupPr>
                                              <m:ctrlPr>
                                                <a:rPr lang="en-US" sz="1600" b="0" i="1" smtClean="0">
                                                  <a:solidFill>
                                                    <a:schemeClr val="bg2"/>
                                                  </a:solidFill>
                                                  <a:latin typeface="Cambria Math" panose="02040503050406030204" pitchFamily="18" charset="0"/>
                                                  <a:ea typeface="Cambria Math" panose="02040503050406030204" pitchFamily="18" charset="0"/>
                                                </a:rPr>
                                              </m:ctrlPr>
                                            </m:sSupPr>
                                            <m:e>
                                              <m:r>
                                                <a:rPr lang="en-US" sz="1600" i="1">
                                                  <a:solidFill>
                                                    <a:schemeClr val="bg2"/>
                                                  </a:solidFill>
                                                  <a:latin typeface="Cambria Math" panose="02040503050406030204" pitchFamily="18" charset="0"/>
                                                  <a:ea typeface="Cambria Math" panose="02040503050406030204" pitchFamily="18" charset="0"/>
                                                </a:rPr>
                                                <m:t>𝑠</m:t>
                                              </m:r>
                                            </m:e>
                                            <m:sup>
                                              <m:r>
                                                <a:rPr lang="en-US" sz="1600" b="0" i="1" smtClean="0">
                                                  <a:solidFill>
                                                    <a:schemeClr val="bg2"/>
                                                  </a:solidFill>
                                                  <a:latin typeface="Cambria Math" panose="02040503050406030204" pitchFamily="18" charset="0"/>
                                                  <a:ea typeface="Cambria Math" panose="02040503050406030204" pitchFamily="18" charset="0"/>
                                                </a:rPr>
                                                <m:t>′</m:t>
                                              </m:r>
                                            </m:sup>
                                          </m:sSup>
                                          <m:r>
                                            <a:rPr lang="en-US" sz="1600" i="1">
                                              <a:solidFill>
                                                <a:schemeClr val="bg2"/>
                                              </a:solidFill>
                                              <a:latin typeface="Cambria Math" panose="02040503050406030204" pitchFamily="18" charset="0"/>
                                              <a:ea typeface="Cambria Math" panose="02040503050406030204" pitchFamily="18" charset="0"/>
                                            </a:rPr>
                                            <m:t>,</m:t>
                                          </m:r>
                                          <m:sSub>
                                            <m:sSubPr>
                                              <m:ctrlPr>
                                                <a:rPr lang="en-US" sz="1600" i="1">
                                                  <a:solidFill>
                                                    <a:schemeClr val="bg2"/>
                                                  </a:solidFill>
                                                  <a:latin typeface="Cambria Math" panose="02040503050406030204" pitchFamily="18" charset="0"/>
                                                  <a:ea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𝑎</m:t>
                                              </m:r>
                                            </m:e>
                                            <m:sub>
                                              <m:r>
                                                <a:rPr lang="en-US" sz="1600" i="1">
                                                  <a:solidFill>
                                                    <a:schemeClr val="bg2"/>
                                                  </a:solidFill>
                                                  <a:latin typeface="Cambria Math" panose="02040503050406030204" pitchFamily="18" charset="0"/>
                                                  <a:ea typeface="Cambria Math" panose="02040503050406030204" pitchFamily="18" charset="0"/>
                                                </a:rPr>
                                                <m:t>1</m:t>
                                              </m:r>
                                            </m:sub>
                                          </m:sSub>
                                          <m:r>
                                            <a:rPr lang="en-US" sz="1600" i="1">
                                              <a:solidFill>
                                                <a:schemeClr val="bg2"/>
                                              </a:solidFill>
                                              <a:latin typeface="Cambria Math" panose="02040503050406030204" pitchFamily="18" charset="0"/>
                                              <a:ea typeface="Cambria Math" panose="02040503050406030204" pitchFamily="18" charset="0"/>
                                            </a:rPr>
                                            <m:t>,</m:t>
                                          </m:r>
                                          <m:sSub>
                                            <m:sSubPr>
                                              <m:ctrlPr>
                                                <a:rPr lang="en-US" sz="1600" i="1">
                                                  <a:solidFill>
                                                    <a:schemeClr val="bg2"/>
                                                  </a:solidFill>
                                                  <a:latin typeface="Cambria Math" panose="02040503050406030204" pitchFamily="18" charset="0"/>
                                                  <a:ea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𝑎</m:t>
                                              </m:r>
                                            </m:e>
                                            <m:sub>
                                              <m:r>
                                                <a:rPr lang="en-US" sz="1600" i="1">
                                                  <a:solidFill>
                                                    <a:schemeClr val="bg2"/>
                                                  </a:solidFill>
                                                  <a:latin typeface="Cambria Math" panose="02040503050406030204" pitchFamily="18" charset="0"/>
                                                  <a:ea typeface="Cambria Math" panose="02040503050406030204" pitchFamily="18" charset="0"/>
                                                </a:rPr>
                                                <m:t>2</m:t>
                                              </m:r>
                                            </m:sub>
                                          </m:sSub>
                                        </m:e>
                                      </m:d>
                                    </m:e>
                                  </m:d>
                                </m:e>
                              </m:func>
                            </m:e>
                          </m:func>
                        </m:e>
                      </m:d>
                    </m:oMath>
                  </m:oMathPara>
                </a14:m>
                <a:endParaRPr lang="en-US" sz="1600" dirty="0">
                  <a:solidFill>
                    <a:schemeClr val="bg2"/>
                  </a:solidFill>
                  <a:ea typeface="Cambria Math" panose="02040503050406030204" pitchFamily="18" charset="0"/>
                </a:endParaRPr>
              </a:p>
              <a:p>
                <a:pPr marL="0" indent="0">
                  <a:spcAft>
                    <a:spcPts val="1200"/>
                  </a:spcAft>
                  <a:buNone/>
                </a:pPr>
                <a14:m>
                  <m:oMathPara xmlns:m="http://schemas.openxmlformats.org/officeDocument/2006/math">
                    <m:oMathParaPr>
                      <m:jc m:val="centerGroup"/>
                    </m:oMathParaPr>
                    <m:oMath xmlns:m="http://schemas.openxmlformats.org/officeDocument/2006/math">
                      <m:r>
                        <a:rPr lang="en-US" sz="1600" i="1">
                          <a:solidFill>
                            <a:schemeClr val="bg2"/>
                          </a:solidFill>
                          <a:latin typeface="Cambria Math" panose="02040503050406030204" pitchFamily="18" charset="0"/>
                          <a:ea typeface="Cambria Math" panose="02040503050406030204" pitchFamily="18" charset="0"/>
                        </a:rPr>
                        <m:t>=</m:t>
                      </m:r>
                      <m:r>
                        <a:rPr lang="en-US" sz="1600" i="1">
                          <a:solidFill>
                            <a:schemeClr val="bg2"/>
                          </a:solidFill>
                          <a:latin typeface="Cambria Math" panose="02040503050406030204" pitchFamily="18" charset="0"/>
                          <a:ea typeface="Cambria Math" panose="02040503050406030204" pitchFamily="18" charset="0"/>
                        </a:rPr>
                        <m:t>𝑟</m:t>
                      </m:r>
                      <m:d>
                        <m:dPr>
                          <m:ctrlPr>
                            <a:rPr lang="en-US" sz="1600" i="1">
                              <a:solidFill>
                                <a:schemeClr val="bg2"/>
                              </a:solidFill>
                              <a:latin typeface="Cambria Math" panose="02040503050406030204" pitchFamily="18" charset="0"/>
                              <a:ea typeface="Cambria Math" panose="02040503050406030204" pitchFamily="18" charset="0"/>
                            </a:rPr>
                          </m:ctrlPr>
                        </m:dPr>
                        <m:e>
                          <m:r>
                            <a:rPr lang="en-US" sz="1600" i="1">
                              <a:solidFill>
                                <a:schemeClr val="bg2"/>
                              </a:solidFill>
                              <a:latin typeface="Cambria Math" panose="02040503050406030204" pitchFamily="18" charset="0"/>
                              <a:ea typeface="Cambria Math" panose="02040503050406030204" pitchFamily="18" charset="0"/>
                            </a:rPr>
                            <m:t>𝑠</m:t>
                          </m:r>
                          <m:r>
                            <a:rPr lang="en-US" sz="1600" i="1">
                              <a:solidFill>
                                <a:schemeClr val="bg2"/>
                              </a:solidFill>
                              <a:latin typeface="Cambria Math" panose="02040503050406030204" pitchFamily="18" charset="0"/>
                              <a:ea typeface="Cambria Math" panose="02040503050406030204" pitchFamily="18" charset="0"/>
                            </a:rPr>
                            <m:t>,</m:t>
                          </m:r>
                          <m:sSub>
                            <m:sSubPr>
                              <m:ctrlPr>
                                <a:rPr lang="en-US" sz="1600" i="1">
                                  <a:solidFill>
                                    <a:schemeClr val="bg2"/>
                                  </a:solidFill>
                                  <a:latin typeface="Cambria Math" panose="02040503050406030204" pitchFamily="18" charset="0"/>
                                  <a:ea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𝑎</m:t>
                              </m:r>
                            </m:e>
                            <m:sub>
                              <m:r>
                                <a:rPr lang="en-US" sz="1600" i="1">
                                  <a:solidFill>
                                    <a:schemeClr val="bg2"/>
                                  </a:solidFill>
                                  <a:latin typeface="Cambria Math" panose="02040503050406030204" pitchFamily="18" charset="0"/>
                                  <a:ea typeface="Cambria Math" panose="02040503050406030204" pitchFamily="18" charset="0"/>
                                </a:rPr>
                                <m:t>1</m:t>
                              </m:r>
                            </m:sub>
                          </m:sSub>
                          <m:r>
                            <a:rPr lang="en-US" sz="1600" i="1">
                              <a:solidFill>
                                <a:schemeClr val="bg2"/>
                              </a:solidFill>
                              <a:latin typeface="Cambria Math" panose="02040503050406030204" pitchFamily="18" charset="0"/>
                              <a:ea typeface="Cambria Math" panose="02040503050406030204" pitchFamily="18" charset="0"/>
                            </a:rPr>
                            <m:t>,</m:t>
                          </m:r>
                          <m:sSub>
                            <m:sSubPr>
                              <m:ctrlPr>
                                <a:rPr lang="en-US" sz="1600" i="1">
                                  <a:solidFill>
                                    <a:schemeClr val="bg2"/>
                                  </a:solidFill>
                                  <a:latin typeface="Cambria Math" panose="02040503050406030204" pitchFamily="18" charset="0"/>
                                  <a:ea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𝑎</m:t>
                              </m:r>
                            </m:e>
                            <m:sub>
                              <m:r>
                                <a:rPr lang="en-US" sz="1600" i="1">
                                  <a:solidFill>
                                    <a:schemeClr val="bg2"/>
                                  </a:solidFill>
                                  <a:latin typeface="Cambria Math" panose="02040503050406030204" pitchFamily="18" charset="0"/>
                                  <a:ea typeface="Cambria Math" panose="02040503050406030204" pitchFamily="18" charset="0"/>
                                </a:rPr>
                                <m:t>2</m:t>
                              </m:r>
                            </m:sub>
                          </m:sSub>
                        </m:e>
                      </m:d>
                      <m:r>
                        <a:rPr lang="en-US" sz="1600" i="1">
                          <a:solidFill>
                            <a:schemeClr val="bg2"/>
                          </a:solidFill>
                          <a:latin typeface="Cambria Math" panose="02040503050406030204" pitchFamily="18" charset="0"/>
                          <a:ea typeface="Cambria Math" panose="02040503050406030204" pitchFamily="18" charset="0"/>
                        </a:rPr>
                        <m:t>+</m:t>
                      </m:r>
                      <m:r>
                        <a:rPr lang="en-US" sz="1600" i="1">
                          <a:solidFill>
                            <a:schemeClr val="bg2"/>
                          </a:solidFill>
                          <a:latin typeface="Cambria Math" panose="02040503050406030204" pitchFamily="18" charset="0"/>
                          <a:ea typeface="Cambria Math" panose="02040503050406030204" pitchFamily="18" charset="0"/>
                        </a:rPr>
                        <m:t>𝛾</m:t>
                      </m:r>
                      <m:sSub>
                        <m:sSubPr>
                          <m:ctrlPr>
                            <a:rPr lang="en-US" sz="1600" i="1">
                              <a:solidFill>
                                <a:schemeClr val="bg2"/>
                              </a:solidFill>
                              <a:latin typeface="Cambria Math" panose="02040503050406030204" pitchFamily="18" charset="0"/>
                              <a:ea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𝔼</m:t>
                          </m:r>
                        </m:e>
                        <m:sub>
                          <m:sSup>
                            <m:sSupPr>
                              <m:ctrlPr>
                                <a:rPr lang="en-US" sz="1600" i="1">
                                  <a:solidFill>
                                    <a:schemeClr val="bg2"/>
                                  </a:solidFill>
                                  <a:latin typeface="Cambria Math" panose="02040503050406030204" pitchFamily="18" charset="0"/>
                                  <a:ea typeface="Cambria Math" panose="02040503050406030204" pitchFamily="18" charset="0"/>
                                </a:rPr>
                              </m:ctrlPr>
                            </m:sSupPr>
                            <m:e>
                              <m:r>
                                <a:rPr lang="en-US" sz="1600" i="1">
                                  <a:solidFill>
                                    <a:schemeClr val="bg2"/>
                                  </a:solidFill>
                                  <a:latin typeface="Cambria Math" panose="02040503050406030204" pitchFamily="18" charset="0"/>
                                  <a:ea typeface="Cambria Math" panose="02040503050406030204" pitchFamily="18" charset="0"/>
                                </a:rPr>
                                <m:t>𝑠</m:t>
                              </m:r>
                            </m:e>
                            <m:sup>
                              <m:r>
                                <a:rPr lang="en-US" sz="1600" i="1">
                                  <a:solidFill>
                                    <a:schemeClr val="bg2"/>
                                  </a:solidFill>
                                  <a:latin typeface="Cambria Math" panose="02040503050406030204" pitchFamily="18" charset="0"/>
                                  <a:ea typeface="Cambria Math" panose="02040503050406030204" pitchFamily="18" charset="0"/>
                                </a:rPr>
                                <m:t>′</m:t>
                              </m:r>
                            </m:sup>
                          </m:sSup>
                          <m:r>
                            <a:rPr lang="en-US" sz="1600" i="1">
                              <a:solidFill>
                                <a:schemeClr val="bg2"/>
                              </a:solidFill>
                              <a:latin typeface="Cambria Math" panose="02040503050406030204" pitchFamily="18" charset="0"/>
                              <a:ea typeface="Cambria Math" panose="02040503050406030204" pitchFamily="18" charset="0"/>
                            </a:rPr>
                            <m:t>~</m:t>
                          </m:r>
                          <m:r>
                            <a:rPr lang="en-US" sz="1600" i="1">
                              <a:solidFill>
                                <a:schemeClr val="bg2"/>
                              </a:solidFill>
                              <a:latin typeface="Cambria Math" panose="02040503050406030204" pitchFamily="18" charset="0"/>
                              <a:ea typeface="Cambria Math" panose="02040503050406030204" pitchFamily="18" charset="0"/>
                            </a:rPr>
                            <m:t>𝑃</m:t>
                          </m:r>
                          <m:r>
                            <a:rPr lang="en-US" sz="1600" i="1">
                              <a:solidFill>
                                <a:schemeClr val="bg2"/>
                              </a:solidFill>
                              <a:latin typeface="Cambria Math" panose="02040503050406030204" pitchFamily="18" charset="0"/>
                              <a:ea typeface="Cambria Math" panose="02040503050406030204" pitchFamily="18" charset="0"/>
                            </a:rPr>
                            <m:t>(∙|</m:t>
                          </m:r>
                          <m:r>
                            <a:rPr lang="en-US" sz="1600" i="1">
                              <a:solidFill>
                                <a:schemeClr val="bg2"/>
                              </a:solidFill>
                              <a:latin typeface="Cambria Math" panose="02040503050406030204" pitchFamily="18" charset="0"/>
                              <a:ea typeface="Cambria Math" panose="02040503050406030204" pitchFamily="18" charset="0"/>
                            </a:rPr>
                            <m:t>𝑠</m:t>
                          </m:r>
                          <m:r>
                            <a:rPr lang="en-US" sz="1600" i="1">
                              <a:solidFill>
                                <a:schemeClr val="bg2"/>
                              </a:solidFill>
                              <a:latin typeface="Cambria Math" panose="02040503050406030204" pitchFamily="18" charset="0"/>
                              <a:ea typeface="Cambria Math" panose="02040503050406030204" pitchFamily="18" charset="0"/>
                            </a:rPr>
                            <m:t>,</m:t>
                          </m:r>
                          <m:sSub>
                            <m:sSubPr>
                              <m:ctrlPr>
                                <a:rPr lang="en-US" sz="1600" i="1">
                                  <a:solidFill>
                                    <a:schemeClr val="bg2"/>
                                  </a:solidFill>
                                  <a:latin typeface="Cambria Math" panose="02040503050406030204" pitchFamily="18" charset="0"/>
                                  <a:ea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𝑎</m:t>
                              </m:r>
                            </m:e>
                            <m:sub>
                              <m:r>
                                <a:rPr lang="en-US" sz="1600" i="1">
                                  <a:solidFill>
                                    <a:schemeClr val="bg2"/>
                                  </a:solidFill>
                                  <a:latin typeface="Cambria Math" panose="02040503050406030204" pitchFamily="18" charset="0"/>
                                  <a:ea typeface="Cambria Math" panose="02040503050406030204" pitchFamily="18" charset="0"/>
                                </a:rPr>
                                <m:t>1</m:t>
                              </m:r>
                            </m:sub>
                          </m:sSub>
                          <m:r>
                            <a:rPr lang="en-US" sz="1600" i="1">
                              <a:solidFill>
                                <a:schemeClr val="bg2"/>
                              </a:solidFill>
                              <a:latin typeface="Cambria Math" panose="02040503050406030204" pitchFamily="18" charset="0"/>
                              <a:ea typeface="Cambria Math" panose="02040503050406030204" pitchFamily="18" charset="0"/>
                            </a:rPr>
                            <m:t>,</m:t>
                          </m:r>
                          <m:sSub>
                            <m:sSubPr>
                              <m:ctrlPr>
                                <a:rPr lang="en-US" sz="1600" i="1">
                                  <a:solidFill>
                                    <a:schemeClr val="bg2"/>
                                  </a:solidFill>
                                  <a:latin typeface="Cambria Math" panose="02040503050406030204" pitchFamily="18" charset="0"/>
                                  <a:ea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𝑎</m:t>
                              </m:r>
                            </m:e>
                            <m:sub>
                              <m:r>
                                <a:rPr lang="en-US" sz="1600" i="1">
                                  <a:solidFill>
                                    <a:schemeClr val="bg2"/>
                                  </a:solidFill>
                                  <a:latin typeface="Cambria Math" panose="02040503050406030204" pitchFamily="18" charset="0"/>
                                  <a:ea typeface="Cambria Math" panose="02040503050406030204" pitchFamily="18" charset="0"/>
                                </a:rPr>
                                <m:t>2</m:t>
                              </m:r>
                            </m:sub>
                          </m:sSub>
                          <m:r>
                            <a:rPr lang="en-US" sz="1600" i="1">
                              <a:solidFill>
                                <a:schemeClr val="bg2"/>
                              </a:solidFill>
                              <a:latin typeface="Cambria Math" panose="02040503050406030204" pitchFamily="18" charset="0"/>
                              <a:ea typeface="Cambria Math" panose="02040503050406030204" pitchFamily="18" charset="0"/>
                            </a:rPr>
                            <m:t>)</m:t>
                          </m:r>
                        </m:sub>
                      </m:sSub>
                      <m:d>
                        <m:dPr>
                          <m:begChr m:val="["/>
                          <m:endChr m:val="]"/>
                          <m:ctrlPr>
                            <a:rPr lang="en-US" sz="1600" i="1">
                              <a:solidFill>
                                <a:schemeClr val="bg2"/>
                              </a:solidFill>
                              <a:latin typeface="Cambria Math" panose="02040503050406030204" pitchFamily="18" charset="0"/>
                              <a:ea typeface="Cambria Math" panose="02040503050406030204" pitchFamily="18" charset="0"/>
                            </a:rPr>
                          </m:ctrlPr>
                        </m:dPr>
                        <m:e>
                          <m:r>
                            <a:rPr lang="en-US" sz="1600" b="0" i="1" smtClean="0">
                              <a:solidFill>
                                <a:schemeClr val="bg2"/>
                              </a:solidFill>
                              <a:latin typeface="Cambria Math" panose="02040503050406030204" pitchFamily="18" charset="0"/>
                            </a:rPr>
                            <m:t>𝑉</m:t>
                          </m:r>
                          <m:d>
                            <m:dPr>
                              <m:ctrlPr>
                                <a:rPr lang="en-US" sz="1600" b="0" i="1" smtClean="0">
                                  <a:solidFill>
                                    <a:schemeClr val="bg2"/>
                                  </a:solidFill>
                                  <a:latin typeface="Cambria Math" panose="02040503050406030204" pitchFamily="18" charset="0"/>
                                </a:rPr>
                              </m:ctrlPr>
                            </m:dPr>
                            <m:e>
                              <m:sSup>
                                <m:sSupPr>
                                  <m:ctrlPr>
                                    <a:rPr lang="en-US" sz="1600" b="0" i="1" smtClean="0">
                                      <a:solidFill>
                                        <a:schemeClr val="bg2"/>
                                      </a:solidFill>
                                      <a:latin typeface="Cambria Math" panose="02040503050406030204" pitchFamily="18" charset="0"/>
                                    </a:rPr>
                                  </m:ctrlPr>
                                </m:sSupPr>
                                <m:e>
                                  <m:r>
                                    <a:rPr lang="en-US" sz="1600" b="0" i="1" smtClean="0">
                                      <a:solidFill>
                                        <a:schemeClr val="bg2"/>
                                      </a:solidFill>
                                      <a:latin typeface="Cambria Math" panose="02040503050406030204" pitchFamily="18" charset="0"/>
                                    </a:rPr>
                                    <m:t>𝑠</m:t>
                                  </m:r>
                                </m:e>
                                <m:sup>
                                  <m:r>
                                    <a:rPr lang="en-US" sz="1600" b="0" i="1" smtClean="0">
                                      <a:solidFill>
                                        <a:schemeClr val="bg2"/>
                                      </a:solidFill>
                                      <a:latin typeface="Cambria Math" panose="02040503050406030204" pitchFamily="18" charset="0"/>
                                    </a:rPr>
                                    <m:t>′</m:t>
                                  </m:r>
                                </m:sup>
                              </m:sSup>
                            </m:e>
                          </m:d>
                        </m:e>
                      </m:d>
                      <m:r>
                        <a:rPr lang="en-US" sz="1600" b="0" i="1" smtClean="0">
                          <a:solidFill>
                            <a:schemeClr val="bg2"/>
                          </a:solidFill>
                          <a:latin typeface="Cambria Math" panose="02040503050406030204" pitchFamily="18" charset="0"/>
                          <a:ea typeface="Cambria Math" panose="02040503050406030204" pitchFamily="18" charset="0"/>
                        </a:rPr>
                        <m:t>,</m:t>
                      </m:r>
                      <m:r>
                        <a:rPr lang="en-US" sz="1600" i="1">
                          <a:solidFill>
                            <a:schemeClr val="bg2"/>
                          </a:solidFill>
                          <a:latin typeface="Cambria Math" panose="02040503050406030204" pitchFamily="18" charset="0"/>
                          <a:ea typeface="Cambria Math" panose="02040503050406030204" pitchFamily="18" charset="0"/>
                        </a:rPr>
                        <m:t>∀</m:t>
                      </m:r>
                      <m:r>
                        <a:rPr lang="en-US" sz="1600" i="1">
                          <a:solidFill>
                            <a:schemeClr val="bg2"/>
                          </a:solidFill>
                          <a:latin typeface="Cambria Math" panose="02040503050406030204" pitchFamily="18" charset="0"/>
                          <a:ea typeface="Cambria Math" panose="02040503050406030204" pitchFamily="18" charset="0"/>
                        </a:rPr>
                        <m:t>𝑠</m:t>
                      </m:r>
                      <m:r>
                        <a:rPr lang="en-US" sz="1600" i="1">
                          <a:solidFill>
                            <a:schemeClr val="bg2"/>
                          </a:solidFill>
                          <a:latin typeface="Cambria Math" panose="02040503050406030204" pitchFamily="18" charset="0"/>
                          <a:ea typeface="Cambria Math" panose="02040503050406030204" pitchFamily="18" charset="0"/>
                        </a:rPr>
                        <m:t>,</m:t>
                      </m:r>
                      <m:r>
                        <a:rPr lang="en-US" sz="1600" i="1">
                          <a:solidFill>
                            <a:schemeClr val="bg2"/>
                          </a:solidFill>
                          <a:latin typeface="Cambria Math" panose="02040503050406030204" pitchFamily="18" charset="0"/>
                          <a:ea typeface="Cambria Math" panose="02040503050406030204" pitchFamily="18" charset="0"/>
                        </a:rPr>
                        <m:t>𝑎</m:t>
                      </m:r>
                      <m:r>
                        <a:rPr lang="en-US" sz="1600" i="1">
                          <a:solidFill>
                            <a:schemeClr val="bg2"/>
                          </a:solidFill>
                          <a:latin typeface="Cambria Math" panose="02040503050406030204" pitchFamily="18" charset="0"/>
                          <a:ea typeface="Cambria Math" panose="02040503050406030204" pitchFamily="18" charset="0"/>
                        </a:rPr>
                        <m:t>∈</m:t>
                      </m:r>
                      <m:r>
                        <a:rPr lang="en-US" sz="1600" i="1">
                          <a:solidFill>
                            <a:schemeClr val="bg2"/>
                          </a:solidFill>
                          <a:latin typeface="Cambria Math" panose="02040503050406030204" pitchFamily="18" charset="0"/>
                          <a:ea typeface="Cambria Math" panose="02040503050406030204" pitchFamily="18" charset="0"/>
                        </a:rPr>
                        <m:t>𝒮</m:t>
                      </m:r>
                      <m:r>
                        <a:rPr lang="en-US" sz="1600" i="1">
                          <a:solidFill>
                            <a:schemeClr val="bg2"/>
                          </a:solidFill>
                          <a:latin typeface="Cambria Math" panose="02040503050406030204" pitchFamily="18" charset="0"/>
                          <a:ea typeface="Cambria Math" panose="02040503050406030204" pitchFamily="18" charset="0"/>
                        </a:rPr>
                        <m:t>,</m:t>
                      </m:r>
                      <m:r>
                        <a:rPr lang="en-US" sz="1600" i="1">
                          <a:solidFill>
                            <a:schemeClr val="bg2"/>
                          </a:solidFill>
                          <a:latin typeface="Cambria Math" panose="02040503050406030204" pitchFamily="18" charset="0"/>
                          <a:ea typeface="Cambria Math" panose="02040503050406030204" pitchFamily="18" charset="0"/>
                        </a:rPr>
                        <m:t>𝒜</m:t>
                      </m:r>
                      <m:r>
                        <a:rPr lang="en-US" sz="1600" b="0" i="1" smtClean="0">
                          <a:solidFill>
                            <a:schemeClr val="bg2"/>
                          </a:solidFill>
                          <a:latin typeface="Cambria Math" panose="02040503050406030204" pitchFamily="18" charset="0"/>
                          <a:ea typeface="Cambria Math" panose="02040503050406030204" pitchFamily="18" charset="0"/>
                        </a:rPr>
                        <m:t>                                                                                </m:t>
                      </m:r>
                    </m:oMath>
                  </m:oMathPara>
                </a14:m>
                <a:endParaRPr lang="en-CN" sz="1600" dirty="0">
                  <a:solidFill>
                    <a:schemeClr val="bg2"/>
                  </a:solidFill>
                </a:endParaRPr>
              </a:p>
              <a:p>
                <a:pPr marL="0" lvl="0" indent="0">
                  <a:spcAft>
                    <a:spcPts val="1200"/>
                  </a:spcAft>
                  <a:buNone/>
                </a:pPr>
                <a:r>
                  <a:rPr lang="en-US" b="1" dirty="0">
                    <a:solidFill>
                      <a:schemeClr val="bg2"/>
                    </a:solidFill>
                    <a:ea typeface="Cambria Math" panose="02040503050406030204" pitchFamily="18" charset="0"/>
                  </a:rPr>
                  <a:t>Fixed Point Solution</a:t>
                </a:r>
              </a:p>
              <a:p>
                <a:pPr marL="0" lvl="0" indent="0">
                  <a:spcAft>
                    <a:spcPts val="1200"/>
                  </a:spcAft>
                  <a:buNone/>
                </a:pPr>
                <a14:m>
                  <m:oMathPara xmlns:m="http://schemas.openxmlformats.org/officeDocument/2006/math">
                    <m:oMathParaPr>
                      <m:jc m:val="centerGroup"/>
                    </m:oMathParaPr>
                    <m:oMath xmlns:m="http://schemas.openxmlformats.org/officeDocument/2006/math">
                      <m:sSup>
                        <m:sSupPr>
                          <m:ctrlPr>
                            <a:rPr lang="en-US" sz="1600" i="1">
                              <a:solidFill>
                                <a:schemeClr val="bg2"/>
                              </a:solidFill>
                              <a:latin typeface="Cambria Math" panose="02040503050406030204" pitchFamily="18" charset="0"/>
                            </a:rPr>
                          </m:ctrlPr>
                        </m:sSupPr>
                        <m:e>
                          <m:r>
                            <a:rPr lang="en-US" sz="1600" i="1">
                              <a:solidFill>
                                <a:schemeClr val="bg2"/>
                              </a:solidFill>
                              <a:latin typeface="Cambria Math" panose="02040503050406030204" pitchFamily="18" charset="0"/>
                            </a:rPr>
                            <m:t>𝑄</m:t>
                          </m:r>
                        </m:e>
                        <m:sup>
                          <m:sSup>
                            <m:sSupPr>
                              <m:ctrlPr>
                                <a:rPr lang="en-US" sz="1600" b="0" i="1" smtClean="0">
                                  <a:solidFill>
                                    <a:schemeClr val="bg2"/>
                                  </a:solidFill>
                                  <a:latin typeface="Cambria Math" panose="02040503050406030204" pitchFamily="18" charset="0"/>
                                  <a:ea typeface="Cambria Math" panose="02040503050406030204" pitchFamily="18" charset="0"/>
                                </a:rPr>
                              </m:ctrlPr>
                            </m:sSupPr>
                            <m:e>
                              <m:r>
                                <a:rPr lang="en-US" sz="1600" i="1">
                                  <a:solidFill>
                                    <a:schemeClr val="bg2"/>
                                  </a:solidFill>
                                  <a:latin typeface="Cambria Math" panose="02040503050406030204" pitchFamily="18" charset="0"/>
                                  <a:ea typeface="Cambria Math" panose="02040503050406030204" pitchFamily="18" charset="0"/>
                                </a:rPr>
                                <m:t>𝜋</m:t>
                              </m:r>
                            </m:e>
                            <m:sup>
                              <m:r>
                                <a:rPr lang="en-US" sz="1600" b="0" i="1" smtClean="0">
                                  <a:solidFill>
                                    <a:schemeClr val="bg2"/>
                                  </a:solidFill>
                                  <a:latin typeface="Cambria Math" panose="02040503050406030204" pitchFamily="18" charset="0"/>
                                  <a:ea typeface="Cambria Math" panose="02040503050406030204" pitchFamily="18" charset="0"/>
                                </a:rPr>
                                <m:t>∗</m:t>
                              </m:r>
                            </m:sup>
                          </m:sSup>
                        </m:sup>
                      </m:sSup>
                      <m:d>
                        <m:dPr>
                          <m:ctrlPr>
                            <a:rPr lang="en-US" sz="1600" i="1">
                              <a:solidFill>
                                <a:schemeClr val="bg2"/>
                              </a:solidFill>
                              <a:latin typeface="Cambria Math" panose="02040503050406030204" pitchFamily="18" charset="0"/>
                            </a:rPr>
                          </m:ctrlPr>
                        </m:dPr>
                        <m:e>
                          <m:r>
                            <a:rPr lang="en-US" sz="1600" i="1">
                              <a:solidFill>
                                <a:schemeClr val="bg2"/>
                              </a:solidFill>
                              <a:latin typeface="Cambria Math" panose="02040503050406030204" pitchFamily="18" charset="0"/>
                            </a:rPr>
                            <m:t>𝑠</m:t>
                          </m:r>
                          <m:r>
                            <a:rPr lang="en-US" sz="1600" i="1">
                              <a:solidFill>
                                <a:schemeClr val="bg2"/>
                              </a:solidFill>
                              <a:latin typeface="Cambria Math" panose="02040503050406030204" pitchFamily="18" charset="0"/>
                            </a:rPr>
                            <m:t>,</m:t>
                          </m:r>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𝑎</m:t>
                              </m:r>
                            </m:e>
                            <m:sub>
                              <m:r>
                                <a:rPr lang="en-US" sz="1600" i="1">
                                  <a:solidFill>
                                    <a:schemeClr val="bg2"/>
                                  </a:solidFill>
                                  <a:latin typeface="Cambria Math" panose="02040503050406030204" pitchFamily="18" charset="0"/>
                                </a:rPr>
                                <m:t>1</m:t>
                              </m:r>
                            </m:sub>
                          </m:sSub>
                          <m:r>
                            <a:rPr lang="en-US" sz="1600" i="1">
                              <a:solidFill>
                                <a:schemeClr val="bg2"/>
                              </a:solidFill>
                              <a:latin typeface="Cambria Math" panose="02040503050406030204" pitchFamily="18" charset="0"/>
                            </a:rPr>
                            <m:t>,</m:t>
                          </m:r>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𝑎</m:t>
                              </m:r>
                            </m:e>
                            <m:sub>
                              <m:r>
                                <a:rPr lang="en-US" sz="1600" i="1">
                                  <a:solidFill>
                                    <a:schemeClr val="bg2"/>
                                  </a:solidFill>
                                  <a:latin typeface="Cambria Math" panose="02040503050406030204" pitchFamily="18" charset="0"/>
                                </a:rPr>
                                <m:t>2</m:t>
                              </m:r>
                            </m:sub>
                          </m:sSub>
                        </m:e>
                      </m:d>
                      <m:r>
                        <a:rPr lang="en-US" sz="1600" i="1">
                          <a:solidFill>
                            <a:schemeClr val="bg2"/>
                          </a:solidFill>
                          <a:latin typeface="Cambria Math" panose="02040503050406030204" pitchFamily="18" charset="0"/>
                        </a:rPr>
                        <m:t>=</m:t>
                      </m:r>
                      <m:r>
                        <a:rPr lang="en-US" sz="1600" i="1">
                          <a:solidFill>
                            <a:schemeClr val="bg2"/>
                          </a:solidFill>
                          <a:latin typeface="Cambria Math" panose="02040503050406030204" pitchFamily="18" charset="0"/>
                        </a:rPr>
                        <m:t>𝑟</m:t>
                      </m:r>
                      <m:d>
                        <m:dPr>
                          <m:ctrlPr>
                            <a:rPr lang="en-US" sz="1600" i="1">
                              <a:solidFill>
                                <a:schemeClr val="bg2"/>
                              </a:solidFill>
                              <a:latin typeface="Cambria Math" panose="02040503050406030204" pitchFamily="18" charset="0"/>
                            </a:rPr>
                          </m:ctrlPr>
                        </m:dPr>
                        <m:e>
                          <m:r>
                            <a:rPr lang="en-US" sz="1600" i="1">
                              <a:solidFill>
                                <a:schemeClr val="bg2"/>
                              </a:solidFill>
                              <a:latin typeface="Cambria Math" panose="02040503050406030204" pitchFamily="18" charset="0"/>
                            </a:rPr>
                            <m:t>𝑠</m:t>
                          </m:r>
                          <m:r>
                            <a:rPr lang="en-US" sz="1600" i="1">
                              <a:solidFill>
                                <a:schemeClr val="bg2"/>
                              </a:solidFill>
                              <a:latin typeface="Cambria Math" panose="02040503050406030204" pitchFamily="18" charset="0"/>
                            </a:rPr>
                            <m:t>,</m:t>
                          </m:r>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𝑎</m:t>
                              </m:r>
                            </m:e>
                            <m:sub>
                              <m:r>
                                <a:rPr lang="en-US" sz="1600" i="1">
                                  <a:solidFill>
                                    <a:schemeClr val="bg2"/>
                                  </a:solidFill>
                                  <a:latin typeface="Cambria Math" panose="02040503050406030204" pitchFamily="18" charset="0"/>
                                </a:rPr>
                                <m:t>1</m:t>
                              </m:r>
                            </m:sub>
                          </m:sSub>
                          <m:r>
                            <a:rPr lang="en-US" sz="1600" i="1">
                              <a:solidFill>
                                <a:schemeClr val="bg2"/>
                              </a:solidFill>
                              <a:latin typeface="Cambria Math" panose="02040503050406030204" pitchFamily="18" charset="0"/>
                            </a:rPr>
                            <m:t>,</m:t>
                          </m:r>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𝑎</m:t>
                              </m:r>
                            </m:e>
                            <m:sub>
                              <m:r>
                                <a:rPr lang="en-US" sz="1600" i="1">
                                  <a:solidFill>
                                    <a:schemeClr val="bg2"/>
                                  </a:solidFill>
                                  <a:latin typeface="Cambria Math" panose="02040503050406030204" pitchFamily="18" charset="0"/>
                                </a:rPr>
                                <m:t>2</m:t>
                              </m:r>
                            </m:sub>
                          </m:sSub>
                        </m:e>
                      </m:d>
                      <m:r>
                        <a:rPr lang="en-US" sz="1600" i="1">
                          <a:solidFill>
                            <a:schemeClr val="bg2"/>
                          </a:solidFill>
                          <a:latin typeface="Cambria Math" panose="02040503050406030204" pitchFamily="18" charset="0"/>
                        </a:rPr>
                        <m:t>+</m:t>
                      </m:r>
                      <m:r>
                        <a:rPr lang="en-US" sz="1600" i="1">
                          <a:solidFill>
                            <a:schemeClr val="bg2"/>
                          </a:solidFill>
                          <a:latin typeface="Cambria Math" panose="02040503050406030204" pitchFamily="18" charset="0"/>
                          <a:ea typeface="Cambria Math" panose="02040503050406030204" pitchFamily="18" charset="0"/>
                        </a:rPr>
                        <m:t>𝛾</m:t>
                      </m:r>
                      <m:sSub>
                        <m:sSubPr>
                          <m:ctrlPr>
                            <a:rPr lang="en-US" sz="1600" i="1">
                              <a:solidFill>
                                <a:schemeClr val="bg2"/>
                              </a:solidFill>
                              <a:latin typeface="Cambria Math" panose="02040503050406030204" pitchFamily="18" charset="0"/>
                              <a:ea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𝔼</m:t>
                          </m:r>
                        </m:e>
                        <m:sub>
                          <m:sSup>
                            <m:sSupPr>
                              <m:ctrlPr>
                                <a:rPr lang="en-US" sz="1600" i="1">
                                  <a:solidFill>
                                    <a:schemeClr val="bg2"/>
                                  </a:solidFill>
                                  <a:latin typeface="Cambria Math" panose="02040503050406030204" pitchFamily="18" charset="0"/>
                                  <a:ea typeface="Cambria Math" panose="02040503050406030204" pitchFamily="18" charset="0"/>
                                </a:rPr>
                              </m:ctrlPr>
                            </m:sSupPr>
                            <m:e>
                              <m:r>
                                <a:rPr lang="en-US" sz="1600" i="1">
                                  <a:solidFill>
                                    <a:schemeClr val="bg2"/>
                                  </a:solidFill>
                                  <a:latin typeface="Cambria Math" panose="02040503050406030204" pitchFamily="18" charset="0"/>
                                  <a:ea typeface="Cambria Math" panose="02040503050406030204" pitchFamily="18" charset="0"/>
                                </a:rPr>
                                <m:t>𝑠</m:t>
                              </m:r>
                            </m:e>
                            <m:sup>
                              <m:r>
                                <a:rPr lang="en-US" sz="1600" i="1">
                                  <a:solidFill>
                                    <a:schemeClr val="bg2"/>
                                  </a:solidFill>
                                  <a:latin typeface="Cambria Math" panose="02040503050406030204" pitchFamily="18" charset="0"/>
                                  <a:ea typeface="Cambria Math" panose="02040503050406030204" pitchFamily="18" charset="0"/>
                                </a:rPr>
                                <m:t>′</m:t>
                              </m:r>
                            </m:sup>
                          </m:sSup>
                          <m:r>
                            <a:rPr lang="en-US" sz="1600" i="1">
                              <a:solidFill>
                                <a:schemeClr val="bg2"/>
                              </a:solidFill>
                              <a:latin typeface="Cambria Math" panose="02040503050406030204" pitchFamily="18" charset="0"/>
                              <a:ea typeface="Cambria Math" panose="02040503050406030204" pitchFamily="18" charset="0"/>
                            </a:rPr>
                            <m:t>~</m:t>
                          </m:r>
                          <m:r>
                            <a:rPr lang="en-US" sz="1600" i="1">
                              <a:solidFill>
                                <a:schemeClr val="bg2"/>
                              </a:solidFill>
                              <a:latin typeface="Cambria Math" panose="02040503050406030204" pitchFamily="18" charset="0"/>
                              <a:ea typeface="Cambria Math" panose="02040503050406030204" pitchFamily="18" charset="0"/>
                            </a:rPr>
                            <m:t>𝑃</m:t>
                          </m:r>
                          <m:d>
                            <m:dPr>
                              <m:ctrlPr>
                                <a:rPr lang="en-US" sz="1600" i="1">
                                  <a:solidFill>
                                    <a:schemeClr val="bg2"/>
                                  </a:solidFill>
                                  <a:latin typeface="Cambria Math" panose="02040503050406030204" pitchFamily="18" charset="0"/>
                                  <a:ea typeface="Cambria Math" panose="02040503050406030204" pitchFamily="18" charset="0"/>
                                </a:rPr>
                              </m:ctrlPr>
                            </m:dPr>
                            <m:e>
                              <m:r>
                                <a:rPr lang="en-US" sz="1600" i="1">
                                  <a:solidFill>
                                    <a:schemeClr val="bg2"/>
                                  </a:solidFill>
                                  <a:latin typeface="Cambria Math" panose="02040503050406030204" pitchFamily="18" charset="0"/>
                                  <a:ea typeface="Cambria Math" panose="02040503050406030204" pitchFamily="18" charset="0"/>
                                </a:rPr>
                                <m:t>∙|</m:t>
                              </m:r>
                              <m:r>
                                <a:rPr lang="en-US" sz="1600" i="1">
                                  <a:solidFill>
                                    <a:schemeClr val="bg2"/>
                                  </a:solidFill>
                                  <a:latin typeface="Cambria Math" panose="02040503050406030204" pitchFamily="18" charset="0"/>
                                  <a:ea typeface="Cambria Math" panose="02040503050406030204" pitchFamily="18" charset="0"/>
                                </a:rPr>
                                <m:t>𝑠</m:t>
                              </m:r>
                              <m:r>
                                <a:rPr lang="en-US" sz="1600" i="1">
                                  <a:solidFill>
                                    <a:schemeClr val="bg2"/>
                                  </a:solidFill>
                                  <a:latin typeface="Cambria Math" panose="02040503050406030204" pitchFamily="18" charset="0"/>
                                  <a:ea typeface="Cambria Math" panose="02040503050406030204" pitchFamily="18" charset="0"/>
                                </a:rPr>
                                <m:t>,</m:t>
                              </m:r>
                              <m:sSub>
                                <m:sSubPr>
                                  <m:ctrlPr>
                                    <a:rPr lang="en-US" sz="1600" i="1">
                                      <a:solidFill>
                                        <a:schemeClr val="bg2"/>
                                      </a:solidFill>
                                      <a:latin typeface="Cambria Math" panose="02040503050406030204" pitchFamily="18" charset="0"/>
                                      <a:ea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𝑎</m:t>
                                  </m:r>
                                </m:e>
                                <m:sub>
                                  <m:r>
                                    <a:rPr lang="en-US" sz="1600" i="1">
                                      <a:solidFill>
                                        <a:schemeClr val="bg2"/>
                                      </a:solidFill>
                                      <a:latin typeface="Cambria Math" panose="02040503050406030204" pitchFamily="18" charset="0"/>
                                      <a:ea typeface="Cambria Math" panose="02040503050406030204" pitchFamily="18" charset="0"/>
                                    </a:rPr>
                                    <m:t>1</m:t>
                                  </m:r>
                                </m:sub>
                              </m:sSub>
                              <m:r>
                                <a:rPr lang="en-US" sz="1600" i="1">
                                  <a:solidFill>
                                    <a:schemeClr val="bg2"/>
                                  </a:solidFill>
                                  <a:latin typeface="Cambria Math" panose="02040503050406030204" pitchFamily="18" charset="0"/>
                                  <a:ea typeface="Cambria Math" panose="02040503050406030204" pitchFamily="18" charset="0"/>
                                </a:rPr>
                                <m:t>,</m:t>
                              </m:r>
                              <m:sSub>
                                <m:sSubPr>
                                  <m:ctrlPr>
                                    <a:rPr lang="en-US" sz="1600" i="1">
                                      <a:solidFill>
                                        <a:schemeClr val="bg2"/>
                                      </a:solidFill>
                                      <a:latin typeface="Cambria Math" panose="02040503050406030204" pitchFamily="18" charset="0"/>
                                      <a:ea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𝑎</m:t>
                                  </m:r>
                                </m:e>
                                <m:sub>
                                  <m:r>
                                    <a:rPr lang="en-US" sz="1600" i="1">
                                      <a:solidFill>
                                        <a:schemeClr val="bg2"/>
                                      </a:solidFill>
                                      <a:latin typeface="Cambria Math" panose="02040503050406030204" pitchFamily="18" charset="0"/>
                                      <a:ea typeface="Cambria Math" panose="02040503050406030204" pitchFamily="18" charset="0"/>
                                    </a:rPr>
                                    <m:t>2</m:t>
                                  </m:r>
                                </m:sub>
                              </m:sSub>
                            </m:e>
                          </m:d>
                        </m:sub>
                      </m:sSub>
                      <m:d>
                        <m:dPr>
                          <m:begChr m:val="["/>
                          <m:endChr m:val="]"/>
                          <m:ctrlPr>
                            <a:rPr lang="en-US" sz="1600" i="1">
                              <a:solidFill>
                                <a:schemeClr val="bg2"/>
                              </a:solidFill>
                              <a:latin typeface="Cambria Math" panose="02040503050406030204" pitchFamily="18" charset="0"/>
                              <a:ea typeface="Cambria Math" panose="02040503050406030204" pitchFamily="18" charset="0"/>
                            </a:rPr>
                          </m:ctrlPr>
                        </m:dPr>
                        <m:e>
                          <m:func>
                            <m:funcPr>
                              <m:ctrlPr>
                                <a:rPr lang="en-US" sz="1600" i="1">
                                  <a:solidFill>
                                    <a:schemeClr val="bg2"/>
                                  </a:solidFill>
                                  <a:latin typeface="Cambria Math" panose="02040503050406030204" pitchFamily="18" charset="0"/>
                                </a:rPr>
                              </m:ctrlPr>
                            </m:funcPr>
                            <m:fName>
                              <m:limLow>
                                <m:limLowPr>
                                  <m:ctrlPr>
                                    <a:rPr lang="en-US" sz="1600" i="1">
                                      <a:solidFill>
                                        <a:schemeClr val="bg2"/>
                                      </a:solidFill>
                                      <a:latin typeface="Cambria Math" panose="02040503050406030204" pitchFamily="18" charset="0"/>
                                    </a:rPr>
                                  </m:ctrlPr>
                                </m:limLowPr>
                                <m:e>
                                  <m:r>
                                    <m:rPr>
                                      <m:sty m:val="p"/>
                                    </m:rPr>
                                    <a:rPr lang="en-US" sz="1600">
                                      <a:solidFill>
                                        <a:schemeClr val="bg2"/>
                                      </a:solidFill>
                                      <a:latin typeface="Cambria Math" panose="02040503050406030204" pitchFamily="18" charset="0"/>
                                    </a:rPr>
                                    <m:t>max</m:t>
                                  </m:r>
                                </m:e>
                                <m:lim>
                                  <m:sSub>
                                    <m:sSubPr>
                                      <m:ctrlPr>
                                        <a:rPr lang="en-US" sz="1600" i="1">
                                          <a:solidFill>
                                            <a:schemeClr val="bg2"/>
                                          </a:solidFill>
                                          <a:latin typeface="Cambria Math" panose="02040503050406030204" pitchFamily="18" charset="0"/>
                                          <a:ea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𝜋</m:t>
                                      </m:r>
                                    </m:e>
                                    <m:sub>
                                      <m:r>
                                        <a:rPr lang="en-US" sz="1600" i="1">
                                          <a:solidFill>
                                            <a:schemeClr val="bg2"/>
                                          </a:solidFill>
                                          <a:latin typeface="Cambria Math" panose="02040503050406030204" pitchFamily="18" charset="0"/>
                                          <a:ea typeface="Cambria Math" panose="02040503050406030204" pitchFamily="18" charset="0"/>
                                        </a:rPr>
                                        <m:t>1</m:t>
                                      </m:r>
                                    </m:sub>
                                  </m:sSub>
                                  <m:d>
                                    <m:dPr>
                                      <m:ctrlPr>
                                        <a:rPr lang="en-US" sz="1600" i="1">
                                          <a:solidFill>
                                            <a:schemeClr val="bg2"/>
                                          </a:solidFill>
                                          <a:latin typeface="Cambria Math" panose="02040503050406030204" pitchFamily="18" charset="0"/>
                                          <a:ea typeface="Cambria Math" panose="02040503050406030204" pitchFamily="18" charset="0"/>
                                        </a:rPr>
                                      </m:ctrlPr>
                                    </m:dPr>
                                    <m:e>
                                      <m:r>
                                        <a:rPr lang="en-US" sz="1600" i="1">
                                          <a:solidFill>
                                            <a:schemeClr val="bg2"/>
                                          </a:solidFill>
                                          <a:latin typeface="Cambria Math" panose="02040503050406030204" pitchFamily="18" charset="0"/>
                                          <a:ea typeface="Cambria Math" panose="02040503050406030204" pitchFamily="18" charset="0"/>
                                        </a:rPr>
                                        <m:t>∙|</m:t>
                                      </m:r>
                                      <m:sSup>
                                        <m:sSupPr>
                                          <m:ctrlPr>
                                            <a:rPr lang="en-US" sz="1600" i="1">
                                              <a:solidFill>
                                                <a:schemeClr val="bg2"/>
                                              </a:solidFill>
                                              <a:latin typeface="Cambria Math" panose="02040503050406030204" pitchFamily="18" charset="0"/>
                                              <a:ea typeface="Cambria Math" panose="02040503050406030204" pitchFamily="18" charset="0"/>
                                            </a:rPr>
                                          </m:ctrlPr>
                                        </m:sSupPr>
                                        <m:e>
                                          <m:r>
                                            <a:rPr lang="en-US" sz="1600" i="1">
                                              <a:solidFill>
                                                <a:schemeClr val="bg2"/>
                                              </a:solidFill>
                                              <a:latin typeface="Cambria Math" panose="02040503050406030204" pitchFamily="18" charset="0"/>
                                              <a:ea typeface="Cambria Math" panose="02040503050406030204" pitchFamily="18" charset="0"/>
                                            </a:rPr>
                                            <m:t>𝑠</m:t>
                                          </m:r>
                                        </m:e>
                                        <m:sup>
                                          <m:r>
                                            <a:rPr lang="en-US" sz="1600" i="1">
                                              <a:solidFill>
                                                <a:schemeClr val="bg2"/>
                                              </a:solidFill>
                                              <a:latin typeface="Cambria Math" panose="02040503050406030204" pitchFamily="18" charset="0"/>
                                              <a:ea typeface="Cambria Math" panose="02040503050406030204" pitchFamily="18" charset="0"/>
                                            </a:rPr>
                                            <m:t>′</m:t>
                                          </m:r>
                                        </m:sup>
                                      </m:sSup>
                                    </m:e>
                                  </m:d>
                                  <m:r>
                                    <a:rPr lang="en-US" sz="1600" i="1">
                                      <a:solidFill>
                                        <a:schemeClr val="bg2"/>
                                      </a:solidFill>
                                      <a:latin typeface="Cambria Math" panose="02040503050406030204" pitchFamily="18" charset="0"/>
                                      <a:ea typeface="Cambria Math" panose="02040503050406030204" pitchFamily="18" charset="0"/>
                                    </a:rPr>
                                    <m:t>∈∆</m:t>
                                  </m:r>
                                  <m:d>
                                    <m:dPr>
                                      <m:ctrlPr>
                                        <a:rPr lang="en-US" sz="1600" i="1">
                                          <a:solidFill>
                                            <a:schemeClr val="bg2"/>
                                          </a:solidFill>
                                          <a:latin typeface="Cambria Math" panose="02040503050406030204" pitchFamily="18" charset="0"/>
                                          <a:ea typeface="Cambria Math" panose="02040503050406030204" pitchFamily="18" charset="0"/>
                                        </a:rPr>
                                      </m:ctrlPr>
                                    </m:dPr>
                                    <m:e>
                                      <m:sSup>
                                        <m:sSupPr>
                                          <m:ctrlPr>
                                            <a:rPr lang="en-US" sz="1600" i="1">
                                              <a:solidFill>
                                                <a:schemeClr val="bg2"/>
                                              </a:solidFill>
                                              <a:latin typeface="Cambria Math" panose="02040503050406030204" pitchFamily="18" charset="0"/>
                                              <a:ea typeface="Cambria Math" panose="02040503050406030204" pitchFamily="18" charset="0"/>
                                            </a:rPr>
                                          </m:ctrlPr>
                                        </m:sSupPr>
                                        <m:e>
                                          <m:r>
                                            <a:rPr lang="en-US" sz="1600" i="1">
                                              <a:solidFill>
                                                <a:schemeClr val="bg2"/>
                                              </a:solidFill>
                                              <a:latin typeface="Cambria Math" panose="02040503050406030204" pitchFamily="18" charset="0"/>
                                              <a:ea typeface="Cambria Math" panose="02040503050406030204" pitchFamily="18" charset="0"/>
                                            </a:rPr>
                                            <m:t>𝒜</m:t>
                                          </m:r>
                                        </m:e>
                                        <m:sup>
                                          <m:r>
                                            <a:rPr lang="en-US" sz="1600" i="1">
                                              <a:solidFill>
                                                <a:schemeClr val="bg2"/>
                                              </a:solidFill>
                                              <a:latin typeface="Cambria Math" panose="02040503050406030204" pitchFamily="18" charset="0"/>
                                              <a:ea typeface="Cambria Math" panose="02040503050406030204" pitchFamily="18" charset="0"/>
                                            </a:rPr>
                                            <m:t>1</m:t>
                                          </m:r>
                                        </m:sup>
                                      </m:sSup>
                                    </m:e>
                                  </m:d>
                                </m:lim>
                              </m:limLow>
                            </m:fName>
                            <m:e>
                              <m:func>
                                <m:funcPr>
                                  <m:ctrlPr>
                                    <a:rPr lang="en-US" sz="1600" i="1">
                                      <a:solidFill>
                                        <a:schemeClr val="bg2"/>
                                      </a:solidFill>
                                      <a:latin typeface="Cambria Math" panose="02040503050406030204" pitchFamily="18" charset="0"/>
                                    </a:rPr>
                                  </m:ctrlPr>
                                </m:funcPr>
                                <m:fName>
                                  <m:limLow>
                                    <m:limLowPr>
                                      <m:ctrlPr>
                                        <a:rPr lang="en-US" sz="1600" i="1">
                                          <a:solidFill>
                                            <a:schemeClr val="bg2"/>
                                          </a:solidFill>
                                          <a:latin typeface="Cambria Math" panose="02040503050406030204" pitchFamily="18" charset="0"/>
                                        </a:rPr>
                                      </m:ctrlPr>
                                    </m:limLowPr>
                                    <m:e>
                                      <m:r>
                                        <m:rPr>
                                          <m:sty m:val="p"/>
                                        </m:rPr>
                                        <a:rPr lang="en-US" sz="1600">
                                          <a:solidFill>
                                            <a:schemeClr val="bg2"/>
                                          </a:solidFill>
                                          <a:latin typeface="Cambria Math" panose="02040503050406030204" pitchFamily="18" charset="0"/>
                                        </a:rPr>
                                        <m:t>min</m:t>
                                      </m:r>
                                    </m:e>
                                    <m:lim>
                                      <m:sSub>
                                        <m:sSubPr>
                                          <m:ctrlPr>
                                            <a:rPr lang="en-US" sz="1600" i="1">
                                              <a:solidFill>
                                                <a:schemeClr val="bg2"/>
                                              </a:solidFill>
                                              <a:latin typeface="Cambria Math" panose="02040503050406030204" pitchFamily="18" charset="0"/>
                                              <a:ea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𝜋</m:t>
                                          </m:r>
                                        </m:e>
                                        <m:sub>
                                          <m:r>
                                            <a:rPr lang="en-US" sz="1600" i="1">
                                              <a:solidFill>
                                                <a:schemeClr val="bg2"/>
                                              </a:solidFill>
                                              <a:latin typeface="Cambria Math" panose="02040503050406030204" pitchFamily="18" charset="0"/>
                                              <a:ea typeface="Cambria Math" panose="02040503050406030204" pitchFamily="18" charset="0"/>
                                            </a:rPr>
                                            <m:t>2</m:t>
                                          </m:r>
                                        </m:sub>
                                      </m:sSub>
                                      <m:d>
                                        <m:dPr>
                                          <m:ctrlPr>
                                            <a:rPr lang="en-US" sz="1600" i="1">
                                              <a:solidFill>
                                                <a:schemeClr val="bg2"/>
                                              </a:solidFill>
                                              <a:latin typeface="Cambria Math" panose="02040503050406030204" pitchFamily="18" charset="0"/>
                                              <a:ea typeface="Cambria Math" panose="02040503050406030204" pitchFamily="18" charset="0"/>
                                            </a:rPr>
                                          </m:ctrlPr>
                                        </m:dPr>
                                        <m:e>
                                          <m:r>
                                            <a:rPr lang="en-US" sz="1600" i="1">
                                              <a:solidFill>
                                                <a:schemeClr val="bg2"/>
                                              </a:solidFill>
                                              <a:latin typeface="Cambria Math" panose="02040503050406030204" pitchFamily="18" charset="0"/>
                                              <a:ea typeface="Cambria Math" panose="02040503050406030204" pitchFamily="18" charset="0"/>
                                            </a:rPr>
                                            <m:t>∙|</m:t>
                                          </m:r>
                                          <m:sSup>
                                            <m:sSupPr>
                                              <m:ctrlPr>
                                                <a:rPr lang="en-US" sz="1600" i="1">
                                                  <a:solidFill>
                                                    <a:schemeClr val="bg2"/>
                                                  </a:solidFill>
                                                  <a:latin typeface="Cambria Math" panose="02040503050406030204" pitchFamily="18" charset="0"/>
                                                  <a:ea typeface="Cambria Math" panose="02040503050406030204" pitchFamily="18" charset="0"/>
                                                </a:rPr>
                                              </m:ctrlPr>
                                            </m:sSupPr>
                                            <m:e>
                                              <m:r>
                                                <a:rPr lang="en-US" sz="1600" i="1">
                                                  <a:solidFill>
                                                    <a:schemeClr val="bg2"/>
                                                  </a:solidFill>
                                                  <a:latin typeface="Cambria Math" panose="02040503050406030204" pitchFamily="18" charset="0"/>
                                                  <a:ea typeface="Cambria Math" panose="02040503050406030204" pitchFamily="18" charset="0"/>
                                                </a:rPr>
                                                <m:t>𝑠</m:t>
                                              </m:r>
                                            </m:e>
                                            <m:sup>
                                              <m:r>
                                                <a:rPr lang="en-US" sz="1600" i="1">
                                                  <a:solidFill>
                                                    <a:schemeClr val="bg2"/>
                                                  </a:solidFill>
                                                  <a:latin typeface="Cambria Math" panose="02040503050406030204" pitchFamily="18" charset="0"/>
                                                  <a:ea typeface="Cambria Math" panose="02040503050406030204" pitchFamily="18" charset="0"/>
                                                </a:rPr>
                                                <m:t>′</m:t>
                                              </m:r>
                                            </m:sup>
                                          </m:sSup>
                                        </m:e>
                                      </m:d>
                                      <m:r>
                                        <a:rPr lang="en-US" sz="1600" i="1">
                                          <a:solidFill>
                                            <a:schemeClr val="bg2"/>
                                          </a:solidFill>
                                          <a:latin typeface="Cambria Math" panose="02040503050406030204" pitchFamily="18" charset="0"/>
                                          <a:ea typeface="Cambria Math" panose="02040503050406030204" pitchFamily="18" charset="0"/>
                                        </a:rPr>
                                        <m:t>∈∆</m:t>
                                      </m:r>
                                      <m:d>
                                        <m:dPr>
                                          <m:ctrlPr>
                                            <a:rPr lang="en-US" sz="1600" i="1">
                                              <a:solidFill>
                                                <a:schemeClr val="bg2"/>
                                              </a:solidFill>
                                              <a:latin typeface="Cambria Math" panose="02040503050406030204" pitchFamily="18" charset="0"/>
                                              <a:ea typeface="Cambria Math" panose="02040503050406030204" pitchFamily="18" charset="0"/>
                                            </a:rPr>
                                          </m:ctrlPr>
                                        </m:dPr>
                                        <m:e>
                                          <m:sSup>
                                            <m:sSupPr>
                                              <m:ctrlPr>
                                                <a:rPr lang="en-US" sz="1600" i="1">
                                                  <a:solidFill>
                                                    <a:schemeClr val="bg2"/>
                                                  </a:solidFill>
                                                  <a:latin typeface="Cambria Math" panose="02040503050406030204" pitchFamily="18" charset="0"/>
                                                  <a:ea typeface="Cambria Math" panose="02040503050406030204" pitchFamily="18" charset="0"/>
                                                </a:rPr>
                                              </m:ctrlPr>
                                            </m:sSupPr>
                                            <m:e>
                                              <m:r>
                                                <a:rPr lang="en-US" sz="1600" i="1">
                                                  <a:solidFill>
                                                    <a:schemeClr val="bg2"/>
                                                  </a:solidFill>
                                                  <a:latin typeface="Cambria Math" panose="02040503050406030204" pitchFamily="18" charset="0"/>
                                                  <a:ea typeface="Cambria Math" panose="02040503050406030204" pitchFamily="18" charset="0"/>
                                                </a:rPr>
                                                <m:t>𝒜</m:t>
                                              </m:r>
                                            </m:e>
                                            <m:sup>
                                              <m:r>
                                                <a:rPr lang="en-US" sz="1600" i="1">
                                                  <a:solidFill>
                                                    <a:schemeClr val="bg2"/>
                                                  </a:solidFill>
                                                  <a:latin typeface="Cambria Math" panose="02040503050406030204" pitchFamily="18" charset="0"/>
                                                  <a:ea typeface="Cambria Math" panose="02040503050406030204" pitchFamily="18" charset="0"/>
                                                </a:rPr>
                                                <m:t>2</m:t>
                                              </m:r>
                                            </m:sup>
                                          </m:sSup>
                                        </m:e>
                                      </m:d>
                                    </m:lim>
                                  </m:limLow>
                                </m:fName>
                                <m:e>
                                  <m:sSub>
                                    <m:sSubPr>
                                      <m:ctrlPr>
                                        <a:rPr lang="en-US" sz="1600" i="1">
                                          <a:solidFill>
                                            <a:schemeClr val="bg2"/>
                                          </a:solidFill>
                                          <a:latin typeface="Cambria Math" panose="02040503050406030204" pitchFamily="18" charset="0"/>
                                          <a:ea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𝔼</m:t>
                                      </m:r>
                                    </m:e>
                                    <m:sub>
                                      <m:sSub>
                                        <m:sSubPr>
                                          <m:ctrlPr>
                                            <a:rPr lang="en-US" sz="1600" i="1">
                                              <a:solidFill>
                                                <a:schemeClr val="bg2"/>
                                              </a:solidFill>
                                              <a:latin typeface="Cambria Math" panose="02040503050406030204" pitchFamily="18" charset="0"/>
                                              <a:ea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𝑎</m:t>
                                          </m:r>
                                        </m:e>
                                        <m:sub>
                                          <m:r>
                                            <a:rPr lang="en-US" sz="1600" i="1">
                                              <a:solidFill>
                                                <a:schemeClr val="bg2"/>
                                              </a:solidFill>
                                              <a:latin typeface="Cambria Math" panose="02040503050406030204" pitchFamily="18" charset="0"/>
                                              <a:ea typeface="Cambria Math" panose="02040503050406030204" pitchFamily="18" charset="0"/>
                                            </a:rPr>
                                            <m:t>1</m:t>
                                          </m:r>
                                        </m:sub>
                                      </m:sSub>
                                      <m:r>
                                        <a:rPr lang="en-US" sz="1600" i="1">
                                          <a:solidFill>
                                            <a:schemeClr val="bg2"/>
                                          </a:solidFill>
                                          <a:latin typeface="Cambria Math" panose="02040503050406030204" pitchFamily="18" charset="0"/>
                                          <a:ea typeface="Cambria Math" panose="02040503050406030204" pitchFamily="18" charset="0"/>
                                        </a:rPr>
                                        <m:t>~</m:t>
                                      </m:r>
                                      <m:sSub>
                                        <m:sSubPr>
                                          <m:ctrlPr>
                                            <a:rPr lang="en-US" sz="1600" i="1">
                                              <a:solidFill>
                                                <a:schemeClr val="bg2"/>
                                              </a:solidFill>
                                              <a:latin typeface="Cambria Math" panose="02040503050406030204" pitchFamily="18" charset="0"/>
                                              <a:ea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𝜋</m:t>
                                          </m:r>
                                        </m:e>
                                        <m:sub>
                                          <m:r>
                                            <a:rPr lang="en-US" sz="1600" i="1">
                                              <a:solidFill>
                                                <a:schemeClr val="bg2"/>
                                              </a:solidFill>
                                              <a:latin typeface="Cambria Math" panose="02040503050406030204" pitchFamily="18" charset="0"/>
                                              <a:ea typeface="Cambria Math" panose="02040503050406030204" pitchFamily="18" charset="0"/>
                                            </a:rPr>
                                            <m:t>1</m:t>
                                          </m:r>
                                        </m:sub>
                                      </m:sSub>
                                      <m:d>
                                        <m:dPr>
                                          <m:ctrlPr>
                                            <a:rPr lang="en-US" sz="1600" i="1">
                                              <a:solidFill>
                                                <a:schemeClr val="bg2"/>
                                              </a:solidFill>
                                              <a:latin typeface="Cambria Math" panose="02040503050406030204" pitchFamily="18" charset="0"/>
                                              <a:ea typeface="Cambria Math" panose="02040503050406030204" pitchFamily="18" charset="0"/>
                                            </a:rPr>
                                          </m:ctrlPr>
                                        </m:dPr>
                                        <m:e>
                                          <m:r>
                                            <a:rPr lang="en-US" sz="1600" i="1">
                                              <a:solidFill>
                                                <a:schemeClr val="bg2"/>
                                              </a:solidFill>
                                              <a:latin typeface="Cambria Math" panose="02040503050406030204" pitchFamily="18" charset="0"/>
                                              <a:ea typeface="Cambria Math" panose="02040503050406030204" pitchFamily="18" charset="0"/>
                                            </a:rPr>
                                            <m:t>∙|</m:t>
                                          </m:r>
                                          <m:sSup>
                                            <m:sSupPr>
                                              <m:ctrlPr>
                                                <a:rPr lang="en-US" sz="1600" i="1">
                                                  <a:solidFill>
                                                    <a:schemeClr val="bg2"/>
                                                  </a:solidFill>
                                                  <a:latin typeface="Cambria Math" panose="02040503050406030204" pitchFamily="18" charset="0"/>
                                                  <a:ea typeface="Cambria Math" panose="02040503050406030204" pitchFamily="18" charset="0"/>
                                                </a:rPr>
                                              </m:ctrlPr>
                                            </m:sSupPr>
                                            <m:e>
                                              <m:r>
                                                <a:rPr lang="en-US" sz="1600" i="1">
                                                  <a:solidFill>
                                                    <a:schemeClr val="bg2"/>
                                                  </a:solidFill>
                                                  <a:latin typeface="Cambria Math" panose="02040503050406030204" pitchFamily="18" charset="0"/>
                                                  <a:ea typeface="Cambria Math" panose="02040503050406030204" pitchFamily="18" charset="0"/>
                                                </a:rPr>
                                                <m:t>𝑠</m:t>
                                              </m:r>
                                            </m:e>
                                            <m:sup>
                                              <m:r>
                                                <a:rPr lang="en-US" sz="1600" i="1">
                                                  <a:solidFill>
                                                    <a:schemeClr val="bg2"/>
                                                  </a:solidFill>
                                                  <a:latin typeface="Cambria Math" panose="02040503050406030204" pitchFamily="18" charset="0"/>
                                                  <a:ea typeface="Cambria Math" panose="02040503050406030204" pitchFamily="18" charset="0"/>
                                                </a:rPr>
                                                <m:t>′</m:t>
                                              </m:r>
                                            </m:sup>
                                          </m:sSup>
                                        </m:e>
                                      </m:d>
                                      <m:r>
                                        <a:rPr lang="en-US" sz="1600" i="1">
                                          <a:solidFill>
                                            <a:schemeClr val="bg2"/>
                                          </a:solidFill>
                                          <a:latin typeface="Cambria Math" panose="02040503050406030204" pitchFamily="18" charset="0"/>
                                          <a:ea typeface="Cambria Math" panose="02040503050406030204" pitchFamily="18" charset="0"/>
                                        </a:rPr>
                                        <m:t>,</m:t>
                                      </m:r>
                                      <m:sSub>
                                        <m:sSubPr>
                                          <m:ctrlPr>
                                            <a:rPr lang="en-US" sz="1600" i="1">
                                              <a:solidFill>
                                                <a:schemeClr val="bg2"/>
                                              </a:solidFill>
                                              <a:latin typeface="Cambria Math" panose="02040503050406030204" pitchFamily="18" charset="0"/>
                                              <a:ea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𝑎</m:t>
                                          </m:r>
                                        </m:e>
                                        <m:sub>
                                          <m:r>
                                            <a:rPr lang="en-US" sz="1600" i="1">
                                              <a:solidFill>
                                                <a:schemeClr val="bg2"/>
                                              </a:solidFill>
                                              <a:latin typeface="Cambria Math" panose="02040503050406030204" pitchFamily="18" charset="0"/>
                                              <a:ea typeface="Cambria Math" panose="02040503050406030204" pitchFamily="18" charset="0"/>
                                            </a:rPr>
                                            <m:t>2</m:t>
                                          </m:r>
                                        </m:sub>
                                      </m:sSub>
                                      <m:r>
                                        <a:rPr lang="en-US" sz="1600" i="1">
                                          <a:solidFill>
                                            <a:schemeClr val="bg2"/>
                                          </a:solidFill>
                                          <a:latin typeface="Cambria Math" panose="02040503050406030204" pitchFamily="18" charset="0"/>
                                          <a:ea typeface="Cambria Math" panose="02040503050406030204" pitchFamily="18" charset="0"/>
                                        </a:rPr>
                                        <m:t>~</m:t>
                                      </m:r>
                                      <m:sSub>
                                        <m:sSubPr>
                                          <m:ctrlPr>
                                            <a:rPr lang="en-US" sz="1600" i="1">
                                              <a:solidFill>
                                                <a:schemeClr val="bg2"/>
                                              </a:solidFill>
                                              <a:latin typeface="Cambria Math" panose="02040503050406030204" pitchFamily="18" charset="0"/>
                                              <a:ea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𝜋</m:t>
                                          </m:r>
                                        </m:e>
                                        <m:sub>
                                          <m:r>
                                            <a:rPr lang="en-US" sz="1600" i="1">
                                              <a:solidFill>
                                                <a:schemeClr val="bg2"/>
                                              </a:solidFill>
                                              <a:latin typeface="Cambria Math" panose="02040503050406030204" pitchFamily="18" charset="0"/>
                                              <a:ea typeface="Cambria Math" panose="02040503050406030204" pitchFamily="18" charset="0"/>
                                            </a:rPr>
                                            <m:t>2</m:t>
                                          </m:r>
                                        </m:sub>
                                      </m:sSub>
                                      <m:d>
                                        <m:dPr>
                                          <m:ctrlPr>
                                            <a:rPr lang="en-US" sz="1600" i="1">
                                              <a:solidFill>
                                                <a:schemeClr val="bg2"/>
                                              </a:solidFill>
                                              <a:latin typeface="Cambria Math" panose="02040503050406030204" pitchFamily="18" charset="0"/>
                                              <a:ea typeface="Cambria Math" panose="02040503050406030204" pitchFamily="18" charset="0"/>
                                            </a:rPr>
                                          </m:ctrlPr>
                                        </m:dPr>
                                        <m:e>
                                          <m:r>
                                            <a:rPr lang="en-US" sz="1600" i="1">
                                              <a:solidFill>
                                                <a:schemeClr val="bg2"/>
                                              </a:solidFill>
                                              <a:latin typeface="Cambria Math" panose="02040503050406030204" pitchFamily="18" charset="0"/>
                                              <a:ea typeface="Cambria Math" panose="02040503050406030204" pitchFamily="18" charset="0"/>
                                            </a:rPr>
                                            <m:t>∙|</m:t>
                                          </m:r>
                                          <m:sSup>
                                            <m:sSupPr>
                                              <m:ctrlPr>
                                                <a:rPr lang="en-US" sz="1600" i="1">
                                                  <a:solidFill>
                                                    <a:schemeClr val="bg2"/>
                                                  </a:solidFill>
                                                  <a:latin typeface="Cambria Math" panose="02040503050406030204" pitchFamily="18" charset="0"/>
                                                  <a:ea typeface="Cambria Math" panose="02040503050406030204" pitchFamily="18" charset="0"/>
                                                </a:rPr>
                                              </m:ctrlPr>
                                            </m:sSupPr>
                                            <m:e>
                                              <m:r>
                                                <a:rPr lang="en-US" sz="1600" i="1">
                                                  <a:solidFill>
                                                    <a:schemeClr val="bg2"/>
                                                  </a:solidFill>
                                                  <a:latin typeface="Cambria Math" panose="02040503050406030204" pitchFamily="18" charset="0"/>
                                                  <a:ea typeface="Cambria Math" panose="02040503050406030204" pitchFamily="18" charset="0"/>
                                                </a:rPr>
                                                <m:t>𝑠</m:t>
                                              </m:r>
                                            </m:e>
                                            <m:sup>
                                              <m:r>
                                                <a:rPr lang="en-US" sz="1600" i="1">
                                                  <a:solidFill>
                                                    <a:schemeClr val="bg2"/>
                                                  </a:solidFill>
                                                  <a:latin typeface="Cambria Math" panose="02040503050406030204" pitchFamily="18" charset="0"/>
                                                  <a:ea typeface="Cambria Math" panose="02040503050406030204" pitchFamily="18" charset="0"/>
                                                </a:rPr>
                                                <m:t>′</m:t>
                                              </m:r>
                                            </m:sup>
                                          </m:sSup>
                                        </m:e>
                                      </m:d>
                                    </m:sub>
                                  </m:sSub>
                                  <m:d>
                                    <m:dPr>
                                      <m:begChr m:val="["/>
                                      <m:endChr m:val="]"/>
                                      <m:ctrlPr>
                                        <a:rPr lang="en-US" sz="1600" i="1">
                                          <a:solidFill>
                                            <a:schemeClr val="bg2"/>
                                          </a:solidFill>
                                          <a:latin typeface="Cambria Math" panose="02040503050406030204" pitchFamily="18" charset="0"/>
                                          <a:ea typeface="Cambria Math" panose="02040503050406030204" pitchFamily="18" charset="0"/>
                                        </a:rPr>
                                      </m:ctrlPr>
                                    </m:dPr>
                                    <m:e>
                                      <m:sSup>
                                        <m:sSupPr>
                                          <m:ctrlPr>
                                            <a:rPr lang="en-US" sz="1600" b="0" i="1" smtClean="0">
                                              <a:solidFill>
                                                <a:schemeClr val="bg2"/>
                                              </a:solidFill>
                                              <a:latin typeface="Cambria Math" panose="02040503050406030204" pitchFamily="18" charset="0"/>
                                              <a:ea typeface="Cambria Math" panose="02040503050406030204" pitchFamily="18" charset="0"/>
                                            </a:rPr>
                                          </m:ctrlPr>
                                        </m:sSupPr>
                                        <m:e>
                                          <m:r>
                                            <a:rPr lang="en-US" sz="1600" i="1">
                                              <a:solidFill>
                                                <a:schemeClr val="bg2"/>
                                              </a:solidFill>
                                              <a:latin typeface="Cambria Math" panose="02040503050406030204" pitchFamily="18" charset="0"/>
                                              <a:ea typeface="Cambria Math" panose="02040503050406030204" pitchFamily="18" charset="0"/>
                                            </a:rPr>
                                            <m:t>𝑄</m:t>
                                          </m:r>
                                        </m:e>
                                        <m:sup>
                                          <m:r>
                                            <a:rPr lang="en-US" sz="1600" b="0" i="1" smtClean="0">
                                              <a:solidFill>
                                                <a:schemeClr val="bg2"/>
                                              </a:solidFill>
                                              <a:latin typeface="Cambria Math" panose="02040503050406030204" pitchFamily="18" charset="0"/>
                                              <a:ea typeface="Cambria Math" panose="02040503050406030204" pitchFamily="18" charset="0"/>
                                            </a:rPr>
                                            <m:t>∗</m:t>
                                          </m:r>
                                        </m:sup>
                                      </m:sSup>
                                      <m:d>
                                        <m:dPr>
                                          <m:ctrlPr>
                                            <a:rPr lang="en-US" sz="1600" i="1">
                                              <a:solidFill>
                                                <a:schemeClr val="bg2"/>
                                              </a:solidFill>
                                              <a:latin typeface="Cambria Math" panose="02040503050406030204" pitchFamily="18" charset="0"/>
                                              <a:ea typeface="Cambria Math" panose="02040503050406030204" pitchFamily="18" charset="0"/>
                                            </a:rPr>
                                          </m:ctrlPr>
                                        </m:dPr>
                                        <m:e>
                                          <m:sSup>
                                            <m:sSupPr>
                                              <m:ctrlPr>
                                                <a:rPr lang="en-US" sz="1600" i="1">
                                                  <a:solidFill>
                                                    <a:schemeClr val="bg2"/>
                                                  </a:solidFill>
                                                  <a:latin typeface="Cambria Math" panose="02040503050406030204" pitchFamily="18" charset="0"/>
                                                  <a:ea typeface="Cambria Math" panose="02040503050406030204" pitchFamily="18" charset="0"/>
                                                </a:rPr>
                                              </m:ctrlPr>
                                            </m:sSupPr>
                                            <m:e>
                                              <m:r>
                                                <a:rPr lang="en-US" sz="1600" i="1">
                                                  <a:solidFill>
                                                    <a:schemeClr val="bg2"/>
                                                  </a:solidFill>
                                                  <a:latin typeface="Cambria Math" panose="02040503050406030204" pitchFamily="18" charset="0"/>
                                                  <a:ea typeface="Cambria Math" panose="02040503050406030204" pitchFamily="18" charset="0"/>
                                                </a:rPr>
                                                <m:t>𝑠</m:t>
                                              </m:r>
                                            </m:e>
                                            <m:sup>
                                              <m:r>
                                                <a:rPr lang="en-US" sz="1600" i="1">
                                                  <a:solidFill>
                                                    <a:schemeClr val="bg2"/>
                                                  </a:solidFill>
                                                  <a:latin typeface="Cambria Math" panose="02040503050406030204" pitchFamily="18" charset="0"/>
                                                  <a:ea typeface="Cambria Math" panose="02040503050406030204" pitchFamily="18" charset="0"/>
                                                </a:rPr>
                                                <m:t>′</m:t>
                                              </m:r>
                                            </m:sup>
                                          </m:sSup>
                                          <m:r>
                                            <a:rPr lang="en-US" sz="1600" i="1">
                                              <a:solidFill>
                                                <a:schemeClr val="bg2"/>
                                              </a:solidFill>
                                              <a:latin typeface="Cambria Math" panose="02040503050406030204" pitchFamily="18" charset="0"/>
                                              <a:ea typeface="Cambria Math" panose="02040503050406030204" pitchFamily="18" charset="0"/>
                                            </a:rPr>
                                            <m:t>,</m:t>
                                          </m:r>
                                          <m:sSub>
                                            <m:sSubPr>
                                              <m:ctrlPr>
                                                <a:rPr lang="en-US" sz="1600" i="1">
                                                  <a:solidFill>
                                                    <a:schemeClr val="bg2"/>
                                                  </a:solidFill>
                                                  <a:latin typeface="Cambria Math" panose="02040503050406030204" pitchFamily="18" charset="0"/>
                                                  <a:ea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𝑎</m:t>
                                              </m:r>
                                            </m:e>
                                            <m:sub>
                                              <m:r>
                                                <a:rPr lang="en-US" sz="1600" i="1">
                                                  <a:solidFill>
                                                    <a:schemeClr val="bg2"/>
                                                  </a:solidFill>
                                                  <a:latin typeface="Cambria Math" panose="02040503050406030204" pitchFamily="18" charset="0"/>
                                                  <a:ea typeface="Cambria Math" panose="02040503050406030204" pitchFamily="18" charset="0"/>
                                                </a:rPr>
                                                <m:t>1</m:t>
                                              </m:r>
                                            </m:sub>
                                          </m:sSub>
                                          <m:r>
                                            <a:rPr lang="en-US" sz="1600" i="1">
                                              <a:solidFill>
                                                <a:schemeClr val="bg2"/>
                                              </a:solidFill>
                                              <a:latin typeface="Cambria Math" panose="02040503050406030204" pitchFamily="18" charset="0"/>
                                              <a:ea typeface="Cambria Math" panose="02040503050406030204" pitchFamily="18" charset="0"/>
                                            </a:rPr>
                                            <m:t>,</m:t>
                                          </m:r>
                                          <m:sSub>
                                            <m:sSubPr>
                                              <m:ctrlPr>
                                                <a:rPr lang="en-US" sz="1600" i="1">
                                                  <a:solidFill>
                                                    <a:schemeClr val="bg2"/>
                                                  </a:solidFill>
                                                  <a:latin typeface="Cambria Math" panose="02040503050406030204" pitchFamily="18" charset="0"/>
                                                  <a:ea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𝑎</m:t>
                                              </m:r>
                                            </m:e>
                                            <m:sub>
                                              <m:r>
                                                <a:rPr lang="en-US" sz="1600" i="1">
                                                  <a:solidFill>
                                                    <a:schemeClr val="bg2"/>
                                                  </a:solidFill>
                                                  <a:latin typeface="Cambria Math" panose="02040503050406030204" pitchFamily="18" charset="0"/>
                                                  <a:ea typeface="Cambria Math" panose="02040503050406030204" pitchFamily="18" charset="0"/>
                                                </a:rPr>
                                                <m:t>2</m:t>
                                              </m:r>
                                            </m:sub>
                                          </m:sSub>
                                        </m:e>
                                      </m:d>
                                    </m:e>
                                  </m:d>
                                </m:e>
                              </m:func>
                            </m:e>
                          </m:func>
                        </m:e>
                      </m:d>
                    </m:oMath>
                  </m:oMathPara>
                </a14:m>
                <a:endParaRPr lang="en-US" sz="1600" dirty="0">
                  <a:solidFill>
                    <a:schemeClr val="bg2"/>
                  </a:solidFill>
                  <a:ea typeface="Cambria Math" panose="02040503050406030204" pitchFamily="18" charset="0"/>
                </a:endParaRPr>
              </a:p>
              <a:p>
                <a:pPr marL="0" lvl="0" indent="0">
                  <a:spcAft>
                    <a:spcPts val="1200"/>
                  </a:spcAft>
                  <a:buNone/>
                </a:pPr>
                <a:endParaRPr lang="en-US" dirty="0">
                  <a:solidFill>
                    <a:schemeClr val="bg2"/>
                  </a:solidFill>
                  <a:ea typeface="Cambria Math" panose="02040503050406030204" pitchFamily="18" charset="0"/>
                </a:endParaRPr>
              </a:p>
            </p:txBody>
          </p:sp>
        </mc:Choice>
        <mc:Fallback xmlns="">
          <p:sp>
            <p:nvSpPr>
              <p:cNvPr id="132" name="Google Shape;132;p21"/>
              <p:cNvSpPr txBox="1">
                <a:spLocks noGrp="1" noRot="1" noChangeAspect="1" noMove="1" noResize="1" noEditPoints="1" noAdjustHandles="1" noChangeArrowheads="1" noChangeShapeType="1" noTextEdit="1"/>
              </p:cNvSpPr>
              <p:nvPr>
                <p:ph type="body" idx="1"/>
              </p:nvPr>
            </p:nvSpPr>
            <p:spPr>
              <a:xfrm>
                <a:off x="311700" y="1152475"/>
                <a:ext cx="8520600" cy="3546000"/>
              </a:xfrm>
              <a:prstGeom prst="rect">
                <a:avLst/>
              </a:prstGeom>
              <a:blipFill>
                <a:blip r:embed="rId3"/>
                <a:stretch>
                  <a:fillRect l="-595"/>
                </a:stretch>
              </a:blipFill>
            </p:spPr>
            <p:txBody>
              <a:bodyPr/>
              <a:lstStyle/>
              <a:p>
                <a:r>
                  <a:rPr lang="en-CN">
                    <a:noFill/>
                  </a:rPr>
                  <a:t> </a:t>
                </a:r>
              </a:p>
            </p:txBody>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Finding the Equilibrium: Minimax Value-Iteration</a:t>
            </a:r>
            <a:endParaRPr dirty="0"/>
          </a:p>
        </p:txBody>
      </p:sp>
      <mc:AlternateContent xmlns:mc="http://schemas.openxmlformats.org/markup-compatibility/2006" xmlns:a14="http://schemas.microsoft.com/office/drawing/2010/main">
        <mc:Choice Requires="a14">
          <p:sp>
            <p:nvSpPr>
              <p:cNvPr id="132" name="Google Shape;132;p21"/>
              <p:cNvSpPr txBox="1">
                <a:spLocks noGrp="1"/>
              </p:cNvSpPr>
              <p:nvPr>
                <p:ph type="body" idx="1"/>
              </p:nvPr>
            </p:nvSpPr>
            <p:spPr>
              <a:xfrm>
                <a:off x="311700" y="1152475"/>
                <a:ext cx="8520600" cy="3546000"/>
              </a:xfrm>
              <a:prstGeom prst="rect">
                <a:avLst/>
              </a:prstGeom>
            </p:spPr>
            <p:txBody>
              <a:bodyPr spcFirstLastPara="1" wrap="square" lIns="91425" tIns="91425" rIns="91425" bIns="91425" anchor="t" anchorCtr="0">
                <a:normAutofit/>
              </a:bodyPr>
              <a:lstStyle/>
              <a:p>
                <a:pPr marL="0" lvl="0" indent="0">
                  <a:spcAft>
                    <a:spcPts val="1200"/>
                  </a:spcAft>
                  <a:buNone/>
                </a:pPr>
                <a:r>
                  <a:rPr lang="en-US" dirty="0">
                    <a:solidFill>
                      <a:schemeClr val="bg2"/>
                    </a:solidFill>
                  </a:rPr>
                  <a:t>Define operator </a:t>
                </a:r>
                <a14:m>
                  <m:oMath xmlns:m="http://schemas.openxmlformats.org/officeDocument/2006/math">
                    <m:r>
                      <a:rPr lang="en-US" i="1" smtClean="0">
                        <a:solidFill>
                          <a:schemeClr val="bg2"/>
                        </a:solidFill>
                        <a:latin typeface="Cambria Math" panose="02040503050406030204" pitchFamily="18" charset="0"/>
                        <a:ea typeface="Cambria Math" panose="02040503050406030204" pitchFamily="18" charset="0"/>
                      </a:rPr>
                      <m:t>𝒯</m:t>
                    </m:r>
                  </m:oMath>
                </a14:m>
                <a:r>
                  <a:rPr lang="en-US" dirty="0">
                    <a:solidFill>
                      <a:schemeClr val="bg2"/>
                    </a:solidFill>
                    <a:ea typeface="Cambria Math" panose="02040503050406030204" pitchFamily="18" charset="0"/>
                  </a:rPr>
                  <a:t>:</a:t>
                </a:r>
              </a:p>
              <a:p>
                <a:pPr marL="0" lvl="0" indent="0">
                  <a:spcAft>
                    <a:spcPts val="1200"/>
                  </a:spcAft>
                  <a:buNone/>
                </a:pPr>
                <a14:m>
                  <m:oMathPara xmlns:m="http://schemas.openxmlformats.org/officeDocument/2006/math">
                    <m:oMathParaPr>
                      <m:jc m:val="centerGroup"/>
                    </m:oMathParaPr>
                    <m:oMath xmlns:m="http://schemas.openxmlformats.org/officeDocument/2006/math">
                      <m:d>
                        <m:dPr>
                          <m:ctrlPr>
                            <a:rPr lang="en-US" sz="1600" b="0" i="1" smtClean="0">
                              <a:solidFill>
                                <a:schemeClr val="bg2"/>
                              </a:solidFill>
                              <a:latin typeface="Cambria Math" panose="02040503050406030204" pitchFamily="18" charset="0"/>
                              <a:ea typeface="Cambria Math" panose="02040503050406030204" pitchFamily="18" charset="0"/>
                            </a:rPr>
                          </m:ctrlPr>
                        </m:dPr>
                        <m:e>
                          <m:r>
                            <a:rPr lang="en-US" sz="1600" i="1">
                              <a:solidFill>
                                <a:schemeClr val="bg2"/>
                              </a:solidFill>
                              <a:latin typeface="Cambria Math" panose="02040503050406030204" pitchFamily="18" charset="0"/>
                              <a:ea typeface="Cambria Math" panose="02040503050406030204" pitchFamily="18" charset="0"/>
                            </a:rPr>
                            <m:t>𝒯</m:t>
                          </m:r>
                          <m:r>
                            <a:rPr lang="en-US" sz="1600" i="1">
                              <a:solidFill>
                                <a:schemeClr val="bg2"/>
                              </a:solidFill>
                              <a:latin typeface="Cambria Math" panose="02040503050406030204" pitchFamily="18" charset="0"/>
                              <a:ea typeface="Cambria Math" panose="02040503050406030204" pitchFamily="18" charset="0"/>
                            </a:rPr>
                            <m:t>𝑄</m:t>
                          </m:r>
                        </m:e>
                      </m:d>
                      <m:d>
                        <m:dPr>
                          <m:ctrlPr>
                            <a:rPr lang="en-US" sz="1600" b="0" i="1" smtClean="0">
                              <a:solidFill>
                                <a:schemeClr val="bg2"/>
                              </a:solidFill>
                              <a:latin typeface="Cambria Math" panose="02040503050406030204" pitchFamily="18" charset="0"/>
                              <a:ea typeface="Cambria Math" panose="02040503050406030204" pitchFamily="18" charset="0"/>
                            </a:rPr>
                          </m:ctrlPr>
                        </m:dPr>
                        <m:e>
                          <m:r>
                            <a:rPr lang="en-US" sz="1600" b="0" i="1" smtClean="0">
                              <a:solidFill>
                                <a:schemeClr val="bg2"/>
                              </a:solidFill>
                              <a:latin typeface="Cambria Math" panose="02040503050406030204" pitchFamily="18" charset="0"/>
                              <a:ea typeface="Cambria Math" panose="02040503050406030204" pitchFamily="18" charset="0"/>
                            </a:rPr>
                            <m:t>𝑠</m:t>
                          </m:r>
                          <m:r>
                            <a:rPr lang="en-US" sz="1600" b="0" i="1" smtClean="0">
                              <a:solidFill>
                                <a:schemeClr val="bg2"/>
                              </a:solidFill>
                              <a:latin typeface="Cambria Math" panose="02040503050406030204" pitchFamily="18" charset="0"/>
                              <a:ea typeface="Cambria Math" panose="02040503050406030204" pitchFamily="18" charset="0"/>
                            </a:rPr>
                            <m:t>,</m:t>
                          </m:r>
                          <m:r>
                            <a:rPr lang="en-US" sz="1600" b="0" i="1" smtClean="0">
                              <a:solidFill>
                                <a:schemeClr val="bg2"/>
                              </a:solidFill>
                              <a:latin typeface="Cambria Math" panose="02040503050406030204" pitchFamily="18" charset="0"/>
                              <a:ea typeface="Cambria Math" panose="02040503050406030204" pitchFamily="18" charset="0"/>
                            </a:rPr>
                            <m:t>𝑎</m:t>
                          </m:r>
                        </m:e>
                      </m:d>
                      <m:r>
                        <a:rPr lang="en-US" sz="1600" i="1">
                          <a:solidFill>
                            <a:schemeClr val="bg2"/>
                          </a:solidFill>
                          <a:latin typeface="Cambria Math" panose="02040503050406030204" pitchFamily="18" charset="0"/>
                        </a:rPr>
                        <m:t>≔</m:t>
                      </m:r>
                      <m:r>
                        <a:rPr lang="en-US" sz="1600" b="0" i="1" smtClean="0">
                          <a:solidFill>
                            <a:schemeClr val="bg2"/>
                          </a:solidFill>
                          <a:latin typeface="Cambria Math" panose="02040503050406030204" pitchFamily="18" charset="0"/>
                          <a:ea typeface="Cambria Math" panose="02040503050406030204" pitchFamily="18" charset="0"/>
                        </a:rPr>
                        <m:t>𝑟</m:t>
                      </m:r>
                      <m:d>
                        <m:dPr>
                          <m:ctrlPr>
                            <a:rPr lang="en-US" sz="1600" b="0" i="1" smtClean="0">
                              <a:solidFill>
                                <a:schemeClr val="bg2"/>
                              </a:solidFill>
                              <a:latin typeface="Cambria Math" panose="02040503050406030204" pitchFamily="18" charset="0"/>
                              <a:ea typeface="Cambria Math" panose="02040503050406030204" pitchFamily="18" charset="0"/>
                            </a:rPr>
                          </m:ctrlPr>
                        </m:dPr>
                        <m:e>
                          <m:r>
                            <a:rPr lang="en-US" sz="1600" b="0" i="1" smtClean="0">
                              <a:solidFill>
                                <a:schemeClr val="bg2"/>
                              </a:solidFill>
                              <a:latin typeface="Cambria Math" panose="02040503050406030204" pitchFamily="18" charset="0"/>
                              <a:ea typeface="Cambria Math" panose="02040503050406030204" pitchFamily="18" charset="0"/>
                            </a:rPr>
                            <m:t>𝑠</m:t>
                          </m:r>
                          <m:r>
                            <a:rPr lang="en-US" sz="1600" b="0" i="1" smtClean="0">
                              <a:solidFill>
                                <a:schemeClr val="bg2"/>
                              </a:solidFill>
                              <a:latin typeface="Cambria Math" panose="02040503050406030204" pitchFamily="18" charset="0"/>
                              <a:ea typeface="Cambria Math" panose="02040503050406030204" pitchFamily="18" charset="0"/>
                            </a:rPr>
                            <m:t>,</m:t>
                          </m:r>
                          <m:sSub>
                            <m:sSubPr>
                              <m:ctrlPr>
                                <a:rPr lang="en-US" sz="1600" b="0" i="1" smtClean="0">
                                  <a:solidFill>
                                    <a:schemeClr val="bg2"/>
                                  </a:solidFill>
                                  <a:latin typeface="Cambria Math" panose="02040503050406030204" pitchFamily="18" charset="0"/>
                                  <a:ea typeface="Cambria Math" panose="02040503050406030204" pitchFamily="18" charset="0"/>
                                </a:rPr>
                              </m:ctrlPr>
                            </m:sSubPr>
                            <m:e>
                              <m:r>
                                <a:rPr lang="en-US" sz="1600" b="0" i="1" smtClean="0">
                                  <a:solidFill>
                                    <a:schemeClr val="bg2"/>
                                  </a:solidFill>
                                  <a:latin typeface="Cambria Math" panose="02040503050406030204" pitchFamily="18" charset="0"/>
                                  <a:ea typeface="Cambria Math" panose="02040503050406030204" pitchFamily="18" charset="0"/>
                                </a:rPr>
                                <m:t>𝑎</m:t>
                              </m:r>
                            </m:e>
                            <m:sub>
                              <m:r>
                                <a:rPr lang="en-US" sz="1600" b="0" i="1" smtClean="0">
                                  <a:solidFill>
                                    <a:schemeClr val="bg2"/>
                                  </a:solidFill>
                                  <a:latin typeface="Cambria Math" panose="02040503050406030204" pitchFamily="18" charset="0"/>
                                  <a:ea typeface="Cambria Math" panose="02040503050406030204" pitchFamily="18" charset="0"/>
                                </a:rPr>
                                <m:t>1</m:t>
                              </m:r>
                            </m:sub>
                          </m:sSub>
                          <m:r>
                            <a:rPr lang="en-US" sz="1600" b="0" i="1" smtClean="0">
                              <a:solidFill>
                                <a:schemeClr val="bg2"/>
                              </a:solidFill>
                              <a:latin typeface="Cambria Math" panose="02040503050406030204" pitchFamily="18" charset="0"/>
                              <a:ea typeface="Cambria Math" panose="02040503050406030204" pitchFamily="18" charset="0"/>
                            </a:rPr>
                            <m:t>,</m:t>
                          </m:r>
                          <m:sSub>
                            <m:sSubPr>
                              <m:ctrlPr>
                                <a:rPr lang="en-US" sz="1600" b="0" i="1" smtClean="0">
                                  <a:solidFill>
                                    <a:schemeClr val="bg2"/>
                                  </a:solidFill>
                                  <a:latin typeface="Cambria Math" panose="02040503050406030204" pitchFamily="18" charset="0"/>
                                  <a:ea typeface="Cambria Math" panose="02040503050406030204" pitchFamily="18" charset="0"/>
                                </a:rPr>
                              </m:ctrlPr>
                            </m:sSubPr>
                            <m:e>
                              <m:r>
                                <a:rPr lang="en-US" sz="1600" b="0" i="1" smtClean="0">
                                  <a:solidFill>
                                    <a:schemeClr val="bg2"/>
                                  </a:solidFill>
                                  <a:latin typeface="Cambria Math" panose="02040503050406030204" pitchFamily="18" charset="0"/>
                                  <a:ea typeface="Cambria Math" panose="02040503050406030204" pitchFamily="18" charset="0"/>
                                </a:rPr>
                                <m:t>𝑎</m:t>
                              </m:r>
                            </m:e>
                            <m:sub>
                              <m:r>
                                <a:rPr lang="en-US" sz="1600" b="0" i="1" smtClean="0">
                                  <a:solidFill>
                                    <a:schemeClr val="bg2"/>
                                  </a:solidFill>
                                  <a:latin typeface="Cambria Math" panose="02040503050406030204" pitchFamily="18" charset="0"/>
                                  <a:ea typeface="Cambria Math" panose="02040503050406030204" pitchFamily="18" charset="0"/>
                                </a:rPr>
                                <m:t>2</m:t>
                              </m:r>
                            </m:sub>
                          </m:sSub>
                        </m:e>
                      </m:d>
                      <m:r>
                        <a:rPr lang="en-US" sz="1600" b="0" i="1" smtClean="0">
                          <a:solidFill>
                            <a:schemeClr val="bg2"/>
                          </a:solidFill>
                          <a:latin typeface="Cambria Math" panose="02040503050406030204" pitchFamily="18" charset="0"/>
                          <a:ea typeface="Cambria Math" panose="02040503050406030204" pitchFamily="18" charset="0"/>
                        </a:rPr>
                        <m:t>+</m:t>
                      </m:r>
                      <m:r>
                        <a:rPr lang="en-US" sz="1600" b="0" i="1" smtClean="0">
                          <a:solidFill>
                            <a:schemeClr val="bg2"/>
                          </a:solidFill>
                          <a:latin typeface="Cambria Math" panose="02040503050406030204" pitchFamily="18" charset="0"/>
                          <a:ea typeface="Cambria Math" panose="02040503050406030204" pitchFamily="18" charset="0"/>
                        </a:rPr>
                        <m:t>𝛾</m:t>
                      </m:r>
                      <m:sSub>
                        <m:sSubPr>
                          <m:ctrlPr>
                            <a:rPr lang="en-US" sz="1600" b="0" i="1" smtClean="0">
                              <a:solidFill>
                                <a:schemeClr val="bg2"/>
                              </a:solidFill>
                              <a:latin typeface="Cambria Math" panose="02040503050406030204" pitchFamily="18" charset="0"/>
                              <a:ea typeface="Cambria Math" panose="02040503050406030204" pitchFamily="18" charset="0"/>
                            </a:rPr>
                          </m:ctrlPr>
                        </m:sSubPr>
                        <m:e>
                          <m:r>
                            <a:rPr lang="en-US" sz="1600" b="0" i="1" smtClean="0">
                              <a:solidFill>
                                <a:schemeClr val="bg2"/>
                              </a:solidFill>
                              <a:latin typeface="Cambria Math" panose="02040503050406030204" pitchFamily="18" charset="0"/>
                              <a:ea typeface="Cambria Math" panose="02040503050406030204" pitchFamily="18" charset="0"/>
                            </a:rPr>
                            <m:t>𝔼</m:t>
                          </m:r>
                        </m:e>
                        <m:sub>
                          <m:sSup>
                            <m:sSupPr>
                              <m:ctrlPr>
                                <a:rPr lang="en-US" sz="1600" b="0" i="1" smtClean="0">
                                  <a:solidFill>
                                    <a:schemeClr val="bg2"/>
                                  </a:solidFill>
                                  <a:latin typeface="Cambria Math" panose="02040503050406030204" pitchFamily="18" charset="0"/>
                                  <a:ea typeface="Cambria Math" panose="02040503050406030204" pitchFamily="18" charset="0"/>
                                </a:rPr>
                              </m:ctrlPr>
                            </m:sSupPr>
                            <m:e>
                              <m:r>
                                <a:rPr lang="en-US" sz="1600" b="0" i="1" smtClean="0">
                                  <a:solidFill>
                                    <a:schemeClr val="bg2"/>
                                  </a:solidFill>
                                  <a:latin typeface="Cambria Math" panose="02040503050406030204" pitchFamily="18" charset="0"/>
                                  <a:ea typeface="Cambria Math" panose="02040503050406030204" pitchFamily="18" charset="0"/>
                                </a:rPr>
                                <m:t>𝑠</m:t>
                              </m:r>
                            </m:e>
                            <m:sup>
                              <m:r>
                                <a:rPr lang="en-US" sz="1600" b="0" i="1" smtClean="0">
                                  <a:solidFill>
                                    <a:schemeClr val="bg2"/>
                                  </a:solidFill>
                                  <a:latin typeface="Cambria Math" panose="02040503050406030204" pitchFamily="18" charset="0"/>
                                  <a:ea typeface="Cambria Math" panose="02040503050406030204" pitchFamily="18" charset="0"/>
                                </a:rPr>
                                <m:t>′</m:t>
                              </m:r>
                            </m:sup>
                          </m:sSup>
                          <m:r>
                            <a:rPr lang="en-US" sz="1600" b="0" i="1" smtClean="0">
                              <a:solidFill>
                                <a:schemeClr val="bg2"/>
                              </a:solidFill>
                              <a:latin typeface="Cambria Math" panose="02040503050406030204" pitchFamily="18" charset="0"/>
                              <a:ea typeface="Cambria Math" panose="02040503050406030204" pitchFamily="18" charset="0"/>
                            </a:rPr>
                            <m:t>~</m:t>
                          </m:r>
                          <m:r>
                            <a:rPr lang="en-US" sz="1600" b="0" i="1" smtClean="0">
                              <a:solidFill>
                                <a:schemeClr val="bg2"/>
                              </a:solidFill>
                              <a:latin typeface="Cambria Math" panose="02040503050406030204" pitchFamily="18" charset="0"/>
                              <a:ea typeface="Cambria Math" panose="02040503050406030204" pitchFamily="18" charset="0"/>
                            </a:rPr>
                            <m:t>𝑃</m:t>
                          </m:r>
                          <m:r>
                            <a:rPr lang="en-US" sz="1600" b="0" i="1" smtClean="0">
                              <a:solidFill>
                                <a:schemeClr val="bg2"/>
                              </a:solidFill>
                              <a:latin typeface="Cambria Math" panose="02040503050406030204" pitchFamily="18" charset="0"/>
                              <a:ea typeface="Cambria Math" panose="02040503050406030204" pitchFamily="18" charset="0"/>
                            </a:rPr>
                            <m:t>(∙|</m:t>
                          </m:r>
                          <m:r>
                            <a:rPr lang="en-US" sz="1600" b="0" i="1" smtClean="0">
                              <a:solidFill>
                                <a:schemeClr val="bg2"/>
                              </a:solidFill>
                              <a:latin typeface="Cambria Math" panose="02040503050406030204" pitchFamily="18" charset="0"/>
                              <a:ea typeface="Cambria Math" panose="02040503050406030204" pitchFamily="18" charset="0"/>
                            </a:rPr>
                            <m:t>𝑠</m:t>
                          </m:r>
                          <m:r>
                            <a:rPr lang="en-US" sz="1600" b="0" i="1" smtClean="0">
                              <a:solidFill>
                                <a:schemeClr val="bg2"/>
                              </a:solidFill>
                              <a:latin typeface="Cambria Math" panose="02040503050406030204" pitchFamily="18" charset="0"/>
                              <a:ea typeface="Cambria Math" panose="02040503050406030204" pitchFamily="18" charset="0"/>
                            </a:rPr>
                            <m:t>,</m:t>
                          </m:r>
                          <m:sSub>
                            <m:sSubPr>
                              <m:ctrlPr>
                                <a:rPr lang="en-US" sz="1600" b="0" i="1" smtClean="0">
                                  <a:solidFill>
                                    <a:schemeClr val="bg2"/>
                                  </a:solidFill>
                                  <a:latin typeface="Cambria Math" panose="02040503050406030204" pitchFamily="18" charset="0"/>
                                  <a:ea typeface="Cambria Math" panose="02040503050406030204" pitchFamily="18" charset="0"/>
                                </a:rPr>
                              </m:ctrlPr>
                            </m:sSubPr>
                            <m:e>
                              <m:r>
                                <a:rPr lang="en-US" sz="1600" b="0" i="1" smtClean="0">
                                  <a:solidFill>
                                    <a:schemeClr val="bg2"/>
                                  </a:solidFill>
                                  <a:latin typeface="Cambria Math" panose="02040503050406030204" pitchFamily="18" charset="0"/>
                                  <a:ea typeface="Cambria Math" panose="02040503050406030204" pitchFamily="18" charset="0"/>
                                </a:rPr>
                                <m:t>𝑎</m:t>
                              </m:r>
                            </m:e>
                            <m:sub>
                              <m:r>
                                <a:rPr lang="en-US" sz="1600" b="0" i="1" smtClean="0">
                                  <a:solidFill>
                                    <a:schemeClr val="bg2"/>
                                  </a:solidFill>
                                  <a:latin typeface="Cambria Math" panose="02040503050406030204" pitchFamily="18" charset="0"/>
                                  <a:ea typeface="Cambria Math" panose="02040503050406030204" pitchFamily="18" charset="0"/>
                                </a:rPr>
                                <m:t>1</m:t>
                              </m:r>
                            </m:sub>
                          </m:sSub>
                          <m:r>
                            <a:rPr lang="en-US" sz="1600" b="0" i="1" smtClean="0">
                              <a:solidFill>
                                <a:schemeClr val="bg2"/>
                              </a:solidFill>
                              <a:latin typeface="Cambria Math" panose="02040503050406030204" pitchFamily="18" charset="0"/>
                              <a:ea typeface="Cambria Math" panose="02040503050406030204" pitchFamily="18" charset="0"/>
                            </a:rPr>
                            <m:t>,</m:t>
                          </m:r>
                          <m:sSub>
                            <m:sSubPr>
                              <m:ctrlPr>
                                <a:rPr lang="en-US" sz="1600" b="0" i="1" smtClean="0">
                                  <a:solidFill>
                                    <a:schemeClr val="bg2"/>
                                  </a:solidFill>
                                  <a:latin typeface="Cambria Math" panose="02040503050406030204" pitchFamily="18" charset="0"/>
                                  <a:ea typeface="Cambria Math" panose="02040503050406030204" pitchFamily="18" charset="0"/>
                                </a:rPr>
                              </m:ctrlPr>
                            </m:sSubPr>
                            <m:e>
                              <m:r>
                                <a:rPr lang="en-US" sz="1600" b="0" i="1" smtClean="0">
                                  <a:solidFill>
                                    <a:schemeClr val="bg2"/>
                                  </a:solidFill>
                                  <a:latin typeface="Cambria Math" panose="02040503050406030204" pitchFamily="18" charset="0"/>
                                  <a:ea typeface="Cambria Math" panose="02040503050406030204" pitchFamily="18" charset="0"/>
                                </a:rPr>
                                <m:t>𝑎</m:t>
                              </m:r>
                            </m:e>
                            <m:sub>
                              <m:r>
                                <a:rPr lang="en-US" sz="1600" b="0" i="1" smtClean="0">
                                  <a:solidFill>
                                    <a:schemeClr val="bg2"/>
                                  </a:solidFill>
                                  <a:latin typeface="Cambria Math" panose="02040503050406030204" pitchFamily="18" charset="0"/>
                                  <a:ea typeface="Cambria Math" panose="02040503050406030204" pitchFamily="18" charset="0"/>
                                </a:rPr>
                                <m:t>2</m:t>
                              </m:r>
                            </m:sub>
                          </m:sSub>
                          <m:r>
                            <a:rPr lang="en-US" sz="1600" b="0" i="1" smtClean="0">
                              <a:solidFill>
                                <a:schemeClr val="bg2"/>
                              </a:solidFill>
                              <a:latin typeface="Cambria Math" panose="02040503050406030204" pitchFamily="18" charset="0"/>
                              <a:ea typeface="Cambria Math" panose="02040503050406030204" pitchFamily="18" charset="0"/>
                            </a:rPr>
                            <m:t>)</m:t>
                          </m:r>
                        </m:sub>
                      </m:sSub>
                      <m:d>
                        <m:dPr>
                          <m:begChr m:val="["/>
                          <m:endChr m:val="]"/>
                          <m:ctrlPr>
                            <a:rPr lang="en-US" sz="1600" b="0" i="1" smtClean="0">
                              <a:solidFill>
                                <a:schemeClr val="bg2"/>
                              </a:solidFill>
                              <a:latin typeface="Cambria Math" panose="02040503050406030204" pitchFamily="18" charset="0"/>
                              <a:ea typeface="Cambria Math" panose="02040503050406030204" pitchFamily="18" charset="0"/>
                            </a:rPr>
                          </m:ctrlPr>
                        </m:dPr>
                        <m:e>
                          <m:func>
                            <m:funcPr>
                              <m:ctrlPr>
                                <a:rPr lang="en-US" sz="1600" i="1">
                                  <a:solidFill>
                                    <a:schemeClr val="bg2"/>
                                  </a:solidFill>
                                  <a:latin typeface="Cambria Math" panose="02040503050406030204" pitchFamily="18" charset="0"/>
                                </a:rPr>
                              </m:ctrlPr>
                            </m:funcPr>
                            <m:fName>
                              <m:limLow>
                                <m:limLowPr>
                                  <m:ctrlPr>
                                    <a:rPr lang="en-US" sz="1600" i="1">
                                      <a:solidFill>
                                        <a:schemeClr val="bg2"/>
                                      </a:solidFill>
                                      <a:latin typeface="Cambria Math" panose="02040503050406030204" pitchFamily="18" charset="0"/>
                                    </a:rPr>
                                  </m:ctrlPr>
                                </m:limLowPr>
                                <m:e>
                                  <m:r>
                                    <m:rPr>
                                      <m:sty m:val="p"/>
                                    </m:rPr>
                                    <a:rPr lang="en-US" sz="1600">
                                      <a:solidFill>
                                        <a:schemeClr val="bg2"/>
                                      </a:solidFill>
                                      <a:latin typeface="Cambria Math" panose="02040503050406030204" pitchFamily="18" charset="0"/>
                                    </a:rPr>
                                    <m:t>max</m:t>
                                  </m:r>
                                </m:e>
                                <m:lim>
                                  <m:sSub>
                                    <m:sSubPr>
                                      <m:ctrlPr>
                                        <a:rPr lang="en-US" sz="1600" b="0" i="1" smtClean="0">
                                          <a:solidFill>
                                            <a:schemeClr val="bg2"/>
                                          </a:solidFill>
                                          <a:latin typeface="Cambria Math" panose="02040503050406030204" pitchFamily="18" charset="0"/>
                                          <a:ea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𝜋</m:t>
                                      </m:r>
                                    </m:e>
                                    <m:sub>
                                      <m:r>
                                        <a:rPr lang="en-US" sz="1600" b="0" i="1" smtClean="0">
                                          <a:solidFill>
                                            <a:schemeClr val="bg2"/>
                                          </a:solidFill>
                                          <a:latin typeface="Cambria Math" panose="02040503050406030204" pitchFamily="18" charset="0"/>
                                          <a:ea typeface="Cambria Math" panose="02040503050406030204" pitchFamily="18" charset="0"/>
                                        </a:rPr>
                                        <m:t>1</m:t>
                                      </m:r>
                                    </m:sub>
                                  </m:sSub>
                                  <m:d>
                                    <m:dPr>
                                      <m:ctrlPr>
                                        <a:rPr lang="en-US" sz="1600" i="1">
                                          <a:solidFill>
                                            <a:schemeClr val="bg2"/>
                                          </a:solidFill>
                                          <a:latin typeface="Cambria Math" panose="02040503050406030204" pitchFamily="18" charset="0"/>
                                          <a:ea typeface="Cambria Math" panose="02040503050406030204" pitchFamily="18" charset="0"/>
                                        </a:rPr>
                                      </m:ctrlPr>
                                    </m:dPr>
                                    <m:e>
                                      <m:r>
                                        <a:rPr lang="en-US" sz="1600" i="1">
                                          <a:solidFill>
                                            <a:schemeClr val="bg2"/>
                                          </a:solidFill>
                                          <a:latin typeface="Cambria Math" panose="02040503050406030204" pitchFamily="18" charset="0"/>
                                          <a:ea typeface="Cambria Math" panose="02040503050406030204" pitchFamily="18" charset="0"/>
                                        </a:rPr>
                                        <m:t>∙|</m:t>
                                      </m:r>
                                      <m:sSup>
                                        <m:sSupPr>
                                          <m:ctrlPr>
                                            <a:rPr lang="en-US" sz="1600" b="0" i="1" smtClean="0">
                                              <a:solidFill>
                                                <a:schemeClr val="bg2"/>
                                              </a:solidFill>
                                              <a:latin typeface="Cambria Math" panose="02040503050406030204" pitchFamily="18" charset="0"/>
                                              <a:ea typeface="Cambria Math" panose="02040503050406030204" pitchFamily="18" charset="0"/>
                                            </a:rPr>
                                          </m:ctrlPr>
                                        </m:sSupPr>
                                        <m:e>
                                          <m:r>
                                            <a:rPr lang="en-US" sz="1600" i="1">
                                              <a:solidFill>
                                                <a:schemeClr val="bg2"/>
                                              </a:solidFill>
                                              <a:latin typeface="Cambria Math" panose="02040503050406030204" pitchFamily="18" charset="0"/>
                                              <a:ea typeface="Cambria Math" panose="02040503050406030204" pitchFamily="18" charset="0"/>
                                            </a:rPr>
                                            <m:t>𝑠</m:t>
                                          </m:r>
                                        </m:e>
                                        <m:sup>
                                          <m:r>
                                            <a:rPr lang="en-US" sz="1600" b="0" i="1" smtClean="0">
                                              <a:solidFill>
                                                <a:schemeClr val="bg2"/>
                                              </a:solidFill>
                                              <a:latin typeface="Cambria Math" panose="02040503050406030204" pitchFamily="18" charset="0"/>
                                              <a:ea typeface="Cambria Math" panose="02040503050406030204" pitchFamily="18" charset="0"/>
                                            </a:rPr>
                                            <m:t>′</m:t>
                                          </m:r>
                                        </m:sup>
                                      </m:sSup>
                                    </m:e>
                                  </m:d>
                                  <m:r>
                                    <a:rPr lang="en-US" sz="1600" i="1">
                                      <a:solidFill>
                                        <a:schemeClr val="bg2"/>
                                      </a:solidFill>
                                      <a:latin typeface="Cambria Math" panose="02040503050406030204" pitchFamily="18" charset="0"/>
                                      <a:ea typeface="Cambria Math" panose="02040503050406030204" pitchFamily="18" charset="0"/>
                                    </a:rPr>
                                    <m:t>∈∆</m:t>
                                  </m:r>
                                  <m:d>
                                    <m:dPr>
                                      <m:ctrlPr>
                                        <a:rPr lang="en-US" sz="1600" i="1">
                                          <a:solidFill>
                                            <a:schemeClr val="bg2"/>
                                          </a:solidFill>
                                          <a:latin typeface="Cambria Math" panose="02040503050406030204" pitchFamily="18" charset="0"/>
                                          <a:ea typeface="Cambria Math" panose="02040503050406030204" pitchFamily="18" charset="0"/>
                                        </a:rPr>
                                      </m:ctrlPr>
                                    </m:dPr>
                                    <m:e>
                                      <m:sSup>
                                        <m:sSupPr>
                                          <m:ctrlPr>
                                            <a:rPr lang="en-US" sz="1600" i="1">
                                              <a:solidFill>
                                                <a:schemeClr val="bg2"/>
                                              </a:solidFill>
                                              <a:latin typeface="Cambria Math" panose="02040503050406030204" pitchFamily="18" charset="0"/>
                                              <a:ea typeface="Cambria Math" panose="02040503050406030204" pitchFamily="18" charset="0"/>
                                            </a:rPr>
                                          </m:ctrlPr>
                                        </m:sSupPr>
                                        <m:e>
                                          <m:r>
                                            <a:rPr lang="en-US" sz="1600" i="1">
                                              <a:solidFill>
                                                <a:schemeClr val="bg2"/>
                                              </a:solidFill>
                                              <a:latin typeface="Cambria Math" panose="02040503050406030204" pitchFamily="18" charset="0"/>
                                              <a:ea typeface="Cambria Math" panose="02040503050406030204" pitchFamily="18" charset="0"/>
                                            </a:rPr>
                                            <m:t>𝒜</m:t>
                                          </m:r>
                                        </m:e>
                                        <m:sup>
                                          <m:r>
                                            <a:rPr lang="en-US" sz="1600" i="1">
                                              <a:solidFill>
                                                <a:schemeClr val="bg2"/>
                                              </a:solidFill>
                                              <a:latin typeface="Cambria Math" panose="02040503050406030204" pitchFamily="18" charset="0"/>
                                              <a:ea typeface="Cambria Math" panose="02040503050406030204" pitchFamily="18" charset="0"/>
                                            </a:rPr>
                                            <m:t>1</m:t>
                                          </m:r>
                                        </m:sup>
                                      </m:sSup>
                                    </m:e>
                                  </m:d>
                                </m:lim>
                              </m:limLow>
                            </m:fName>
                            <m:e>
                              <m:func>
                                <m:funcPr>
                                  <m:ctrlPr>
                                    <a:rPr lang="en-US" sz="1600" i="1">
                                      <a:solidFill>
                                        <a:schemeClr val="bg2"/>
                                      </a:solidFill>
                                      <a:latin typeface="Cambria Math" panose="02040503050406030204" pitchFamily="18" charset="0"/>
                                    </a:rPr>
                                  </m:ctrlPr>
                                </m:funcPr>
                                <m:fName>
                                  <m:limLow>
                                    <m:limLowPr>
                                      <m:ctrlPr>
                                        <a:rPr lang="en-US" sz="1600" i="1">
                                          <a:solidFill>
                                            <a:schemeClr val="bg2"/>
                                          </a:solidFill>
                                          <a:latin typeface="Cambria Math" panose="02040503050406030204" pitchFamily="18" charset="0"/>
                                        </a:rPr>
                                      </m:ctrlPr>
                                    </m:limLowPr>
                                    <m:e>
                                      <m:r>
                                        <m:rPr>
                                          <m:sty m:val="p"/>
                                        </m:rPr>
                                        <a:rPr lang="en-US" sz="1600">
                                          <a:solidFill>
                                            <a:schemeClr val="bg2"/>
                                          </a:solidFill>
                                          <a:latin typeface="Cambria Math" panose="02040503050406030204" pitchFamily="18" charset="0"/>
                                        </a:rPr>
                                        <m:t>min</m:t>
                                      </m:r>
                                    </m:e>
                                    <m:lim>
                                      <m:sSub>
                                        <m:sSubPr>
                                          <m:ctrlPr>
                                            <a:rPr lang="en-US" sz="1600" i="1">
                                              <a:solidFill>
                                                <a:schemeClr val="bg2"/>
                                              </a:solidFill>
                                              <a:latin typeface="Cambria Math" panose="02040503050406030204" pitchFamily="18" charset="0"/>
                                              <a:ea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𝜋</m:t>
                                          </m:r>
                                        </m:e>
                                        <m:sub>
                                          <m:r>
                                            <a:rPr lang="en-US" sz="1600" b="0" i="1" smtClean="0">
                                              <a:solidFill>
                                                <a:schemeClr val="bg2"/>
                                              </a:solidFill>
                                              <a:latin typeface="Cambria Math" panose="02040503050406030204" pitchFamily="18" charset="0"/>
                                              <a:ea typeface="Cambria Math" panose="02040503050406030204" pitchFamily="18" charset="0"/>
                                            </a:rPr>
                                            <m:t>2</m:t>
                                          </m:r>
                                        </m:sub>
                                      </m:sSub>
                                      <m:d>
                                        <m:dPr>
                                          <m:ctrlPr>
                                            <a:rPr lang="en-US" sz="1600" i="1">
                                              <a:solidFill>
                                                <a:schemeClr val="bg2"/>
                                              </a:solidFill>
                                              <a:latin typeface="Cambria Math" panose="02040503050406030204" pitchFamily="18" charset="0"/>
                                              <a:ea typeface="Cambria Math" panose="02040503050406030204" pitchFamily="18" charset="0"/>
                                            </a:rPr>
                                          </m:ctrlPr>
                                        </m:dPr>
                                        <m:e>
                                          <m:r>
                                            <a:rPr lang="en-US" sz="1600" i="1">
                                              <a:solidFill>
                                                <a:schemeClr val="bg2"/>
                                              </a:solidFill>
                                              <a:latin typeface="Cambria Math" panose="02040503050406030204" pitchFamily="18" charset="0"/>
                                              <a:ea typeface="Cambria Math" panose="02040503050406030204" pitchFamily="18" charset="0"/>
                                            </a:rPr>
                                            <m:t>∙|</m:t>
                                          </m:r>
                                          <m:sSup>
                                            <m:sSupPr>
                                              <m:ctrlPr>
                                                <a:rPr lang="en-US" sz="1600" i="1">
                                                  <a:solidFill>
                                                    <a:schemeClr val="bg2"/>
                                                  </a:solidFill>
                                                  <a:latin typeface="Cambria Math" panose="02040503050406030204" pitchFamily="18" charset="0"/>
                                                  <a:ea typeface="Cambria Math" panose="02040503050406030204" pitchFamily="18" charset="0"/>
                                                </a:rPr>
                                              </m:ctrlPr>
                                            </m:sSupPr>
                                            <m:e>
                                              <m:r>
                                                <a:rPr lang="en-US" sz="1600" i="1">
                                                  <a:solidFill>
                                                    <a:schemeClr val="bg2"/>
                                                  </a:solidFill>
                                                  <a:latin typeface="Cambria Math" panose="02040503050406030204" pitchFamily="18" charset="0"/>
                                                  <a:ea typeface="Cambria Math" panose="02040503050406030204" pitchFamily="18" charset="0"/>
                                                </a:rPr>
                                                <m:t>𝑠</m:t>
                                              </m:r>
                                            </m:e>
                                            <m:sup>
                                              <m:r>
                                                <a:rPr lang="en-US" sz="1600" i="1">
                                                  <a:solidFill>
                                                    <a:schemeClr val="bg2"/>
                                                  </a:solidFill>
                                                  <a:latin typeface="Cambria Math" panose="02040503050406030204" pitchFamily="18" charset="0"/>
                                                  <a:ea typeface="Cambria Math" panose="02040503050406030204" pitchFamily="18" charset="0"/>
                                                </a:rPr>
                                                <m:t>′</m:t>
                                              </m:r>
                                            </m:sup>
                                          </m:sSup>
                                        </m:e>
                                      </m:d>
                                      <m:r>
                                        <a:rPr lang="en-US" sz="1600" i="1">
                                          <a:solidFill>
                                            <a:schemeClr val="bg2"/>
                                          </a:solidFill>
                                          <a:latin typeface="Cambria Math" panose="02040503050406030204" pitchFamily="18" charset="0"/>
                                          <a:ea typeface="Cambria Math" panose="02040503050406030204" pitchFamily="18" charset="0"/>
                                        </a:rPr>
                                        <m:t>∈∆</m:t>
                                      </m:r>
                                      <m:d>
                                        <m:dPr>
                                          <m:ctrlPr>
                                            <a:rPr lang="en-US" sz="1600" i="1">
                                              <a:solidFill>
                                                <a:schemeClr val="bg2"/>
                                              </a:solidFill>
                                              <a:latin typeface="Cambria Math" panose="02040503050406030204" pitchFamily="18" charset="0"/>
                                              <a:ea typeface="Cambria Math" panose="02040503050406030204" pitchFamily="18" charset="0"/>
                                            </a:rPr>
                                          </m:ctrlPr>
                                        </m:dPr>
                                        <m:e>
                                          <m:sSup>
                                            <m:sSupPr>
                                              <m:ctrlPr>
                                                <a:rPr lang="en-US" sz="1600" i="1">
                                                  <a:solidFill>
                                                    <a:schemeClr val="bg2"/>
                                                  </a:solidFill>
                                                  <a:latin typeface="Cambria Math" panose="02040503050406030204" pitchFamily="18" charset="0"/>
                                                  <a:ea typeface="Cambria Math" panose="02040503050406030204" pitchFamily="18" charset="0"/>
                                                </a:rPr>
                                              </m:ctrlPr>
                                            </m:sSupPr>
                                            <m:e>
                                              <m:r>
                                                <a:rPr lang="en-US" sz="1600" i="1">
                                                  <a:solidFill>
                                                    <a:schemeClr val="bg2"/>
                                                  </a:solidFill>
                                                  <a:latin typeface="Cambria Math" panose="02040503050406030204" pitchFamily="18" charset="0"/>
                                                  <a:ea typeface="Cambria Math" panose="02040503050406030204" pitchFamily="18" charset="0"/>
                                                </a:rPr>
                                                <m:t>𝒜</m:t>
                                              </m:r>
                                            </m:e>
                                            <m:sup>
                                              <m:r>
                                                <a:rPr lang="en-US" sz="1600" b="0" i="1" smtClean="0">
                                                  <a:solidFill>
                                                    <a:schemeClr val="bg2"/>
                                                  </a:solidFill>
                                                  <a:latin typeface="Cambria Math" panose="02040503050406030204" pitchFamily="18" charset="0"/>
                                                  <a:ea typeface="Cambria Math" panose="02040503050406030204" pitchFamily="18" charset="0"/>
                                                </a:rPr>
                                                <m:t>2</m:t>
                                              </m:r>
                                            </m:sup>
                                          </m:sSup>
                                        </m:e>
                                      </m:d>
                                    </m:lim>
                                  </m:limLow>
                                </m:fName>
                                <m:e>
                                  <m:sSub>
                                    <m:sSubPr>
                                      <m:ctrlPr>
                                        <a:rPr lang="en-US" sz="1600" i="1">
                                          <a:solidFill>
                                            <a:schemeClr val="bg2"/>
                                          </a:solidFill>
                                          <a:latin typeface="Cambria Math" panose="02040503050406030204" pitchFamily="18" charset="0"/>
                                          <a:ea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𝔼</m:t>
                                      </m:r>
                                    </m:e>
                                    <m:sub>
                                      <m:sSub>
                                        <m:sSubPr>
                                          <m:ctrlPr>
                                            <a:rPr lang="en-US" sz="1600" i="1">
                                              <a:solidFill>
                                                <a:schemeClr val="bg2"/>
                                              </a:solidFill>
                                              <a:latin typeface="Cambria Math" panose="02040503050406030204" pitchFamily="18" charset="0"/>
                                              <a:ea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𝑎</m:t>
                                          </m:r>
                                        </m:e>
                                        <m:sub>
                                          <m:r>
                                            <a:rPr lang="en-US" sz="1600" i="1">
                                              <a:solidFill>
                                                <a:schemeClr val="bg2"/>
                                              </a:solidFill>
                                              <a:latin typeface="Cambria Math" panose="02040503050406030204" pitchFamily="18" charset="0"/>
                                              <a:ea typeface="Cambria Math" panose="02040503050406030204" pitchFamily="18" charset="0"/>
                                            </a:rPr>
                                            <m:t>1</m:t>
                                          </m:r>
                                        </m:sub>
                                      </m:sSub>
                                      <m:r>
                                        <a:rPr lang="en-US" sz="1600" i="1">
                                          <a:solidFill>
                                            <a:schemeClr val="bg2"/>
                                          </a:solidFill>
                                          <a:latin typeface="Cambria Math" panose="02040503050406030204" pitchFamily="18" charset="0"/>
                                          <a:ea typeface="Cambria Math" panose="02040503050406030204" pitchFamily="18" charset="0"/>
                                        </a:rPr>
                                        <m:t>~</m:t>
                                      </m:r>
                                      <m:sSub>
                                        <m:sSubPr>
                                          <m:ctrlPr>
                                            <a:rPr lang="en-US" sz="1600" b="0" i="1" smtClean="0">
                                              <a:solidFill>
                                                <a:schemeClr val="bg2"/>
                                              </a:solidFill>
                                              <a:latin typeface="Cambria Math" panose="02040503050406030204" pitchFamily="18" charset="0"/>
                                              <a:ea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𝜋</m:t>
                                          </m:r>
                                        </m:e>
                                        <m:sub>
                                          <m:r>
                                            <a:rPr lang="en-US" sz="1600" b="0" i="1" smtClean="0">
                                              <a:solidFill>
                                                <a:schemeClr val="bg2"/>
                                              </a:solidFill>
                                              <a:latin typeface="Cambria Math" panose="02040503050406030204" pitchFamily="18" charset="0"/>
                                              <a:ea typeface="Cambria Math" panose="02040503050406030204" pitchFamily="18" charset="0"/>
                                            </a:rPr>
                                            <m:t>1</m:t>
                                          </m:r>
                                        </m:sub>
                                      </m:sSub>
                                      <m:d>
                                        <m:dPr>
                                          <m:ctrlPr>
                                            <a:rPr lang="en-US" sz="1600" i="1">
                                              <a:solidFill>
                                                <a:schemeClr val="bg2"/>
                                              </a:solidFill>
                                              <a:latin typeface="Cambria Math" panose="02040503050406030204" pitchFamily="18" charset="0"/>
                                              <a:ea typeface="Cambria Math" panose="02040503050406030204" pitchFamily="18" charset="0"/>
                                            </a:rPr>
                                          </m:ctrlPr>
                                        </m:dPr>
                                        <m:e>
                                          <m:r>
                                            <a:rPr lang="en-US" sz="1600" i="1">
                                              <a:solidFill>
                                                <a:schemeClr val="bg2"/>
                                              </a:solidFill>
                                              <a:latin typeface="Cambria Math" panose="02040503050406030204" pitchFamily="18" charset="0"/>
                                              <a:ea typeface="Cambria Math" panose="02040503050406030204" pitchFamily="18" charset="0"/>
                                            </a:rPr>
                                            <m:t>∙|</m:t>
                                          </m:r>
                                          <m:sSup>
                                            <m:sSupPr>
                                              <m:ctrlPr>
                                                <a:rPr lang="en-US" sz="1600" b="0" i="1" smtClean="0">
                                                  <a:solidFill>
                                                    <a:schemeClr val="bg2"/>
                                                  </a:solidFill>
                                                  <a:latin typeface="Cambria Math" panose="02040503050406030204" pitchFamily="18" charset="0"/>
                                                  <a:ea typeface="Cambria Math" panose="02040503050406030204" pitchFamily="18" charset="0"/>
                                                </a:rPr>
                                              </m:ctrlPr>
                                            </m:sSupPr>
                                            <m:e>
                                              <m:r>
                                                <a:rPr lang="en-US" sz="1600" i="1">
                                                  <a:solidFill>
                                                    <a:schemeClr val="bg2"/>
                                                  </a:solidFill>
                                                  <a:latin typeface="Cambria Math" panose="02040503050406030204" pitchFamily="18" charset="0"/>
                                                  <a:ea typeface="Cambria Math" panose="02040503050406030204" pitchFamily="18" charset="0"/>
                                                </a:rPr>
                                                <m:t>𝑠</m:t>
                                              </m:r>
                                            </m:e>
                                            <m:sup>
                                              <m:r>
                                                <a:rPr lang="en-US" sz="1600" b="0" i="1" smtClean="0">
                                                  <a:solidFill>
                                                    <a:schemeClr val="bg2"/>
                                                  </a:solidFill>
                                                  <a:latin typeface="Cambria Math" panose="02040503050406030204" pitchFamily="18" charset="0"/>
                                                  <a:ea typeface="Cambria Math" panose="02040503050406030204" pitchFamily="18" charset="0"/>
                                                </a:rPr>
                                                <m:t>′</m:t>
                                              </m:r>
                                            </m:sup>
                                          </m:sSup>
                                        </m:e>
                                      </m:d>
                                      <m:r>
                                        <a:rPr lang="en-US" sz="1600" b="0" i="1" smtClean="0">
                                          <a:solidFill>
                                            <a:schemeClr val="bg2"/>
                                          </a:solidFill>
                                          <a:latin typeface="Cambria Math" panose="02040503050406030204" pitchFamily="18" charset="0"/>
                                          <a:ea typeface="Cambria Math" panose="02040503050406030204" pitchFamily="18" charset="0"/>
                                        </a:rPr>
                                        <m:t>,</m:t>
                                      </m:r>
                                      <m:sSub>
                                        <m:sSubPr>
                                          <m:ctrlPr>
                                            <a:rPr lang="en-US" sz="1600" i="1">
                                              <a:solidFill>
                                                <a:schemeClr val="bg2"/>
                                              </a:solidFill>
                                              <a:latin typeface="Cambria Math" panose="02040503050406030204" pitchFamily="18" charset="0"/>
                                              <a:ea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𝑎</m:t>
                                          </m:r>
                                        </m:e>
                                        <m:sub>
                                          <m:r>
                                            <a:rPr lang="en-US" sz="1600" b="0" i="1" smtClean="0">
                                              <a:solidFill>
                                                <a:schemeClr val="bg2"/>
                                              </a:solidFill>
                                              <a:latin typeface="Cambria Math" panose="02040503050406030204" pitchFamily="18" charset="0"/>
                                              <a:ea typeface="Cambria Math" panose="02040503050406030204" pitchFamily="18" charset="0"/>
                                            </a:rPr>
                                            <m:t>2</m:t>
                                          </m:r>
                                        </m:sub>
                                      </m:sSub>
                                      <m:r>
                                        <a:rPr lang="en-US" sz="1600" i="1">
                                          <a:solidFill>
                                            <a:schemeClr val="bg2"/>
                                          </a:solidFill>
                                          <a:latin typeface="Cambria Math" panose="02040503050406030204" pitchFamily="18" charset="0"/>
                                          <a:ea typeface="Cambria Math" panose="02040503050406030204" pitchFamily="18" charset="0"/>
                                        </a:rPr>
                                        <m:t>~</m:t>
                                      </m:r>
                                      <m:sSub>
                                        <m:sSubPr>
                                          <m:ctrlPr>
                                            <a:rPr lang="en-US" sz="1600" i="1">
                                              <a:solidFill>
                                                <a:schemeClr val="bg2"/>
                                              </a:solidFill>
                                              <a:latin typeface="Cambria Math" panose="02040503050406030204" pitchFamily="18" charset="0"/>
                                              <a:ea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𝜋</m:t>
                                          </m:r>
                                        </m:e>
                                        <m:sub>
                                          <m:r>
                                            <a:rPr lang="en-US" sz="1600" b="0" i="1" smtClean="0">
                                              <a:solidFill>
                                                <a:schemeClr val="bg2"/>
                                              </a:solidFill>
                                              <a:latin typeface="Cambria Math" panose="02040503050406030204" pitchFamily="18" charset="0"/>
                                              <a:ea typeface="Cambria Math" panose="02040503050406030204" pitchFamily="18" charset="0"/>
                                            </a:rPr>
                                            <m:t>2</m:t>
                                          </m:r>
                                        </m:sub>
                                      </m:sSub>
                                      <m:d>
                                        <m:dPr>
                                          <m:ctrlPr>
                                            <a:rPr lang="en-US" sz="1600" i="1">
                                              <a:solidFill>
                                                <a:schemeClr val="bg2"/>
                                              </a:solidFill>
                                              <a:latin typeface="Cambria Math" panose="02040503050406030204" pitchFamily="18" charset="0"/>
                                              <a:ea typeface="Cambria Math" panose="02040503050406030204" pitchFamily="18" charset="0"/>
                                            </a:rPr>
                                          </m:ctrlPr>
                                        </m:dPr>
                                        <m:e>
                                          <m:r>
                                            <a:rPr lang="en-US" sz="1600" i="1">
                                              <a:solidFill>
                                                <a:schemeClr val="bg2"/>
                                              </a:solidFill>
                                              <a:latin typeface="Cambria Math" panose="02040503050406030204" pitchFamily="18" charset="0"/>
                                              <a:ea typeface="Cambria Math" panose="02040503050406030204" pitchFamily="18" charset="0"/>
                                            </a:rPr>
                                            <m:t>∙|</m:t>
                                          </m:r>
                                          <m:sSup>
                                            <m:sSupPr>
                                              <m:ctrlPr>
                                                <a:rPr lang="en-US" sz="1600" i="1">
                                                  <a:solidFill>
                                                    <a:schemeClr val="bg2"/>
                                                  </a:solidFill>
                                                  <a:latin typeface="Cambria Math" panose="02040503050406030204" pitchFamily="18" charset="0"/>
                                                  <a:ea typeface="Cambria Math" panose="02040503050406030204" pitchFamily="18" charset="0"/>
                                                </a:rPr>
                                              </m:ctrlPr>
                                            </m:sSupPr>
                                            <m:e>
                                              <m:r>
                                                <a:rPr lang="en-US" sz="1600" i="1">
                                                  <a:solidFill>
                                                    <a:schemeClr val="bg2"/>
                                                  </a:solidFill>
                                                  <a:latin typeface="Cambria Math" panose="02040503050406030204" pitchFamily="18" charset="0"/>
                                                  <a:ea typeface="Cambria Math" panose="02040503050406030204" pitchFamily="18" charset="0"/>
                                                </a:rPr>
                                                <m:t>𝑠</m:t>
                                              </m:r>
                                            </m:e>
                                            <m:sup>
                                              <m:r>
                                                <a:rPr lang="en-US" sz="1600" i="1">
                                                  <a:solidFill>
                                                    <a:schemeClr val="bg2"/>
                                                  </a:solidFill>
                                                  <a:latin typeface="Cambria Math" panose="02040503050406030204" pitchFamily="18" charset="0"/>
                                                  <a:ea typeface="Cambria Math" panose="02040503050406030204" pitchFamily="18" charset="0"/>
                                                </a:rPr>
                                                <m:t>′</m:t>
                                              </m:r>
                                            </m:sup>
                                          </m:sSup>
                                        </m:e>
                                      </m:d>
                                    </m:sub>
                                  </m:sSub>
                                  <m:d>
                                    <m:dPr>
                                      <m:begChr m:val="["/>
                                      <m:endChr m:val="]"/>
                                      <m:ctrlPr>
                                        <a:rPr lang="en-US" sz="1600" i="1">
                                          <a:solidFill>
                                            <a:schemeClr val="bg2"/>
                                          </a:solidFill>
                                          <a:latin typeface="Cambria Math" panose="02040503050406030204" pitchFamily="18" charset="0"/>
                                          <a:ea typeface="Cambria Math" panose="02040503050406030204" pitchFamily="18" charset="0"/>
                                        </a:rPr>
                                      </m:ctrlPr>
                                    </m:dPr>
                                    <m:e>
                                      <m:r>
                                        <a:rPr lang="en-US" sz="1600" i="1">
                                          <a:solidFill>
                                            <a:schemeClr val="bg2"/>
                                          </a:solidFill>
                                          <a:latin typeface="Cambria Math" panose="02040503050406030204" pitchFamily="18" charset="0"/>
                                          <a:ea typeface="Cambria Math" panose="02040503050406030204" pitchFamily="18" charset="0"/>
                                        </a:rPr>
                                        <m:t>𝑄</m:t>
                                      </m:r>
                                      <m:d>
                                        <m:dPr>
                                          <m:ctrlPr>
                                            <a:rPr lang="en-US" sz="1600" i="1">
                                              <a:solidFill>
                                                <a:schemeClr val="bg2"/>
                                              </a:solidFill>
                                              <a:latin typeface="Cambria Math" panose="02040503050406030204" pitchFamily="18" charset="0"/>
                                              <a:ea typeface="Cambria Math" panose="02040503050406030204" pitchFamily="18" charset="0"/>
                                            </a:rPr>
                                          </m:ctrlPr>
                                        </m:dPr>
                                        <m:e>
                                          <m:sSup>
                                            <m:sSupPr>
                                              <m:ctrlPr>
                                                <a:rPr lang="en-US" sz="1600" b="0" i="1" smtClean="0">
                                                  <a:solidFill>
                                                    <a:schemeClr val="bg2"/>
                                                  </a:solidFill>
                                                  <a:latin typeface="Cambria Math" panose="02040503050406030204" pitchFamily="18" charset="0"/>
                                                  <a:ea typeface="Cambria Math" panose="02040503050406030204" pitchFamily="18" charset="0"/>
                                                </a:rPr>
                                              </m:ctrlPr>
                                            </m:sSupPr>
                                            <m:e>
                                              <m:r>
                                                <a:rPr lang="en-US" sz="1600" i="1">
                                                  <a:solidFill>
                                                    <a:schemeClr val="bg2"/>
                                                  </a:solidFill>
                                                  <a:latin typeface="Cambria Math" panose="02040503050406030204" pitchFamily="18" charset="0"/>
                                                  <a:ea typeface="Cambria Math" panose="02040503050406030204" pitchFamily="18" charset="0"/>
                                                </a:rPr>
                                                <m:t>𝑠</m:t>
                                              </m:r>
                                            </m:e>
                                            <m:sup>
                                              <m:r>
                                                <a:rPr lang="en-US" sz="1600" b="0" i="1" smtClean="0">
                                                  <a:solidFill>
                                                    <a:schemeClr val="bg2"/>
                                                  </a:solidFill>
                                                  <a:latin typeface="Cambria Math" panose="02040503050406030204" pitchFamily="18" charset="0"/>
                                                  <a:ea typeface="Cambria Math" panose="02040503050406030204" pitchFamily="18" charset="0"/>
                                                </a:rPr>
                                                <m:t>′</m:t>
                                              </m:r>
                                            </m:sup>
                                          </m:sSup>
                                          <m:r>
                                            <a:rPr lang="en-US" sz="1600" i="1">
                                              <a:solidFill>
                                                <a:schemeClr val="bg2"/>
                                              </a:solidFill>
                                              <a:latin typeface="Cambria Math" panose="02040503050406030204" pitchFamily="18" charset="0"/>
                                              <a:ea typeface="Cambria Math" panose="02040503050406030204" pitchFamily="18" charset="0"/>
                                            </a:rPr>
                                            <m:t>,</m:t>
                                          </m:r>
                                          <m:sSub>
                                            <m:sSubPr>
                                              <m:ctrlPr>
                                                <a:rPr lang="en-US" sz="1600" i="1">
                                                  <a:solidFill>
                                                    <a:schemeClr val="bg2"/>
                                                  </a:solidFill>
                                                  <a:latin typeface="Cambria Math" panose="02040503050406030204" pitchFamily="18" charset="0"/>
                                                  <a:ea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𝑎</m:t>
                                              </m:r>
                                            </m:e>
                                            <m:sub>
                                              <m:r>
                                                <a:rPr lang="en-US" sz="1600" i="1">
                                                  <a:solidFill>
                                                    <a:schemeClr val="bg2"/>
                                                  </a:solidFill>
                                                  <a:latin typeface="Cambria Math" panose="02040503050406030204" pitchFamily="18" charset="0"/>
                                                  <a:ea typeface="Cambria Math" panose="02040503050406030204" pitchFamily="18" charset="0"/>
                                                </a:rPr>
                                                <m:t>1</m:t>
                                              </m:r>
                                            </m:sub>
                                          </m:sSub>
                                          <m:r>
                                            <a:rPr lang="en-US" sz="1600" i="1">
                                              <a:solidFill>
                                                <a:schemeClr val="bg2"/>
                                              </a:solidFill>
                                              <a:latin typeface="Cambria Math" panose="02040503050406030204" pitchFamily="18" charset="0"/>
                                              <a:ea typeface="Cambria Math" panose="02040503050406030204" pitchFamily="18" charset="0"/>
                                            </a:rPr>
                                            <m:t>,</m:t>
                                          </m:r>
                                          <m:sSub>
                                            <m:sSubPr>
                                              <m:ctrlPr>
                                                <a:rPr lang="en-US" sz="1600" i="1">
                                                  <a:solidFill>
                                                    <a:schemeClr val="bg2"/>
                                                  </a:solidFill>
                                                  <a:latin typeface="Cambria Math" panose="02040503050406030204" pitchFamily="18" charset="0"/>
                                                  <a:ea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𝑎</m:t>
                                              </m:r>
                                            </m:e>
                                            <m:sub>
                                              <m:r>
                                                <a:rPr lang="en-US" sz="1600" i="1">
                                                  <a:solidFill>
                                                    <a:schemeClr val="bg2"/>
                                                  </a:solidFill>
                                                  <a:latin typeface="Cambria Math" panose="02040503050406030204" pitchFamily="18" charset="0"/>
                                                  <a:ea typeface="Cambria Math" panose="02040503050406030204" pitchFamily="18" charset="0"/>
                                                </a:rPr>
                                                <m:t>2</m:t>
                                              </m:r>
                                            </m:sub>
                                          </m:sSub>
                                        </m:e>
                                      </m:d>
                                    </m:e>
                                  </m:d>
                                </m:e>
                              </m:func>
                            </m:e>
                          </m:func>
                        </m:e>
                      </m:d>
                    </m:oMath>
                  </m:oMathPara>
                </a14:m>
                <a:endParaRPr lang="en-US" sz="1600" dirty="0">
                  <a:solidFill>
                    <a:schemeClr val="bg2"/>
                  </a:solidFill>
                  <a:ea typeface="Cambria Math" panose="02040503050406030204" pitchFamily="18" charset="0"/>
                </a:endParaRPr>
              </a:p>
              <a:p>
                <a:pPr marL="0" indent="0">
                  <a:spcAft>
                    <a:spcPts val="1200"/>
                  </a:spcAft>
                  <a:buNone/>
                </a:pPr>
                <a14:m>
                  <m:oMathPara xmlns:m="http://schemas.openxmlformats.org/officeDocument/2006/math">
                    <m:oMathParaPr>
                      <m:jc m:val="centerGroup"/>
                    </m:oMathParaPr>
                    <m:oMath xmlns:m="http://schemas.openxmlformats.org/officeDocument/2006/math">
                      <m:r>
                        <a:rPr lang="en-US" sz="1600" i="1">
                          <a:solidFill>
                            <a:schemeClr val="bg2"/>
                          </a:solidFill>
                          <a:latin typeface="Cambria Math" panose="02040503050406030204" pitchFamily="18" charset="0"/>
                          <a:ea typeface="Cambria Math" panose="02040503050406030204" pitchFamily="18" charset="0"/>
                        </a:rPr>
                        <m:t>=</m:t>
                      </m:r>
                      <m:r>
                        <a:rPr lang="en-US" sz="1600" i="1">
                          <a:solidFill>
                            <a:schemeClr val="bg2"/>
                          </a:solidFill>
                          <a:latin typeface="Cambria Math" panose="02040503050406030204" pitchFamily="18" charset="0"/>
                          <a:ea typeface="Cambria Math" panose="02040503050406030204" pitchFamily="18" charset="0"/>
                        </a:rPr>
                        <m:t>𝑟</m:t>
                      </m:r>
                      <m:d>
                        <m:dPr>
                          <m:ctrlPr>
                            <a:rPr lang="en-US" sz="1600" i="1">
                              <a:solidFill>
                                <a:schemeClr val="bg2"/>
                              </a:solidFill>
                              <a:latin typeface="Cambria Math" panose="02040503050406030204" pitchFamily="18" charset="0"/>
                              <a:ea typeface="Cambria Math" panose="02040503050406030204" pitchFamily="18" charset="0"/>
                            </a:rPr>
                          </m:ctrlPr>
                        </m:dPr>
                        <m:e>
                          <m:r>
                            <a:rPr lang="en-US" sz="1600" i="1">
                              <a:solidFill>
                                <a:schemeClr val="bg2"/>
                              </a:solidFill>
                              <a:latin typeface="Cambria Math" panose="02040503050406030204" pitchFamily="18" charset="0"/>
                              <a:ea typeface="Cambria Math" panose="02040503050406030204" pitchFamily="18" charset="0"/>
                            </a:rPr>
                            <m:t>𝑠</m:t>
                          </m:r>
                          <m:r>
                            <a:rPr lang="en-US" sz="1600" i="1">
                              <a:solidFill>
                                <a:schemeClr val="bg2"/>
                              </a:solidFill>
                              <a:latin typeface="Cambria Math" panose="02040503050406030204" pitchFamily="18" charset="0"/>
                              <a:ea typeface="Cambria Math" panose="02040503050406030204" pitchFamily="18" charset="0"/>
                            </a:rPr>
                            <m:t>,</m:t>
                          </m:r>
                          <m:sSub>
                            <m:sSubPr>
                              <m:ctrlPr>
                                <a:rPr lang="en-US" sz="1600" i="1">
                                  <a:solidFill>
                                    <a:schemeClr val="bg2"/>
                                  </a:solidFill>
                                  <a:latin typeface="Cambria Math" panose="02040503050406030204" pitchFamily="18" charset="0"/>
                                  <a:ea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𝑎</m:t>
                              </m:r>
                            </m:e>
                            <m:sub>
                              <m:r>
                                <a:rPr lang="en-US" sz="1600" i="1">
                                  <a:solidFill>
                                    <a:schemeClr val="bg2"/>
                                  </a:solidFill>
                                  <a:latin typeface="Cambria Math" panose="02040503050406030204" pitchFamily="18" charset="0"/>
                                  <a:ea typeface="Cambria Math" panose="02040503050406030204" pitchFamily="18" charset="0"/>
                                </a:rPr>
                                <m:t>1</m:t>
                              </m:r>
                            </m:sub>
                          </m:sSub>
                          <m:r>
                            <a:rPr lang="en-US" sz="1600" i="1">
                              <a:solidFill>
                                <a:schemeClr val="bg2"/>
                              </a:solidFill>
                              <a:latin typeface="Cambria Math" panose="02040503050406030204" pitchFamily="18" charset="0"/>
                              <a:ea typeface="Cambria Math" panose="02040503050406030204" pitchFamily="18" charset="0"/>
                            </a:rPr>
                            <m:t>,</m:t>
                          </m:r>
                          <m:sSub>
                            <m:sSubPr>
                              <m:ctrlPr>
                                <a:rPr lang="en-US" sz="1600" i="1">
                                  <a:solidFill>
                                    <a:schemeClr val="bg2"/>
                                  </a:solidFill>
                                  <a:latin typeface="Cambria Math" panose="02040503050406030204" pitchFamily="18" charset="0"/>
                                  <a:ea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𝑎</m:t>
                              </m:r>
                            </m:e>
                            <m:sub>
                              <m:r>
                                <a:rPr lang="en-US" sz="1600" i="1">
                                  <a:solidFill>
                                    <a:schemeClr val="bg2"/>
                                  </a:solidFill>
                                  <a:latin typeface="Cambria Math" panose="02040503050406030204" pitchFamily="18" charset="0"/>
                                  <a:ea typeface="Cambria Math" panose="02040503050406030204" pitchFamily="18" charset="0"/>
                                </a:rPr>
                                <m:t>2</m:t>
                              </m:r>
                            </m:sub>
                          </m:sSub>
                        </m:e>
                      </m:d>
                      <m:r>
                        <a:rPr lang="en-US" sz="1600" i="1">
                          <a:solidFill>
                            <a:schemeClr val="bg2"/>
                          </a:solidFill>
                          <a:latin typeface="Cambria Math" panose="02040503050406030204" pitchFamily="18" charset="0"/>
                          <a:ea typeface="Cambria Math" panose="02040503050406030204" pitchFamily="18" charset="0"/>
                        </a:rPr>
                        <m:t>+</m:t>
                      </m:r>
                      <m:r>
                        <a:rPr lang="en-US" sz="1600" i="1">
                          <a:solidFill>
                            <a:schemeClr val="bg2"/>
                          </a:solidFill>
                          <a:latin typeface="Cambria Math" panose="02040503050406030204" pitchFamily="18" charset="0"/>
                          <a:ea typeface="Cambria Math" panose="02040503050406030204" pitchFamily="18" charset="0"/>
                        </a:rPr>
                        <m:t>𝛾</m:t>
                      </m:r>
                      <m:sSub>
                        <m:sSubPr>
                          <m:ctrlPr>
                            <a:rPr lang="en-US" sz="1600" i="1">
                              <a:solidFill>
                                <a:schemeClr val="bg2"/>
                              </a:solidFill>
                              <a:latin typeface="Cambria Math" panose="02040503050406030204" pitchFamily="18" charset="0"/>
                              <a:ea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𝔼</m:t>
                          </m:r>
                        </m:e>
                        <m:sub>
                          <m:sSup>
                            <m:sSupPr>
                              <m:ctrlPr>
                                <a:rPr lang="en-US" sz="1600" i="1">
                                  <a:solidFill>
                                    <a:schemeClr val="bg2"/>
                                  </a:solidFill>
                                  <a:latin typeface="Cambria Math" panose="02040503050406030204" pitchFamily="18" charset="0"/>
                                  <a:ea typeface="Cambria Math" panose="02040503050406030204" pitchFamily="18" charset="0"/>
                                </a:rPr>
                              </m:ctrlPr>
                            </m:sSupPr>
                            <m:e>
                              <m:r>
                                <a:rPr lang="en-US" sz="1600" i="1">
                                  <a:solidFill>
                                    <a:schemeClr val="bg2"/>
                                  </a:solidFill>
                                  <a:latin typeface="Cambria Math" panose="02040503050406030204" pitchFamily="18" charset="0"/>
                                  <a:ea typeface="Cambria Math" panose="02040503050406030204" pitchFamily="18" charset="0"/>
                                </a:rPr>
                                <m:t>𝑠</m:t>
                              </m:r>
                            </m:e>
                            <m:sup>
                              <m:r>
                                <a:rPr lang="en-US" sz="1600" i="1">
                                  <a:solidFill>
                                    <a:schemeClr val="bg2"/>
                                  </a:solidFill>
                                  <a:latin typeface="Cambria Math" panose="02040503050406030204" pitchFamily="18" charset="0"/>
                                  <a:ea typeface="Cambria Math" panose="02040503050406030204" pitchFamily="18" charset="0"/>
                                </a:rPr>
                                <m:t>′</m:t>
                              </m:r>
                            </m:sup>
                          </m:sSup>
                          <m:r>
                            <a:rPr lang="en-US" sz="1600" i="1">
                              <a:solidFill>
                                <a:schemeClr val="bg2"/>
                              </a:solidFill>
                              <a:latin typeface="Cambria Math" panose="02040503050406030204" pitchFamily="18" charset="0"/>
                              <a:ea typeface="Cambria Math" panose="02040503050406030204" pitchFamily="18" charset="0"/>
                            </a:rPr>
                            <m:t>~</m:t>
                          </m:r>
                          <m:r>
                            <a:rPr lang="en-US" sz="1600" i="1">
                              <a:solidFill>
                                <a:schemeClr val="bg2"/>
                              </a:solidFill>
                              <a:latin typeface="Cambria Math" panose="02040503050406030204" pitchFamily="18" charset="0"/>
                              <a:ea typeface="Cambria Math" panose="02040503050406030204" pitchFamily="18" charset="0"/>
                            </a:rPr>
                            <m:t>𝑃</m:t>
                          </m:r>
                          <m:r>
                            <a:rPr lang="en-US" sz="1600" i="1">
                              <a:solidFill>
                                <a:schemeClr val="bg2"/>
                              </a:solidFill>
                              <a:latin typeface="Cambria Math" panose="02040503050406030204" pitchFamily="18" charset="0"/>
                              <a:ea typeface="Cambria Math" panose="02040503050406030204" pitchFamily="18" charset="0"/>
                            </a:rPr>
                            <m:t>(∙|</m:t>
                          </m:r>
                          <m:r>
                            <a:rPr lang="en-US" sz="1600" i="1">
                              <a:solidFill>
                                <a:schemeClr val="bg2"/>
                              </a:solidFill>
                              <a:latin typeface="Cambria Math" panose="02040503050406030204" pitchFamily="18" charset="0"/>
                              <a:ea typeface="Cambria Math" panose="02040503050406030204" pitchFamily="18" charset="0"/>
                            </a:rPr>
                            <m:t>𝑠</m:t>
                          </m:r>
                          <m:r>
                            <a:rPr lang="en-US" sz="1600" i="1">
                              <a:solidFill>
                                <a:schemeClr val="bg2"/>
                              </a:solidFill>
                              <a:latin typeface="Cambria Math" panose="02040503050406030204" pitchFamily="18" charset="0"/>
                              <a:ea typeface="Cambria Math" panose="02040503050406030204" pitchFamily="18" charset="0"/>
                            </a:rPr>
                            <m:t>,</m:t>
                          </m:r>
                          <m:sSub>
                            <m:sSubPr>
                              <m:ctrlPr>
                                <a:rPr lang="en-US" sz="1600" i="1">
                                  <a:solidFill>
                                    <a:schemeClr val="bg2"/>
                                  </a:solidFill>
                                  <a:latin typeface="Cambria Math" panose="02040503050406030204" pitchFamily="18" charset="0"/>
                                  <a:ea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𝑎</m:t>
                              </m:r>
                            </m:e>
                            <m:sub>
                              <m:r>
                                <a:rPr lang="en-US" sz="1600" i="1">
                                  <a:solidFill>
                                    <a:schemeClr val="bg2"/>
                                  </a:solidFill>
                                  <a:latin typeface="Cambria Math" panose="02040503050406030204" pitchFamily="18" charset="0"/>
                                  <a:ea typeface="Cambria Math" panose="02040503050406030204" pitchFamily="18" charset="0"/>
                                </a:rPr>
                                <m:t>1</m:t>
                              </m:r>
                            </m:sub>
                          </m:sSub>
                          <m:r>
                            <a:rPr lang="en-US" sz="1600" i="1">
                              <a:solidFill>
                                <a:schemeClr val="bg2"/>
                              </a:solidFill>
                              <a:latin typeface="Cambria Math" panose="02040503050406030204" pitchFamily="18" charset="0"/>
                              <a:ea typeface="Cambria Math" panose="02040503050406030204" pitchFamily="18" charset="0"/>
                            </a:rPr>
                            <m:t>,</m:t>
                          </m:r>
                          <m:sSub>
                            <m:sSubPr>
                              <m:ctrlPr>
                                <a:rPr lang="en-US" sz="1600" i="1">
                                  <a:solidFill>
                                    <a:schemeClr val="bg2"/>
                                  </a:solidFill>
                                  <a:latin typeface="Cambria Math" panose="02040503050406030204" pitchFamily="18" charset="0"/>
                                  <a:ea typeface="Cambria Math" panose="02040503050406030204" pitchFamily="18" charset="0"/>
                                </a:rPr>
                              </m:ctrlPr>
                            </m:sSubPr>
                            <m:e>
                              <m:r>
                                <a:rPr lang="en-US" sz="1600" i="1">
                                  <a:solidFill>
                                    <a:schemeClr val="bg2"/>
                                  </a:solidFill>
                                  <a:latin typeface="Cambria Math" panose="02040503050406030204" pitchFamily="18" charset="0"/>
                                  <a:ea typeface="Cambria Math" panose="02040503050406030204" pitchFamily="18" charset="0"/>
                                </a:rPr>
                                <m:t>𝑎</m:t>
                              </m:r>
                            </m:e>
                            <m:sub>
                              <m:r>
                                <a:rPr lang="en-US" sz="1600" i="1">
                                  <a:solidFill>
                                    <a:schemeClr val="bg2"/>
                                  </a:solidFill>
                                  <a:latin typeface="Cambria Math" panose="02040503050406030204" pitchFamily="18" charset="0"/>
                                  <a:ea typeface="Cambria Math" panose="02040503050406030204" pitchFamily="18" charset="0"/>
                                </a:rPr>
                                <m:t>2</m:t>
                              </m:r>
                            </m:sub>
                          </m:sSub>
                          <m:r>
                            <a:rPr lang="en-US" sz="1600" i="1">
                              <a:solidFill>
                                <a:schemeClr val="bg2"/>
                              </a:solidFill>
                              <a:latin typeface="Cambria Math" panose="02040503050406030204" pitchFamily="18" charset="0"/>
                              <a:ea typeface="Cambria Math" panose="02040503050406030204" pitchFamily="18" charset="0"/>
                            </a:rPr>
                            <m:t>)</m:t>
                          </m:r>
                        </m:sub>
                      </m:sSub>
                      <m:d>
                        <m:dPr>
                          <m:begChr m:val="["/>
                          <m:endChr m:val="]"/>
                          <m:ctrlPr>
                            <a:rPr lang="en-US" sz="1600" i="1">
                              <a:solidFill>
                                <a:schemeClr val="bg2"/>
                              </a:solidFill>
                              <a:latin typeface="Cambria Math" panose="02040503050406030204" pitchFamily="18" charset="0"/>
                              <a:ea typeface="Cambria Math" panose="02040503050406030204" pitchFamily="18" charset="0"/>
                            </a:rPr>
                          </m:ctrlPr>
                        </m:dPr>
                        <m:e>
                          <m:r>
                            <a:rPr lang="en-US" sz="1600" b="0" i="1" smtClean="0">
                              <a:solidFill>
                                <a:schemeClr val="bg2"/>
                              </a:solidFill>
                              <a:latin typeface="Cambria Math" panose="02040503050406030204" pitchFamily="18" charset="0"/>
                            </a:rPr>
                            <m:t>𝑉</m:t>
                          </m:r>
                          <m:d>
                            <m:dPr>
                              <m:ctrlPr>
                                <a:rPr lang="en-US" sz="1600" b="0" i="1" smtClean="0">
                                  <a:solidFill>
                                    <a:schemeClr val="bg2"/>
                                  </a:solidFill>
                                  <a:latin typeface="Cambria Math" panose="02040503050406030204" pitchFamily="18" charset="0"/>
                                </a:rPr>
                              </m:ctrlPr>
                            </m:dPr>
                            <m:e>
                              <m:sSup>
                                <m:sSupPr>
                                  <m:ctrlPr>
                                    <a:rPr lang="en-US" sz="1600" b="0" i="1" smtClean="0">
                                      <a:solidFill>
                                        <a:schemeClr val="bg2"/>
                                      </a:solidFill>
                                      <a:latin typeface="Cambria Math" panose="02040503050406030204" pitchFamily="18" charset="0"/>
                                    </a:rPr>
                                  </m:ctrlPr>
                                </m:sSupPr>
                                <m:e>
                                  <m:r>
                                    <a:rPr lang="en-US" sz="1600" b="0" i="1" smtClean="0">
                                      <a:solidFill>
                                        <a:schemeClr val="bg2"/>
                                      </a:solidFill>
                                      <a:latin typeface="Cambria Math" panose="02040503050406030204" pitchFamily="18" charset="0"/>
                                    </a:rPr>
                                    <m:t>𝑠</m:t>
                                  </m:r>
                                </m:e>
                                <m:sup>
                                  <m:r>
                                    <a:rPr lang="en-US" sz="1600" b="0" i="1" smtClean="0">
                                      <a:solidFill>
                                        <a:schemeClr val="bg2"/>
                                      </a:solidFill>
                                      <a:latin typeface="Cambria Math" panose="02040503050406030204" pitchFamily="18" charset="0"/>
                                    </a:rPr>
                                    <m:t>′</m:t>
                                  </m:r>
                                </m:sup>
                              </m:sSup>
                            </m:e>
                          </m:d>
                        </m:e>
                      </m:d>
                      <m:r>
                        <a:rPr lang="en-US" sz="1600" b="0" i="1" smtClean="0">
                          <a:solidFill>
                            <a:schemeClr val="bg2"/>
                          </a:solidFill>
                          <a:latin typeface="Cambria Math" panose="02040503050406030204" pitchFamily="18" charset="0"/>
                          <a:ea typeface="Cambria Math" panose="02040503050406030204" pitchFamily="18" charset="0"/>
                        </a:rPr>
                        <m:t>,</m:t>
                      </m:r>
                      <m:r>
                        <a:rPr lang="en-US" sz="1600" i="1">
                          <a:solidFill>
                            <a:schemeClr val="bg2"/>
                          </a:solidFill>
                          <a:latin typeface="Cambria Math" panose="02040503050406030204" pitchFamily="18" charset="0"/>
                          <a:ea typeface="Cambria Math" panose="02040503050406030204" pitchFamily="18" charset="0"/>
                        </a:rPr>
                        <m:t>∀</m:t>
                      </m:r>
                      <m:r>
                        <a:rPr lang="en-US" sz="1600" i="1">
                          <a:solidFill>
                            <a:schemeClr val="bg2"/>
                          </a:solidFill>
                          <a:latin typeface="Cambria Math" panose="02040503050406030204" pitchFamily="18" charset="0"/>
                          <a:ea typeface="Cambria Math" panose="02040503050406030204" pitchFamily="18" charset="0"/>
                        </a:rPr>
                        <m:t>𝑠</m:t>
                      </m:r>
                      <m:r>
                        <a:rPr lang="en-US" sz="1600" i="1">
                          <a:solidFill>
                            <a:schemeClr val="bg2"/>
                          </a:solidFill>
                          <a:latin typeface="Cambria Math" panose="02040503050406030204" pitchFamily="18" charset="0"/>
                          <a:ea typeface="Cambria Math" panose="02040503050406030204" pitchFamily="18" charset="0"/>
                        </a:rPr>
                        <m:t>,</m:t>
                      </m:r>
                      <m:r>
                        <a:rPr lang="en-US" sz="1600" i="1">
                          <a:solidFill>
                            <a:schemeClr val="bg2"/>
                          </a:solidFill>
                          <a:latin typeface="Cambria Math" panose="02040503050406030204" pitchFamily="18" charset="0"/>
                          <a:ea typeface="Cambria Math" panose="02040503050406030204" pitchFamily="18" charset="0"/>
                        </a:rPr>
                        <m:t>𝑎</m:t>
                      </m:r>
                      <m:r>
                        <a:rPr lang="en-US" sz="1600" i="1">
                          <a:solidFill>
                            <a:schemeClr val="bg2"/>
                          </a:solidFill>
                          <a:latin typeface="Cambria Math" panose="02040503050406030204" pitchFamily="18" charset="0"/>
                          <a:ea typeface="Cambria Math" panose="02040503050406030204" pitchFamily="18" charset="0"/>
                        </a:rPr>
                        <m:t>∈</m:t>
                      </m:r>
                      <m:r>
                        <a:rPr lang="en-US" sz="1600" i="1">
                          <a:solidFill>
                            <a:schemeClr val="bg2"/>
                          </a:solidFill>
                          <a:latin typeface="Cambria Math" panose="02040503050406030204" pitchFamily="18" charset="0"/>
                          <a:ea typeface="Cambria Math" panose="02040503050406030204" pitchFamily="18" charset="0"/>
                        </a:rPr>
                        <m:t>𝒮</m:t>
                      </m:r>
                      <m:r>
                        <a:rPr lang="en-US" sz="1600" i="1">
                          <a:solidFill>
                            <a:schemeClr val="bg2"/>
                          </a:solidFill>
                          <a:latin typeface="Cambria Math" panose="02040503050406030204" pitchFamily="18" charset="0"/>
                          <a:ea typeface="Cambria Math" panose="02040503050406030204" pitchFamily="18" charset="0"/>
                        </a:rPr>
                        <m:t>,</m:t>
                      </m:r>
                      <m:r>
                        <a:rPr lang="en-US" sz="1600" i="1">
                          <a:solidFill>
                            <a:schemeClr val="bg2"/>
                          </a:solidFill>
                          <a:latin typeface="Cambria Math" panose="02040503050406030204" pitchFamily="18" charset="0"/>
                          <a:ea typeface="Cambria Math" panose="02040503050406030204" pitchFamily="18" charset="0"/>
                        </a:rPr>
                        <m:t>𝒜</m:t>
                      </m:r>
                      <m:r>
                        <a:rPr lang="en-US" sz="1600" b="0" i="1" smtClean="0">
                          <a:solidFill>
                            <a:schemeClr val="bg2"/>
                          </a:solidFill>
                          <a:latin typeface="Cambria Math" panose="02040503050406030204" pitchFamily="18" charset="0"/>
                          <a:ea typeface="Cambria Math" panose="02040503050406030204" pitchFamily="18" charset="0"/>
                        </a:rPr>
                        <m:t>                                                                                </m:t>
                      </m:r>
                    </m:oMath>
                  </m:oMathPara>
                </a14:m>
                <a:endParaRPr lang="en-CN" sz="1600" dirty="0">
                  <a:solidFill>
                    <a:schemeClr val="bg2"/>
                  </a:solidFill>
                </a:endParaRPr>
              </a:p>
              <a:p>
                <a:pPr marL="0" lvl="0" indent="0">
                  <a:spcAft>
                    <a:spcPts val="1200"/>
                  </a:spcAft>
                  <a:buNone/>
                </a:pPr>
                <a:r>
                  <a:rPr lang="en-US" b="1" dirty="0">
                    <a:solidFill>
                      <a:schemeClr val="bg2"/>
                    </a:solidFill>
                    <a:ea typeface="Cambria Math" panose="02040503050406030204" pitchFamily="18" charset="0"/>
                  </a:rPr>
                  <a:t>Fixed Point Solution</a:t>
                </a:r>
              </a:p>
              <a:p>
                <a:pPr marL="0" indent="0">
                  <a:spcAft>
                    <a:spcPts val="1200"/>
                  </a:spcAft>
                  <a:buNone/>
                </a:pPr>
                <a14:m>
                  <m:oMath xmlns:m="http://schemas.openxmlformats.org/officeDocument/2006/math">
                    <m:r>
                      <a:rPr lang="en-CN" sz="1600" dirty="0">
                        <a:solidFill>
                          <a:schemeClr val="bg2"/>
                        </a:solidFill>
                        <a:latin typeface="Cambria Math" panose="02040503050406030204" pitchFamily="18" charset="0"/>
                        <a:ea typeface="Cambria Math" panose="02040503050406030204" pitchFamily="18" charset="0"/>
                      </a:rPr>
                      <m:t>⟹</m:t>
                    </m:r>
                    <m:sSup>
                      <m:sSupPr>
                        <m:ctrlPr>
                          <a:rPr lang="en-US" sz="1600" i="1">
                            <a:solidFill>
                              <a:schemeClr val="bg2"/>
                            </a:solidFill>
                            <a:latin typeface="Cambria Math" panose="02040503050406030204" pitchFamily="18" charset="0"/>
                          </a:rPr>
                        </m:ctrlPr>
                      </m:sSupPr>
                      <m:e>
                        <m:r>
                          <a:rPr lang="en-US" sz="1600" i="1">
                            <a:solidFill>
                              <a:schemeClr val="bg2"/>
                            </a:solidFill>
                            <a:latin typeface="Cambria Math" panose="02040503050406030204" pitchFamily="18" charset="0"/>
                          </a:rPr>
                          <m:t>𝑄</m:t>
                        </m:r>
                      </m:e>
                      <m:sup>
                        <m:r>
                          <a:rPr lang="en-US" sz="1600" i="1">
                            <a:solidFill>
                              <a:schemeClr val="bg2"/>
                            </a:solidFill>
                            <a:latin typeface="Cambria Math" panose="02040503050406030204" pitchFamily="18" charset="0"/>
                          </a:rPr>
                          <m:t>∗</m:t>
                        </m:r>
                      </m:sup>
                    </m:sSup>
                    <m:r>
                      <m:rPr>
                        <m:nor/>
                      </m:rPr>
                      <a:rPr lang="en-CN" sz="1600" dirty="0">
                        <a:solidFill>
                          <a:schemeClr val="bg2"/>
                        </a:solidFill>
                      </a:rPr>
                      <m:t> </m:t>
                    </m:r>
                    <m:r>
                      <m:rPr>
                        <m:nor/>
                      </m:rPr>
                      <a:rPr lang="en-CN" sz="1600" dirty="0">
                        <a:solidFill>
                          <a:schemeClr val="bg2"/>
                        </a:solidFill>
                      </a:rPr>
                      <m:t>is</m:t>
                    </m:r>
                    <m:r>
                      <m:rPr>
                        <m:nor/>
                      </m:rPr>
                      <a:rPr lang="en-CN" sz="1600" dirty="0">
                        <a:solidFill>
                          <a:schemeClr val="bg2"/>
                        </a:solidFill>
                      </a:rPr>
                      <m:t> </m:t>
                    </m:r>
                    <m:r>
                      <m:rPr>
                        <m:nor/>
                      </m:rPr>
                      <a:rPr lang="en-CN" sz="1600" dirty="0">
                        <a:solidFill>
                          <a:schemeClr val="bg2"/>
                        </a:solidFill>
                      </a:rPr>
                      <m:t>a</m:t>
                    </m:r>
                    <m:r>
                      <m:rPr>
                        <m:nor/>
                      </m:rPr>
                      <a:rPr lang="en-CN" sz="1600" dirty="0">
                        <a:solidFill>
                          <a:schemeClr val="bg2"/>
                        </a:solidFill>
                      </a:rPr>
                      <m:t> </m:t>
                    </m:r>
                    <m:r>
                      <m:rPr>
                        <m:nor/>
                      </m:rPr>
                      <a:rPr lang="en-US" sz="1600" dirty="0">
                        <a:solidFill>
                          <a:schemeClr val="bg2"/>
                        </a:solidFill>
                      </a:rPr>
                      <m:t>fixed</m:t>
                    </m:r>
                    <m:r>
                      <m:rPr>
                        <m:nor/>
                      </m:rPr>
                      <a:rPr lang="en-US" sz="1600" dirty="0">
                        <a:solidFill>
                          <a:schemeClr val="bg2"/>
                        </a:solidFill>
                      </a:rPr>
                      <m:t>−</m:t>
                    </m:r>
                    <m:r>
                      <m:rPr>
                        <m:nor/>
                      </m:rPr>
                      <a:rPr lang="en-US" sz="1600" dirty="0">
                        <a:solidFill>
                          <a:schemeClr val="bg2"/>
                        </a:solidFill>
                      </a:rPr>
                      <m:t>point</m:t>
                    </m:r>
                    <m:r>
                      <m:rPr>
                        <m:nor/>
                      </m:rPr>
                      <a:rPr lang="en-CN" sz="1600" dirty="0">
                        <a:solidFill>
                          <a:schemeClr val="bg2"/>
                        </a:solidFill>
                      </a:rPr>
                      <m:t> </m:t>
                    </m:r>
                    <m:r>
                      <m:rPr>
                        <m:nor/>
                      </m:rPr>
                      <a:rPr lang="en-CN" sz="1600" dirty="0">
                        <a:solidFill>
                          <a:schemeClr val="bg2"/>
                        </a:solidFill>
                      </a:rPr>
                      <m:t>solution</m:t>
                    </m:r>
                    <m:r>
                      <m:rPr>
                        <m:nor/>
                      </m:rPr>
                      <a:rPr lang="en-CN" sz="1600" dirty="0">
                        <a:solidFill>
                          <a:schemeClr val="bg2"/>
                        </a:solidFill>
                      </a:rPr>
                      <m:t>!</m:t>
                    </m:r>
                  </m:oMath>
                </a14:m>
                <a:r>
                  <a:rPr lang="en-CN" sz="1600" dirty="0">
                    <a:solidFill>
                      <a:schemeClr val="bg2"/>
                    </a:solidFill>
                  </a:rPr>
                  <a:t> </a:t>
                </a:r>
              </a:p>
              <a:p>
                <a:pPr marL="0" lvl="0" indent="0">
                  <a:spcAft>
                    <a:spcPts val="1200"/>
                  </a:spcAft>
                  <a:buNone/>
                </a:pPr>
                <a:endParaRPr lang="en-US" sz="1600" dirty="0">
                  <a:solidFill>
                    <a:schemeClr val="bg2"/>
                  </a:solidFill>
                  <a:ea typeface="Cambria Math" panose="02040503050406030204" pitchFamily="18" charset="0"/>
                </a:endParaRPr>
              </a:p>
              <a:p>
                <a:pPr marL="0" lvl="0" indent="0">
                  <a:spcAft>
                    <a:spcPts val="1200"/>
                  </a:spcAft>
                  <a:buNone/>
                </a:pPr>
                <a:endParaRPr lang="en-US" dirty="0">
                  <a:solidFill>
                    <a:schemeClr val="bg2"/>
                  </a:solidFill>
                  <a:ea typeface="Cambria Math" panose="02040503050406030204" pitchFamily="18" charset="0"/>
                </a:endParaRPr>
              </a:p>
            </p:txBody>
          </p:sp>
        </mc:Choice>
        <mc:Fallback xmlns="">
          <p:sp>
            <p:nvSpPr>
              <p:cNvPr id="132" name="Google Shape;132;p21"/>
              <p:cNvSpPr txBox="1">
                <a:spLocks noGrp="1" noRot="1" noChangeAspect="1" noMove="1" noResize="1" noEditPoints="1" noAdjustHandles="1" noChangeArrowheads="1" noChangeShapeType="1" noTextEdit="1"/>
              </p:cNvSpPr>
              <p:nvPr>
                <p:ph type="body" idx="1"/>
              </p:nvPr>
            </p:nvSpPr>
            <p:spPr>
              <a:xfrm>
                <a:off x="311700" y="1152475"/>
                <a:ext cx="8520600" cy="3546000"/>
              </a:xfrm>
              <a:prstGeom prst="rect">
                <a:avLst/>
              </a:prstGeom>
              <a:blipFill>
                <a:blip r:embed="rId3"/>
                <a:stretch>
                  <a:fillRect l="-595"/>
                </a:stretch>
              </a:blipFill>
            </p:spPr>
            <p:txBody>
              <a:bodyPr/>
              <a:lstStyle/>
              <a:p>
                <a:r>
                  <a:rPr lang="en-CN">
                    <a:noFill/>
                  </a:rPr>
                  <a:t> </a:t>
                </a:r>
              </a:p>
            </p:txBody>
          </p:sp>
        </mc:Fallback>
      </mc:AlternateContent>
    </p:spTree>
    <p:extLst>
      <p:ext uri="{BB962C8B-B14F-4D97-AF65-F5344CB8AC3E}">
        <p14:creationId xmlns:p14="http://schemas.microsoft.com/office/powerpoint/2010/main" val="781227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Single-Agent Reinforcement Learning</a:t>
            </a:r>
            <a:endParaRPr dirty="0"/>
          </a:p>
        </p:txBody>
      </p:sp>
      <mc:AlternateContent xmlns:mc="http://schemas.openxmlformats.org/markup-compatibility/2006" xmlns:a14="http://schemas.microsoft.com/office/drawing/2010/main">
        <mc:Choice Requires="a14">
          <p:sp>
            <p:nvSpPr>
              <p:cNvPr id="65" name="Google Shape;65;p14"/>
              <p:cNvSpPr txBox="1">
                <a:spLocks noGrp="1"/>
              </p:cNvSpPr>
              <p:nvPr>
                <p:ph type="body" idx="1"/>
              </p:nvPr>
            </p:nvSpPr>
            <p:spPr>
              <a:xfrm>
                <a:off x="311700" y="1152474"/>
                <a:ext cx="8520600" cy="3991025"/>
              </a:xfrm>
              <a:prstGeom prst="rect">
                <a:avLst/>
              </a:prstGeom>
            </p:spPr>
            <p:txBody>
              <a:bodyPr spcFirstLastPara="1" wrap="square" lIns="91425" tIns="91425" rIns="91425" bIns="91425" anchor="t" anchorCtr="0">
                <a:normAutofit lnSpcReduction="10000"/>
              </a:bodyPr>
              <a:lstStyle/>
              <a:p>
                <a:pPr marL="0" lvl="0" indent="0">
                  <a:spcAft>
                    <a:spcPts val="1200"/>
                  </a:spcAft>
                  <a:buNone/>
                </a:pPr>
                <a:r>
                  <a:rPr lang="en-US" dirty="0">
                    <a:solidFill>
                      <a:schemeClr val="bg2"/>
                    </a:solidFill>
                  </a:rPr>
                  <a:t>Goal: </a:t>
                </a:r>
                <a:r>
                  <a:rPr lang="en-CN" dirty="0">
                    <a:solidFill>
                      <a:schemeClr val="bg2"/>
                    </a:solidFill>
                  </a:rPr>
                  <a:t>find a policy </a:t>
                </a:r>
                <a14:m>
                  <m:oMath xmlns:m="http://schemas.openxmlformats.org/officeDocument/2006/math">
                    <m:r>
                      <a:rPr lang="en-CN" i="1">
                        <a:solidFill>
                          <a:schemeClr val="bg2"/>
                        </a:solidFill>
                        <a:latin typeface="Cambria Math" panose="02040503050406030204" pitchFamily="18" charset="0"/>
                        <a:ea typeface="Cambria Math" panose="02040503050406030204" pitchFamily="18" charset="0"/>
                      </a:rPr>
                      <m:t>𝜋</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𝒮</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𝒜</m:t>
                    </m:r>
                    <m:r>
                      <a:rPr lang="en-US" i="1">
                        <a:solidFill>
                          <a:schemeClr val="bg2"/>
                        </a:solidFill>
                        <a:latin typeface="Cambria Math" panose="02040503050406030204" pitchFamily="18" charset="0"/>
                        <a:ea typeface="Cambria Math" panose="02040503050406030204" pitchFamily="18" charset="0"/>
                      </a:rPr>
                      <m:t>)</m:t>
                    </m:r>
                  </m:oMath>
                </a14:m>
                <a:r>
                  <a:rPr lang="en-CN" dirty="0">
                    <a:solidFill>
                      <a:schemeClr val="bg2"/>
                    </a:solidFill>
                  </a:rPr>
                  <a:t>, namely, </a:t>
                </a:r>
                <a14:m>
                  <m:oMath xmlns:m="http://schemas.openxmlformats.org/officeDocument/2006/math">
                    <m:sSub>
                      <m:sSubPr>
                        <m:ctrlPr>
                          <a:rPr lang="en-US" i="1">
                            <a:solidFill>
                              <a:schemeClr val="bg2"/>
                            </a:solidFill>
                            <a:latin typeface="Cambria Math" panose="02040503050406030204" pitchFamily="18" charset="0"/>
                          </a:rPr>
                        </m:ctrlPr>
                      </m:sSubPr>
                      <m:e>
                        <m:r>
                          <a:rPr lang="en-US" i="1">
                            <a:solidFill>
                              <a:schemeClr val="bg2"/>
                            </a:solidFill>
                            <a:latin typeface="Cambria Math" panose="02040503050406030204" pitchFamily="18" charset="0"/>
                          </a:rPr>
                          <m:t>𝑎</m:t>
                        </m:r>
                      </m:e>
                      <m:sub>
                        <m:r>
                          <a:rPr lang="en-US" i="1">
                            <a:solidFill>
                              <a:schemeClr val="bg2"/>
                            </a:solidFill>
                            <a:latin typeface="Cambria Math" panose="02040503050406030204" pitchFamily="18" charset="0"/>
                          </a:rPr>
                          <m:t>𝑡</m:t>
                        </m:r>
                      </m:sub>
                    </m:sSub>
                    <m:r>
                      <a:rPr lang="en-US" i="1">
                        <a:solidFill>
                          <a:schemeClr val="bg2"/>
                        </a:solidFill>
                        <a:latin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𝜋</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m:t>
                        </m:r>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𝑠</m:t>
                            </m:r>
                          </m:e>
                          <m:sub>
                            <m:r>
                              <a:rPr lang="en-US" i="1">
                                <a:solidFill>
                                  <a:schemeClr val="bg2"/>
                                </a:solidFill>
                                <a:latin typeface="Cambria Math" panose="02040503050406030204" pitchFamily="18" charset="0"/>
                                <a:ea typeface="Cambria Math" panose="02040503050406030204" pitchFamily="18" charset="0"/>
                              </a:rPr>
                              <m:t>𝑡</m:t>
                            </m:r>
                          </m:sub>
                        </m:sSub>
                      </m:e>
                    </m:d>
                  </m:oMath>
                </a14:m>
                <a:endParaRPr lang="en-US" dirty="0">
                  <a:solidFill>
                    <a:schemeClr val="bg2"/>
                  </a:solidFill>
                </a:endParaRPr>
              </a:p>
              <a:p>
                <a:pPr marL="0" lvl="0" indent="0">
                  <a:spcAft>
                    <a:spcPts val="1200"/>
                  </a:spcAft>
                  <a:buNone/>
                </a:pPr>
                <a:r>
                  <a:rPr lang="en-US" dirty="0">
                    <a:solidFill>
                      <a:schemeClr val="bg2"/>
                    </a:solidFill>
                  </a:rPr>
                  <a:t>Quantities that allow us to reason policy’s long-term effect:</a:t>
                </a:r>
              </a:p>
              <a:p>
                <a:pPr marL="0" lvl="0" indent="0">
                  <a:spcAft>
                    <a:spcPts val="1200"/>
                  </a:spcAft>
                  <a:buNone/>
                </a:pPr>
                <a:r>
                  <a:rPr lang="en-US" dirty="0">
                    <a:solidFill>
                      <a:schemeClr val="bg2"/>
                    </a:solidFill>
                  </a:rPr>
                  <a:t>Value Function: </a:t>
                </a:r>
              </a:p>
              <a:p>
                <a:pPr marL="0" lvl="0" indent="0">
                  <a:spcAft>
                    <a:spcPts val="1200"/>
                  </a:spcAft>
                  <a:buNone/>
                </a:pPr>
                <a14:m>
                  <m:oMathPara xmlns:m="http://schemas.openxmlformats.org/officeDocument/2006/math">
                    <m:oMathParaPr>
                      <m:jc m:val="centerGroup"/>
                    </m:oMathParaPr>
                    <m:oMath xmlns:m="http://schemas.openxmlformats.org/officeDocument/2006/math">
                      <m:sSup>
                        <m:sSupPr>
                          <m:ctrlPr>
                            <a:rPr lang="en-US" b="0" i="1" smtClean="0">
                              <a:solidFill>
                                <a:schemeClr val="bg2"/>
                              </a:solidFill>
                              <a:latin typeface="Cambria Math" panose="02040503050406030204" pitchFamily="18" charset="0"/>
                            </a:rPr>
                          </m:ctrlPr>
                        </m:sSupPr>
                        <m:e>
                          <m:r>
                            <a:rPr lang="en-US" b="0" i="1" smtClean="0">
                              <a:solidFill>
                                <a:schemeClr val="bg2"/>
                              </a:solidFill>
                              <a:latin typeface="Cambria Math" panose="02040503050406030204" pitchFamily="18" charset="0"/>
                            </a:rPr>
                            <m:t>𝑉</m:t>
                          </m:r>
                        </m:e>
                        <m:sup>
                          <m:r>
                            <a:rPr lang="en-US" b="0" i="1" smtClean="0">
                              <a:solidFill>
                                <a:schemeClr val="bg2"/>
                              </a:solidFill>
                              <a:latin typeface="Cambria Math" panose="02040503050406030204" pitchFamily="18" charset="0"/>
                              <a:ea typeface="Cambria Math" panose="02040503050406030204" pitchFamily="18" charset="0"/>
                            </a:rPr>
                            <m:t>𝜋</m:t>
                          </m:r>
                        </m:sup>
                      </m:sSup>
                      <m:d>
                        <m:dPr>
                          <m:ctrlPr>
                            <a:rPr lang="en-US" b="0" i="1" smtClean="0">
                              <a:solidFill>
                                <a:schemeClr val="bg2"/>
                              </a:solidFill>
                              <a:latin typeface="Cambria Math" panose="02040503050406030204" pitchFamily="18" charset="0"/>
                            </a:rPr>
                          </m:ctrlPr>
                        </m:dPr>
                        <m:e>
                          <m:r>
                            <a:rPr lang="en-US" b="0" i="1" smtClean="0">
                              <a:solidFill>
                                <a:schemeClr val="bg2"/>
                              </a:solidFill>
                              <a:latin typeface="Cambria Math" panose="02040503050406030204" pitchFamily="18" charset="0"/>
                            </a:rPr>
                            <m:t>𝑠</m:t>
                          </m:r>
                        </m:e>
                      </m:d>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𝔼</m:t>
                      </m:r>
                      <m:d>
                        <m:dPr>
                          <m:begChr m:val="["/>
                          <m:endChr m:val="]"/>
                          <m:ctrlPr>
                            <a:rPr lang="en-US" b="0" i="1" smtClean="0">
                              <a:solidFill>
                                <a:schemeClr val="bg2"/>
                              </a:solidFill>
                              <a:latin typeface="Cambria Math" panose="02040503050406030204" pitchFamily="18" charset="0"/>
                              <a:ea typeface="Cambria Math" panose="02040503050406030204" pitchFamily="18" charset="0"/>
                            </a:rPr>
                          </m:ctrlPr>
                        </m:dPr>
                        <m:e>
                          <m:nary>
                            <m:naryPr>
                              <m:chr m:val="∑"/>
                              <m:ctrlPr>
                                <a:rPr lang="en-US" b="0" i="1" smtClean="0">
                                  <a:solidFill>
                                    <a:schemeClr val="bg2"/>
                                  </a:solidFill>
                                  <a:latin typeface="Cambria Math" panose="02040503050406030204" pitchFamily="18" charset="0"/>
                                  <a:ea typeface="Cambria Math" panose="02040503050406030204" pitchFamily="18" charset="0"/>
                                </a:rPr>
                              </m:ctrlPr>
                            </m:naryPr>
                            <m:sub>
                              <m:r>
                                <m:rPr>
                                  <m:brk m:alnAt="23"/>
                                </m:rPr>
                                <a:rPr lang="en-US" b="0" i="1" smtClean="0">
                                  <a:solidFill>
                                    <a:schemeClr val="bg2"/>
                                  </a:solidFill>
                                  <a:latin typeface="Cambria Math" panose="02040503050406030204" pitchFamily="18" charset="0"/>
                                  <a:ea typeface="Cambria Math" panose="02040503050406030204" pitchFamily="18" charset="0"/>
                                </a:rPr>
                                <m:t>h</m:t>
                              </m:r>
                              <m:r>
                                <a:rPr lang="en-US" b="0" i="1" smtClean="0">
                                  <a:solidFill>
                                    <a:schemeClr val="bg2"/>
                                  </a:solidFill>
                                  <a:latin typeface="Cambria Math" panose="02040503050406030204" pitchFamily="18" charset="0"/>
                                  <a:ea typeface="Cambria Math" panose="02040503050406030204" pitchFamily="18" charset="0"/>
                                </a:rPr>
                                <m:t>=0</m:t>
                              </m:r>
                            </m:sub>
                            <m:sup>
                              <m:r>
                                <a:rPr lang="en-US" b="0" i="1" smtClean="0">
                                  <a:solidFill>
                                    <a:schemeClr val="bg2"/>
                                  </a:solidFill>
                                  <a:latin typeface="Cambria Math" panose="02040503050406030204" pitchFamily="18" charset="0"/>
                                  <a:ea typeface="Cambria Math" panose="02040503050406030204" pitchFamily="18" charset="0"/>
                                </a:rPr>
                                <m:t>∞</m:t>
                              </m:r>
                            </m:sup>
                            <m:e>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b="0" i="1" smtClean="0">
                                      <a:solidFill>
                                        <a:schemeClr val="bg2"/>
                                      </a:solidFill>
                                      <a:latin typeface="Cambria Math" panose="02040503050406030204" pitchFamily="18" charset="0"/>
                                      <a:ea typeface="Cambria Math" panose="02040503050406030204" pitchFamily="18" charset="0"/>
                                    </a:rPr>
                                    <m:t>𝛾</m:t>
                                  </m:r>
                                </m:e>
                                <m:sup>
                                  <m:r>
                                    <a:rPr lang="en-US" b="0" i="1" smtClean="0">
                                      <a:solidFill>
                                        <a:schemeClr val="bg2"/>
                                      </a:solidFill>
                                      <a:latin typeface="Cambria Math" panose="02040503050406030204" pitchFamily="18" charset="0"/>
                                      <a:ea typeface="Cambria Math" panose="02040503050406030204" pitchFamily="18" charset="0"/>
                                    </a:rPr>
                                    <m:t>h</m:t>
                                  </m:r>
                                </m:sup>
                              </m:sSup>
                              <m:r>
                                <a:rPr lang="en-US" b="0" i="1" smtClean="0">
                                  <a:solidFill>
                                    <a:schemeClr val="bg2"/>
                                  </a:solidFill>
                                  <a:latin typeface="Cambria Math" panose="02040503050406030204" pitchFamily="18" charset="0"/>
                                  <a:ea typeface="Cambria Math" panose="02040503050406030204" pitchFamily="18" charset="0"/>
                                </a:rPr>
                                <m:t>𝑟</m:t>
                              </m:r>
                              <m:d>
                                <m:dPr>
                                  <m:ctrlPr>
                                    <a:rPr lang="en-US" b="0" i="1" smtClean="0">
                                      <a:solidFill>
                                        <a:schemeClr val="bg2"/>
                                      </a:solidFill>
                                      <a:latin typeface="Cambria Math" panose="02040503050406030204" pitchFamily="18" charset="0"/>
                                      <a:ea typeface="Cambria Math" panose="02040503050406030204" pitchFamily="18" charset="0"/>
                                    </a:rPr>
                                  </m:ctrlPr>
                                </m:dPr>
                                <m:e>
                                  <m:sSub>
                                    <m:sSubPr>
                                      <m:ctrlPr>
                                        <a:rPr lang="en-US" b="0" i="1" smtClean="0">
                                          <a:solidFill>
                                            <a:schemeClr val="bg2"/>
                                          </a:solidFill>
                                          <a:latin typeface="Cambria Math" panose="02040503050406030204" pitchFamily="18" charset="0"/>
                                          <a:ea typeface="Cambria Math" panose="02040503050406030204" pitchFamily="18" charset="0"/>
                                        </a:rPr>
                                      </m:ctrlPr>
                                    </m:sSubPr>
                                    <m:e>
                                      <m:r>
                                        <a:rPr lang="en-US" b="0" i="1" smtClean="0">
                                          <a:solidFill>
                                            <a:schemeClr val="bg2"/>
                                          </a:solidFill>
                                          <a:latin typeface="Cambria Math" panose="02040503050406030204" pitchFamily="18" charset="0"/>
                                          <a:ea typeface="Cambria Math" panose="02040503050406030204" pitchFamily="18" charset="0"/>
                                        </a:rPr>
                                        <m:t>𝑠</m:t>
                                      </m:r>
                                    </m:e>
                                    <m:sub>
                                      <m:r>
                                        <a:rPr lang="en-US" b="0" i="1" smtClean="0">
                                          <a:solidFill>
                                            <a:schemeClr val="bg2"/>
                                          </a:solidFill>
                                          <a:latin typeface="Cambria Math" panose="02040503050406030204" pitchFamily="18" charset="0"/>
                                          <a:ea typeface="Cambria Math" panose="02040503050406030204" pitchFamily="18" charset="0"/>
                                        </a:rPr>
                                        <m:t>h</m:t>
                                      </m:r>
                                    </m:sub>
                                  </m:sSub>
                                  <m:r>
                                    <a:rPr lang="en-US" b="0" i="1" smtClean="0">
                                      <a:solidFill>
                                        <a:schemeClr val="bg2"/>
                                      </a:solidFill>
                                      <a:latin typeface="Cambria Math" panose="02040503050406030204" pitchFamily="18" charset="0"/>
                                      <a:ea typeface="Cambria Math" panose="02040503050406030204" pitchFamily="18" charset="0"/>
                                    </a:rPr>
                                    <m:t>,</m:t>
                                  </m:r>
                                  <m:sSub>
                                    <m:sSubPr>
                                      <m:ctrlPr>
                                        <a:rPr lang="en-US" b="0" i="1" smtClean="0">
                                          <a:solidFill>
                                            <a:schemeClr val="bg2"/>
                                          </a:solidFill>
                                          <a:latin typeface="Cambria Math" panose="02040503050406030204" pitchFamily="18" charset="0"/>
                                          <a:ea typeface="Cambria Math" panose="02040503050406030204" pitchFamily="18" charset="0"/>
                                        </a:rPr>
                                      </m:ctrlPr>
                                    </m:sSubPr>
                                    <m:e>
                                      <m:r>
                                        <a:rPr lang="en-US" b="0" i="1" smtClean="0">
                                          <a:solidFill>
                                            <a:schemeClr val="bg2"/>
                                          </a:solidFill>
                                          <a:latin typeface="Cambria Math" panose="02040503050406030204" pitchFamily="18" charset="0"/>
                                          <a:ea typeface="Cambria Math" panose="02040503050406030204" pitchFamily="18" charset="0"/>
                                        </a:rPr>
                                        <m:t>𝑎</m:t>
                                      </m:r>
                                    </m:e>
                                    <m:sub>
                                      <m:r>
                                        <a:rPr lang="en-US" b="0" i="1" smtClean="0">
                                          <a:solidFill>
                                            <a:schemeClr val="bg2"/>
                                          </a:solidFill>
                                          <a:latin typeface="Cambria Math" panose="02040503050406030204" pitchFamily="18" charset="0"/>
                                          <a:ea typeface="Cambria Math" panose="02040503050406030204" pitchFamily="18" charset="0"/>
                                        </a:rPr>
                                        <m:t>h</m:t>
                                      </m:r>
                                    </m:sub>
                                  </m:sSub>
                                </m:e>
                              </m:d>
                              <m:r>
                                <a:rPr lang="en-US" b="0" i="1" smtClean="0">
                                  <a:solidFill>
                                    <a:schemeClr val="bg2"/>
                                  </a:solidFill>
                                  <a:latin typeface="Cambria Math" panose="02040503050406030204" pitchFamily="18" charset="0"/>
                                  <a:ea typeface="Cambria Math" panose="02040503050406030204" pitchFamily="18" charset="0"/>
                                </a:rPr>
                                <m:t>|</m:t>
                              </m:r>
                              <m:sSub>
                                <m:sSubPr>
                                  <m:ctrlPr>
                                    <a:rPr lang="en-US" b="0" i="1" smtClean="0">
                                      <a:solidFill>
                                        <a:schemeClr val="bg2"/>
                                      </a:solidFill>
                                      <a:latin typeface="Cambria Math" panose="02040503050406030204" pitchFamily="18" charset="0"/>
                                      <a:ea typeface="Cambria Math" panose="02040503050406030204" pitchFamily="18" charset="0"/>
                                    </a:rPr>
                                  </m:ctrlPr>
                                </m:sSubPr>
                                <m:e>
                                  <m:r>
                                    <a:rPr lang="en-US" b="0" i="1" smtClean="0">
                                      <a:solidFill>
                                        <a:schemeClr val="bg2"/>
                                      </a:solidFill>
                                      <a:latin typeface="Cambria Math" panose="02040503050406030204" pitchFamily="18" charset="0"/>
                                      <a:ea typeface="Cambria Math" panose="02040503050406030204" pitchFamily="18" charset="0"/>
                                    </a:rPr>
                                    <m:t>𝑠</m:t>
                                  </m:r>
                                </m:e>
                                <m:sub>
                                  <m:r>
                                    <a:rPr lang="en-US" b="0" i="1" smtClean="0">
                                      <a:solidFill>
                                        <a:schemeClr val="bg2"/>
                                      </a:solidFill>
                                      <a:latin typeface="Cambria Math" panose="02040503050406030204" pitchFamily="18" charset="0"/>
                                      <a:ea typeface="Cambria Math" panose="02040503050406030204" pitchFamily="18" charset="0"/>
                                    </a:rPr>
                                    <m:t>0</m:t>
                                  </m:r>
                                </m:sub>
                              </m:sSub>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𝑠</m:t>
                              </m:r>
                              <m:r>
                                <a:rPr lang="en-US" b="0" i="1" smtClean="0">
                                  <a:solidFill>
                                    <a:schemeClr val="bg2"/>
                                  </a:solidFill>
                                  <a:latin typeface="Cambria Math" panose="02040503050406030204" pitchFamily="18" charset="0"/>
                                  <a:ea typeface="Cambria Math" panose="02040503050406030204" pitchFamily="18" charset="0"/>
                                </a:rPr>
                                <m:t>,</m:t>
                              </m:r>
                              <m:sSub>
                                <m:sSubPr>
                                  <m:ctrlPr>
                                    <a:rPr lang="en-US" b="0" i="1" smtClean="0">
                                      <a:solidFill>
                                        <a:schemeClr val="bg2"/>
                                      </a:solidFill>
                                      <a:latin typeface="Cambria Math" panose="02040503050406030204" pitchFamily="18" charset="0"/>
                                      <a:ea typeface="Cambria Math" panose="02040503050406030204" pitchFamily="18" charset="0"/>
                                    </a:rPr>
                                  </m:ctrlPr>
                                </m:sSubPr>
                                <m:e>
                                  <m:r>
                                    <a:rPr lang="en-US" b="0" i="1" smtClean="0">
                                      <a:solidFill>
                                        <a:schemeClr val="bg2"/>
                                      </a:solidFill>
                                      <a:latin typeface="Cambria Math" panose="02040503050406030204" pitchFamily="18" charset="0"/>
                                      <a:ea typeface="Cambria Math" panose="02040503050406030204" pitchFamily="18" charset="0"/>
                                    </a:rPr>
                                    <m:t>𝑎</m:t>
                                  </m:r>
                                </m:e>
                                <m:sub>
                                  <m:r>
                                    <a:rPr lang="en-US" b="0" i="1" smtClean="0">
                                      <a:solidFill>
                                        <a:schemeClr val="bg2"/>
                                      </a:solidFill>
                                      <a:latin typeface="Cambria Math" panose="02040503050406030204" pitchFamily="18" charset="0"/>
                                      <a:ea typeface="Cambria Math" panose="02040503050406030204" pitchFamily="18" charset="0"/>
                                    </a:rPr>
                                    <m:t>h</m:t>
                                  </m:r>
                                </m:sub>
                              </m:sSub>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𝜋</m:t>
                              </m:r>
                              <m:d>
                                <m:dPr>
                                  <m:ctrlPr>
                                    <a:rPr lang="en-US" b="0" i="1" smtClean="0">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m:t>
                                  </m:r>
                                  <m:sSub>
                                    <m:sSubPr>
                                      <m:ctrlPr>
                                        <a:rPr lang="en-US" b="0" i="1" smtClean="0">
                                          <a:solidFill>
                                            <a:schemeClr val="bg2"/>
                                          </a:solidFill>
                                          <a:latin typeface="Cambria Math" panose="02040503050406030204" pitchFamily="18" charset="0"/>
                                          <a:ea typeface="Cambria Math" panose="02040503050406030204" pitchFamily="18" charset="0"/>
                                        </a:rPr>
                                      </m:ctrlPr>
                                    </m:sSubPr>
                                    <m:e>
                                      <m:r>
                                        <a:rPr lang="en-US" b="0" i="1" smtClean="0">
                                          <a:solidFill>
                                            <a:schemeClr val="bg2"/>
                                          </a:solidFill>
                                          <a:latin typeface="Cambria Math" panose="02040503050406030204" pitchFamily="18" charset="0"/>
                                          <a:ea typeface="Cambria Math" panose="02040503050406030204" pitchFamily="18" charset="0"/>
                                        </a:rPr>
                                        <m:t>𝑠</m:t>
                                      </m:r>
                                    </m:e>
                                    <m:sub>
                                      <m:r>
                                        <a:rPr lang="en-US" b="0" i="1" smtClean="0">
                                          <a:solidFill>
                                            <a:schemeClr val="bg2"/>
                                          </a:solidFill>
                                          <a:latin typeface="Cambria Math" panose="02040503050406030204" pitchFamily="18" charset="0"/>
                                          <a:ea typeface="Cambria Math" panose="02040503050406030204" pitchFamily="18" charset="0"/>
                                        </a:rPr>
                                        <m:t>h</m:t>
                                      </m:r>
                                    </m:sub>
                                  </m:sSub>
                                </m:e>
                              </m:d>
                              <m:r>
                                <a:rPr lang="en-US" b="0" i="1" smtClean="0">
                                  <a:solidFill>
                                    <a:schemeClr val="bg2"/>
                                  </a:solidFill>
                                  <a:latin typeface="Cambria Math" panose="02040503050406030204" pitchFamily="18" charset="0"/>
                                  <a:ea typeface="Cambria Math" panose="02040503050406030204" pitchFamily="18" charset="0"/>
                                </a:rPr>
                                <m:t>,</m:t>
                              </m:r>
                              <m:sSub>
                                <m:sSubPr>
                                  <m:ctrlPr>
                                    <a:rPr lang="en-US" b="0" i="1" smtClean="0">
                                      <a:solidFill>
                                        <a:schemeClr val="bg2"/>
                                      </a:solidFill>
                                      <a:latin typeface="Cambria Math" panose="02040503050406030204" pitchFamily="18" charset="0"/>
                                      <a:ea typeface="Cambria Math" panose="02040503050406030204" pitchFamily="18" charset="0"/>
                                    </a:rPr>
                                  </m:ctrlPr>
                                </m:sSubPr>
                                <m:e>
                                  <m:r>
                                    <a:rPr lang="en-US" b="0" i="1" smtClean="0">
                                      <a:solidFill>
                                        <a:schemeClr val="bg2"/>
                                      </a:solidFill>
                                      <a:latin typeface="Cambria Math" panose="02040503050406030204" pitchFamily="18" charset="0"/>
                                      <a:ea typeface="Cambria Math" panose="02040503050406030204" pitchFamily="18" charset="0"/>
                                    </a:rPr>
                                    <m:t>𝑠</m:t>
                                  </m:r>
                                </m:e>
                                <m:sub>
                                  <m:r>
                                    <a:rPr lang="en-US" b="0" i="1" smtClean="0">
                                      <a:solidFill>
                                        <a:schemeClr val="bg2"/>
                                      </a:solidFill>
                                      <a:latin typeface="Cambria Math" panose="02040503050406030204" pitchFamily="18" charset="0"/>
                                      <a:ea typeface="Cambria Math" panose="02040503050406030204" pitchFamily="18" charset="0"/>
                                    </a:rPr>
                                    <m:t>h</m:t>
                                  </m:r>
                                  <m:r>
                                    <a:rPr lang="en-US" b="0" i="1" smtClean="0">
                                      <a:solidFill>
                                        <a:schemeClr val="bg2"/>
                                      </a:solidFill>
                                      <a:latin typeface="Cambria Math" panose="02040503050406030204" pitchFamily="18" charset="0"/>
                                      <a:ea typeface="Cambria Math" panose="02040503050406030204" pitchFamily="18" charset="0"/>
                                    </a:rPr>
                                    <m:t>+1</m:t>
                                  </m:r>
                                </m:sub>
                              </m:sSub>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𝑃</m:t>
                              </m:r>
                              <m:d>
                                <m:dPr>
                                  <m:ctrlPr>
                                    <a:rPr lang="en-US" b="0" i="1" smtClean="0">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m:t>
                                  </m:r>
                                  <m:sSub>
                                    <m:sSubPr>
                                      <m:ctrlPr>
                                        <a:rPr lang="en-US" b="0" i="1" smtClean="0">
                                          <a:solidFill>
                                            <a:schemeClr val="bg2"/>
                                          </a:solidFill>
                                          <a:latin typeface="Cambria Math" panose="02040503050406030204" pitchFamily="18" charset="0"/>
                                          <a:ea typeface="Cambria Math" panose="02040503050406030204" pitchFamily="18" charset="0"/>
                                        </a:rPr>
                                      </m:ctrlPr>
                                    </m:sSubPr>
                                    <m:e>
                                      <m:r>
                                        <a:rPr lang="en-US" b="0" i="1" smtClean="0">
                                          <a:solidFill>
                                            <a:schemeClr val="bg2"/>
                                          </a:solidFill>
                                          <a:latin typeface="Cambria Math" panose="02040503050406030204" pitchFamily="18" charset="0"/>
                                          <a:ea typeface="Cambria Math" panose="02040503050406030204" pitchFamily="18" charset="0"/>
                                        </a:rPr>
                                        <m:t>𝑠</m:t>
                                      </m:r>
                                    </m:e>
                                    <m:sub>
                                      <m:r>
                                        <a:rPr lang="en-US" b="0" i="1" smtClean="0">
                                          <a:solidFill>
                                            <a:schemeClr val="bg2"/>
                                          </a:solidFill>
                                          <a:latin typeface="Cambria Math" panose="02040503050406030204" pitchFamily="18" charset="0"/>
                                          <a:ea typeface="Cambria Math" panose="02040503050406030204" pitchFamily="18" charset="0"/>
                                        </a:rPr>
                                        <m:t>h</m:t>
                                      </m:r>
                                    </m:sub>
                                  </m:sSub>
                                  <m:r>
                                    <a:rPr lang="en-US" b="0" i="1" smtClean="0">
                                      <a:solidFill>
                                        <a:schemeClr val="bg2"/>
                                      </a:solidFill>
                                      <a:latin typeface="Cambria Math" panose="02040503050406030204" pitchFamily="18" charset="0"/>
                                      <a:ea typeface="Cambria Math" panose="02040503050406030204" pitchFamily="18" charset="0"/>
                                    </a:rPr>
                                    <m:t>,</m:t>
                                  </m:r>
                                  <m:sSub>
                                    <m:sSubPr>
                                      <m:ctrlPr>
                                        <a:rPr lang="en-US" b="0" i="1" smtClean="0">
                                          <a:solidFill>
                                            <a:schemeClr val="bg2"/>
                                          </a:solidFill>
                                          <a:latin typeface="Cambria Math" panose="02040503050406030204" pitchFamily="18" charset="0"/>
                                          <a:ea typeface="Cambria Math" panose="02040503050406030204" pitchFamily="18" charset="0"/>
                                        </a:rPr>
                                      </m:ctrlPr>
                                    </m:sSubPr>
                                    <m:e>
                                      <m:r>
                                        <a:rPr lang="en-US" b="0" i="1" smtClean="0">
                                          <a:solidFill>
                                            <a:schemeClr val="bg2"/>
                                          </a:solidFill>
                                          <a:latin typeface="Cambria Math" panose="02040503050406030204" pitchFamily="18" charset="0"/>
                                          <a:ea typeface="Cambria Math" panose="02040503050406030204" pitchFamily="18" charset="0"/>
                                        </a:rPr>
                                        <m:t>𝑎</m:t>
                                      </m:r>
                                    </m:e>
                                    <m:sub>
                                      <m:r>
                                        <a:rPr lang="en-US" b="0" i="1" smtClean="0">
                                          <a:solidFill>
                                            <a:schemeClr val="bg2"/>
                                          </a:solidFill>
                                          <a:latin typeface="Cambria Math" panose="02040503050406030204" pitchFamily="18" charset="0"/>
                                          <a:ea typeface="Cambria Math" panose="02040503050406030204" pitchFamily="18" charset="0"/>
                                        </a:rPr>
                                        <m:t>h</m:t>
                                      </m:r>
                                    </m:sub>
                                  </m:sSub>
                                </m:e>
                              </m:d>
                            </m:e>
                          </m:nary>
                        </m:e>
                      </m:d>
                    </m:oMath>
                  </m:oMathPara>
                </a14:m>
                <a:endParaRPr lang="en-US" dirty="0">
                  <a:solidFill>
                    <a:schemeClr val="bg2"/>
                  </a:solidFill>
                </a:endParaRPr>
              </a:p>
              <a:p>
                <a:pPr marL="0" lvl="0" indent="0">
                  <a:spcAft>
                    <a:spcPts val="1200"/>
                  </a:spcAft>
                  <a:buNone/>
                </a:pPr>
                <a:r>
                  <a:rPr lang="en-US" dirty="0">
                    <a:solidFill>
                      <a:schemeClr val="bg2"/>
                    </a:solidFill>
                  </a:rPr>
                  <a:t>Q Function:</a:t>
                </a:r>
              </a:p>
              <a:p>
                <a:pPr marL="0" lvl="0" indent="0">
                  <a:spcAft>
                    <a:spcPts val="1200"/>
                  </a:spcAft>
                  <a:buNone/>
                </a:pPr>
                <a14:m>
                  <m:oMathPara xmlns:m="http://schemas.openxmlformats.org/officeDocument/2006/math">
                    <m:oMathParaPr>
                      <m:jc m:val="centerGroup"/>
                    </m:oMathParaPr>
                    <m:oMath xmlns:m="http://schemas.openxmlformats.org/officeDocument/2006/math">
                      <m:sSup>
                        <m:sSupPr>
                          <m:ctrlPr>
                            <a:rPr lang="en-US" b="0" i="1" smtClean="0">
                              <a:solidFill>
                                <a:schemeClr val="bg2"/>
                              </a:solidFill>
                              <a:latin typeface="Cambria Math" panose="02040503050406030204" pitchFamily="18" charset="0"/>
                            </a:rPr>
                          </m:ctrlPr>
                        </m:sSupPr>
                        <m:e>
                          <m:r>
                            <a:rPr lang="en-US" b="0" i="1" smtClean="0">
                              <a:solidFill>
                                <a:schemeClr val="bg2"/>
                              </a:solidFill>
                              <a:latin typeface="Cambria Math" panose="02040503050406030204" pitchFamily="18" charset="0"/>
                            </a:rPr>
                            <m:t>𝑄</m:t>
                          </m:r>
                        </m:e>
                        <m:sup>
                          <m:r>
                            <a:rPr lang="en-US" b="0" i="1" smtClean="0">
                              <a:solidFill>
                                <a:schemeClr val="bg2"/>
                              </a:solidFill>
                              <a:latin typeface="Cambria Math" panose="02040503050406030204" pitchFamily="18" charset="0"/>
                              <a:ea typeface="Cambria Math" panose="02040503050406030204" pitchFamily="18" charset="0"/>
                            </a:rPr>
                            <m:t>𝜋</m:t>
                          </m:r>
                        </m:sup>
                      </m:sSup>
                      <m:d>
                        <m:dPr>
                          <m:ctrlPr>
                            <a:rPr lang="en-US" b="0" i="1" smtClean="0">
                              <a:solidFill>
                                <a:schemeClr val="bg2"/>
                              </a:solidFill>
                              <a:latin typeface="Cambria Math" panose="02040503050406030204" pitchFamily="18" charset="0"/>
                            </a:rPr>
                          </m:ctrlPr>
                        </m:dPr>
                        <m:e>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𝑎</m:t>
                          </m:r>
                        </m:e>
                      </m:d>
                      <m:r>
                        <a:rPr lang="en-US" b="0" i="1" smtClean="0">
                          <a:solidFill>
                            <a:schemeClr val="bg2"/>
                          </a:solidFill>
                          <a:latin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𝔼</m:t>
                      </m:r>
                      <m:d>
                        <m:dPr>
                          <m:begChr m:val="["/>
                          <m:endChr m:val="]"/>
                          <m:ctrlPr>
                            <a:rPr lang="en-US" i="1">
                              <a:solidFill>
                                <a:schemeClr val="bg2"/>
                              </a:solidFill>
                              <a:latin typeface="Cambria Math" panose="02040503050406030204" pitchFamily="18" charset="0"/>
                              <a:ea typeface="Cambria Math" panose="02040503050406030204" pitchFamily="18" charset="0"/>
                            </a:rPr>
                          </m:ctrlPr>
                        </m:dPr>
                        <m:e>
                          <m:nary>
                            <m:naryPr>
                              <m:chr m:val="∑"/>
                              <m:ctrlPr>
                                <a:rPr lang="en-US" i="1">
                                  <a:solidFill>
                                    <a:schemeClr val="bg2"/>
                                  </a:solidFill>
                                  <a:latin typeface="Cambria Math" panose="02040503050406030204" pitchFamily="18" charset="0"/>
                                  <a:ea typeface="Cambria Math" panose="02040503050406030204" pitchFamily="18" charset="0"/>
                                </a:rPr>
                              </m:ctrlPr>
                            </m:naryPr>
                            <m:sub>
                              <m:r>
                                <m:rPr>
                                  <m:brk m:alnAt="23"/>
                                </m:rPr>
                                <a:rPr lang="en-US" i="1">
                                  <a:solidFill>
                                    <a:schemeClr val="bg2"/>
                                  </a:solidFill>
                                  <a:latin typeface="Cambria Math" panose="02040503050406030204" pitchFamily="18" charset="0"/>
                                  <a:ea typeface="Cambria Math" panose="02040503050406030204" pitchFamily="18" charset="0"/>
                                </a:rPr>
                                <m:t>h</m:t>
                              </m:r>
                              <m:r>
                                <a:rPr lang="en-US" i="1">
                                  <a:solidFill>
                                    <a:schemeClr val="bg2"/>
                                  </a:solidFill>
                                  <a:latin typeface="Cambria Math" panose="02040503050406030204" pitchFamily="18" charset="0"/>
                                  <a:ea typeface="Cambria Math" panose="02040503050406030204" pitchFamily="18" charset="0"/>
                                </a:rPr>
                                <m:t>=0</m:t>
                              </m:r>
                            </m:sub>
                            <m:sup>
                              <m:r>
                                <a:rPr lang="en-US" i="1">
                                  <a:solidFill>
                                    <a:schemeClr val="bg2"/>
                                  </a:solidFill>
                                  <a:latin typeface="Cambria Math" panose="02040503050406030204" pitchFamily="18" charset="0"/>
                                  <a:ea typeface="Cambria Math" panose="02040503050406030204" pitchFamily="18" charset="0"/>
                                </a:rPr>
                                <m:t>∞</m:t>
                              </m:r>
                            </m:sup>
                            <m:e>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𝛾</m:t>
                                  </m:r>
                                </m:e>
                                <m:sup>
                                  <m:r>
                                    <a:rPr lang="en-US" i="1">
                                      <a:solidFill>
                                        <a:schemeClr val="bg2"/>
                                      </a:solidFill>
                                      <a:latin typeface="Cambria Math" panose="02040503050406030204" pitchFamily="18" charset="0"/>
                                      <a:ea typeface="Cambria Math" panose="02040503050406030204" pitchFamily="18" charset="0"/>
                                    </a:rPr>
                                    <m:t>h</m:t>
                                  </m:r>
                                </m:sup>
                              </m:sSup>
                              <m:r>
                                <a:rPr lang="en-US" i="1">
                                  <a:solidFill>
                                    <a:schemeClr val="bg2"/>
                                  </a:solidFill>
                                  <a:latin typeface="Cambria Math" panose="02040503050406030204" pitchFamily="18" charset="0"/>
                                  <a:ea typeface="Cambria Math" panose="02040503050406030204" pitchFamily="18" charset="0"/>
                                </a:rPr>
                                <m:t>𝑟</m:t>
                              </m:r>
                              <m:d>
                                <m:dPr>
                                  <m:ctrlPr>
                                    <a:rPr lang="en-US" i="1">
                                      <a:solidFill>
                                        <a:schemeClr val="bg2"/>
                                      </a:solidFill>
                                      <a:latin typeface="Cambria Math" panose="02040503050406030204" pitchFamily="18" charset="0"/>
                                      <a:ea typeface="Cambria Math" panose="02040503050406030204" pitchFamily="18" charset="0"/>
                                    </a:rPr>
                                  </m:ctrlPr>
                                </m:dPr>
                                <m:e>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𝑠</m:t>
                                      </m:r>
                                    </m:e>
                                    <m:sub>
                                      <m:r>
                                        <a:rPr lang="en-US" i="1">
                                          <a:solidFill>
                                            <a:schemeClr val="bg2"/>
                                          </a:solidFill>
                                          <a:latin typeface="Cambria Math" panose="02040503050406030204" pitchFamily="18" charset="0"/>
                                          <a:ea typeface="Cambria Math" panose="02040503050406030204" pitchFamily="18" charset="0"/>
                                        </a:rPr>
                                        <m:t>h</m:t>
                                      </m:r>
                                    </m:sub>
                                  </m:sSub>
                                  <m:r>
                                    <a:rPr lang="en-US" i="1">
                                      <a:solidFill>
                                        <a:schemeClr val="bg2"/>
                                      </a:solidFill>
                                      <a:latin typeface="Cambria Math" panose="02040503050406030204" pitchFamily="18" charset="0"/>
                                      <a:ea typeface="Cambria Math" panose="02040503050406030204" pitchFamily="18" charset="0"/>
                                    </a:rPr>
                                    <m:t>,</m:t>
                                  </m:r>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𝑎</m:t>
                                      </m:r>
                                    </m:e>
                                    <m:sub>
                                      <m:r>
                                        <a:rPr lang="en-US" i="1">
                                          <a:solidFill>
                                            <a:schemeClr val="bg2"/>
                                          </a:solidFill>
                                          <a:latin typeface="Cambria Math" panose="02040503050406030204" pitchFamily="18" charset="0"/>
                                          <a:ea typeface="Cambria Math" panose="02040503050406030204" pitchFamily="18" charset="0"/>
                                        </a:rPr>
                                        <m:t>h</m:t>
                                      </m:r>
                                    </m:sub>
                                  </m:sSub>
                                </m:e>
                              </m:d>
                              <m:r>
                                <a:rPr lang="en-US" i="1">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m:t>
                              </m:r>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𝑠</m:t>
                                  </m:r>
                                </m:e>
                                <m:sub>
                                  <m:r>
                                    <a:rPr lang="en-US" i="1">
                                      <a:solidFill>
                                        <a:schemeClr val="bg2"/>
                                      </a:solidFill>
                                      <a:latin typeface="Cambria Math" panose="02040503050406030204" pitchFamily="18" charset="0"/>
                                      <a:ea typeface="Cambria Math" panose="02040503050406030204" pitchFamily="18" charset="0"/>
                                    </a:rPr>
                                    <m:t>0</m:t>
                                  </m:r>
                                </m:sub>
                              </m:sSub>
                              <m:r>
                                <a:rPr lang="en-US" b="0" i="1" smtClean="0">
                                  <a:solidFill>
                                    <a:schemeClr val="bg2"/>
                                  </a:solidFill>
                                  <a:latin typeface="Cambria Math" panose="02040503050406030204" pitchFamily="18" charset="0"/>
                                  <a:ea typeface="Cambria Math" panose="02040503050406030204" pitchFamily="18" charset="0"/>
                                </a:rPr>
                                <m:t>,</m:t>
                              </m:r>
                              <m:sSub>
                                <m:sSubPr>
                                  <m:ctrlPr>
                                    <a:rPr lang="en-US" b="0" i="1" smtClean="0">
                                      <a:solidFill>
                                        <a:schemeClr val="bg2"/>
                                      </a:solidFill>
                                      <a:latin typeface="Cambria Math" panose="02040503050406030204" pitchFamily="18" charset="0"/>
                                      <a:ea typeface="Cambria Math" panose="02040503050406030204" pitchFamily="18" charset="0"/>
                                    </a:rPr>
                                  </m:ctrlPr>
                                </m:sSubPr>
                                <m:e>
                                  <m:r>
                                    <a:rPr lang="en-US" b="0" i="1" smtClean="0">
                                      <a:solidFill>
                                        <a:schemeClr val="bg2"/>
                                      </a:solidFill>
                                      <a:latin typeface="Cambria Math" panose="02040503050406030204" pitchFamily="18" charset="0"/>
                                      <a:ea typeface="Cambria Math" panose="02040503050406030204" pitchFamily="18" charset="0"/>
                                    </a:rPr>
                                    <m:t>𝑎</m:t>
                                  </m:r>
                                </m:e>
                                <m:sub>
                                  <m:r>
                                    <a:rPr lang="en-US" b="0" i="1" smtClean="0">
                                      <a:solidFill>
                                        <a:schemeClr val="bg2"/>
                                      </a:solidFill>
                                      <a:latin typeface="Cambria Math" panose="02040503050406030204" pitchFamily="18" charset="0"/>
                                      <a:ea typeface="Cambria Math" panose="02040503050406030204" pitchFamily="18" charset="0"/>
                                    </a:rPr>
                                    <m:t>0</m:t>
                                  </m:r>
                                </m:sub>
                              </m:sSub>
                              <m:r>
                                <a:rPr lang="en-US" b="0" i="1" smtClean="0">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𝑠</m:t>
                              </m:r>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𝑎</m:t>
                              </m:r>
                              <m:r>
                                <a:rPr lang="en-US" b="0" i="1" smtClean="0">
                                  <a:solidFill>
                                    <a:schemeClr val="bg2"/>
                                  </a:solidFill>
                                  <a:latin typeface="Cambria Math" panose="02040503050406030204" pitchFamily="18" charset="0"/>
                                  <a:ea typeface="Cambria Math" panose="02040503050406030204" pitchFamily="18" charset="0"/>
                                </a:rPr>
                                <m:t>),</m:t>
                              </m:r>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𝑎</m:t>
                                  </m:r>
                                </m:e>
                                <m:sub>
                                  <m:r>
                                    <a:rPr lang="en-US" i="1">
                                      <a:solidFill>
                                        <a:schemeClr val="bg2"/>
                                      </a:solidFill>
                                      <a:latin typeface="Cambria Math" panose="02040503050406030204" pitchFamily="18" charset="0"/>
                                      <a:ea typeface="Cambria Math" panose="02040503050406030204" pitchFamily="18" charset="0"/>
                                    </a:rPr>
                                    <m:t>h</m:t>
                                  </m:r>
                                </m:sub>
                              </m:sSub>
                              <m:r>
                                <a:rPr lang="en-US" b="0" i="1" smtClean="0">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𝜋</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m:t>
                                  </m:r>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𝑠</m:t>
                                      </m:r>
                                    </m:e>
                                    <m:sub>
                                      <m:r>
                                        <a:rPr lang="en-US" i="1">
                                          <a:solidFill>
                                            <a:schemeClr val="bg2"/>
                                          </a:solidFill>
                                          <a:latin typeface="Cambria Math" panose="02040503050406030204" pitchFamily="18" charset="0"/>
                                          <a:ea typeface="Cambria Math" panose="02040503050406030204" pitchFamily="18" charset="0"/>
                                        </a:rPr>
                                        <m:t>h</m:t>
                                      </m:r>
                                    </m:sub>
                                  </m:sSub>
                                </m:e>
                              </m:d>
                              <m:r>
                                <a:rPr lang="en-US" i="1">
                                  <a:solidFill>
                                    <a:schemeClr val="bg2"/>
                                  </a:solidFill>
                                  <a:latin typeface="Cambria Math" panose="02040503050406030204" pitchFamily="18" charset="0"/>
                                  <a:ea typeface="Cambria Math" panose="02040503050406030204" pitchFamily="18" charset="0"/>
                                </a:rPr>
                                <m:t>,</m:t>
                              </m:r>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𝑠</m:t>
                                  </m:r>
                                </m:e>
                                <m:sub>
                                  <m:r>
                                    <a:rPr lang="en-US" i="1">
                                      <a:solidFill>
                                        <a:schemeClr val="bg2"/>
                                      </a:solidFill>
                                      <a:latin typeface="Cambria Math" panose="02040503050406030204" pitchFamily="18" charset="0"/>
                                      <a:ea typeface="Cambria Math" panose="02040503050406030204" pitchFamily="18" charset="0"/>
                                    </a:rPr>
                                    <m:t>h</m:t>
                                  </m:r>
                                  <m:r>
                                    <a:rPr lang="en-US" i="1">
                                      <a:solidFill>
                                        <a:schemeClr val="bg2"/>
                                      </a:solidFill>
                                      <a:latin typeface="Cambria Math" panose="02040503050406030204" pitchFamily="18" charset="0"/>
                                      <a:ea typeface="Cambria Math" panose="02040503050406030204" pitchFamily="18" charset="0"/>
                                    </a:rPr>
                                    <m:t>+1</m:t>
                                  </m:r>
                                </m:sub>
                              </m:sSub>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𝑃</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m:t>
                                  </m:r>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𝑠</m:t>
                                      </m:r>
                                    </m:e>
                                    <m:sub>
                                      <m:r>
                                        <a:rPr lang="en-US" i="1">
                                          <a:solidFill>
                                            <a:schemeClr val="bg2"/>
                                          </a:solidFill>
                                          <a:latin typeface="Cambria Math" panose="02040503050406030204" pitchFamily="18" charset="0"/>
                                          <a:ea typeface="Cambria Math" panose="02040503050406030204" pitchFamily="18" charset="0"/>
                                        </a:rPr>
                                        <m:t>h</m:t>
                                      </m:r>
                                    </m:sub>
                                  </m:sSub>
                                  <m:r>
                                    <a:rPr lang="en-US" i="1">
                                      <a:solidFill>
                                        <a:schemeClr val="bg2"/>
                                      </a:solidFill>
                                      <a:latin typeface="Cambria Math" panose="02040503050406030204" pitchFamily="18" charset="0"/>
                                      <a:ea typeface="Cambria Math" panose="02040503050406030204" pitchFamily="18" charset="0"/>
                                    </a:rPr>
                                    <m:t>,</m:t>
                                  </m:r>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𝑎</m:t>
                                      </m:r>
                                    </m:e>
                                    <m:sub>
                                      <m:r>
                                        <a:rPr lang="en-US" i="1">
                                          <a:solidFill>
                                            <a:schemeClr val="bg2"/>
                                          </a:solidFill>
                                          <a:latin typeface="Cambria Math" panose="02040503050406030204" pitchFamily="18" charset="0"/>
                                          <a:ea typeface="Cambria Math" panose="02040503050406030204" pitchFamily="18" charset="0"/>
                                        </a:rPr>
                                        <m:t>h</m:t>
                                      </m:r>
                                    </m:sub>
                                  </m:sSub>
                                </m:e>
                              </m:d>
                            </m:e>
                          </m:nary>
                        </m:e>
                      </m:d>
                    </m:oMath>
                  </m:oMathPara>
                </a14:m>
                <a:endParaRPr lang="en-US" dirty="0">
                  <a:solidFill>
                    <a:schemeClr val="bg2"/>
                  </a:solidFill>
                </a:endParaRPr>
              </a:p>
            </p:txBody>
          </p:sp>
        </mc:Choice>
        <mc:Fallback xmlns="">
          <p:sp>
            <p:nvSpPr>
              <p:cNvPr id="65" name="Google Shape;65;p14"/>
              <p:cNvSpPr txBox="1">
                <a:spLocks noGrp="1" noRot="1" noChangeAspect="1" noMove="1" noResize="1" noEditPoints="1" noAdjustHandles="1" noChangeArrowheads="1" noChangeShapeType="1" noTextEdit="1"/>
              </p:cNvSpPr>
              <p:nvPr>
                <p:ph type="body" idx="1"/>
              </p:nvPr>
            </p:nvSpPr>
            <p:spPr>
              <a:xfrm>
                <a:off x="311700" y="1152474"/>
                <a:ext cx="8520600" cy="3991025"/>
              </a:xfrm>
              <a:prstGeom prst="rect">
                <a:avLst/>
              </a:prstGeom>
              <a:blipFill>
                <a:blip r:embed="rId3"/>
                <a:stretch>
                  <a:fillRect l="-595" b="-27532"/>
                </a:stretch>
              </a:blipFill>
            </p:spPr>
            <p:txBody>
              <a:bodyPr/>
              <a:lstStyle/>
              <a:p>
                <a:r>
                  <a:rPr lang="en-CN">
                    <a:noFill/>
                  </a:rPr>
                  <a:t> </a:t>
                </a:r>
              </a:p>
            </p:txBody>
          </p:sp>
        </mc:Fallback>
      </mc:AlternateContent>
    </p:spTree>
    <p:extLst>
      <p:ext uri="{BB962C8B-B14F-4D97-AF65-F5344CB8AC3E}">
        <p14:creationId xmlns:p14="http://schemas.microsoft.com/office/powerpoint/2010/main" val="41097866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Finding the Equilibrium: Minimax Value-Iteration</a:t>
            </a:r>
            <a:endParaRPr dirty="0"/>
          </a:p>
        </p:txBody>
      </p:sp>
      <mc:AlternateContent xmlns:mc="http://schemas.openxmlformats.org/markup-compatibility/2006" xmlns:a14="http://schemas.microsoft.com/office/drawing/2010/main">
        <mc:Choice Requires="a14">
          <p:sp>
            <p:nvSpPr>
              <p:cNvPr id="132" name="Google Shape;132;p21"/>
              <p:cNvSpPr txBox="1">
                <a:spLocks noGrp="1"/>
              </p:cNvSpPr>
              <p:nvPr>
                <p:ph type="body" idx="1"/>
              </p:nvPr>
            </p:nvSpPr>
            <p:spPr>
              <a:xfrm>
                <a:off x="311700" y="1152475"/>
                <a:ext cx="8520600" cy="3660300"/>
              </a:xfrm>
              <a:prstGeom prst="rect">
                <a:avLst/>
              </a:prstGeom>
            </p:spPr>
            <p:txBody>
              <a:bodyPr spcFirstLastPara="1" wrap="square" lIns="91425" tIns="91425" rIns="91425" bIns="91425" anchor="t" anchorCtr="0">
                <a:normAutofit/>
              </a:bodyPr>
              <a:lstStyle/>
              <a:p>
                <a:pPr marL="0" lvl="0" indent="0">
                  <a:spcAft>
                    <a:spcPts val="1200"/>
                  </a:spcAft>
                  <a:buNone/>
                </a:pPr>
                <a:r>
                  <a:rPr lang="en-US" dirty="0">
                    <a:solidFill>
                      <a:schemeClr val="bg2"/>
                    </a:solidFill>
                  </a:rPr>
                  <a:t>Define operator </a:t>
                </a:r>
                <a14:m>
                  <m:oMath xmlns:m="http://schemas.openxmlformats.org/officeDocument/2006/math">
                    <m:r>
                      <a:rPr lang="en-US" i="1" smtClean="0">
                        <a:solidFill>
                          <a:schemeClr val="bg2"/>
                        </a:solidFill>
                        <a:latin typeface="Cambria Math" panose="02040503050406030204" pitchFamily="18" charset="0"/>
                        <a:ea typeface="Cambria Math" panose="02040503050406030204" pitchFamily="18" charset="0"/>
                      </a:rPr>
                      <m:t>𝒯</m:t>
                    </m:r>
                  </m:oMath>
                </a14:m>
                <a:r>
                  <a:rPr lang="en-US" dirty="0">
                    <a:solidFill>
                      <a:schemeClr val="bg2"/>
                    </a:solidFill>
                    <a:ea typeface="Cambria Math" panose="02040503050406030204" pitchFamily="18" charset="0"/>
                  </a:rPr>
                  <a:t>:</a:t>
                </a:r>
              </a:p>
              <a:p>
                <a:pPr marL="0" lvl="0" indent="0">
                  <a:spcAft>
                    <a:spcPts val="1200"/>
                  </a:spcAft>
                  <a:buNone/>
                </a:pPr>
                <a14:m>
                  <m:oMathPara xmlns:m="http://schemas.openxmlformats.org/officeDocument/2006/math">
                    <m:oMathParaPr>
                      <m:jc m:val="centerGroup"/>
                    </m:oMathParaPr>
                    <m:oMath xmlns:m="http://schemas.openxmlformats.org/officeDocument/2006/math">
                      <m:d>
                        <m:dPr>
                          <m:ctrlPr>
                            <a:rPr lang="en-US" b="0" i="1" smtClean="0">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𝒯</m:t>
                          </m:r>
                          <m:r>
                            <a:rPr lang="en-US" i="1">
                              <a:solidFill>
                                <a:schemeClr val="bg2"/>
                              </a:solidFill>
                              <a:latin typeface="Cambria Math" panose="02040503050406030204" pitchFamily="18" charset="0"/>
                              <a:ea typeface="Cambria Math" panose="02040503050406030204" pitchFamily="18" charset="0"/>
                            </a:rPr>
                            <m:t>𝑄</m:t>
                          </m:r>
                        </m:e>
                      </m:d>
                      <m:d>
                        <m:dPr>
                          <m:ctrlPr>
                            <a:rPr lang="en-US" b="0" i="1" smtClean="0">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𝑠</m:t>
                          </m:r>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𝑎</m:t>
                          </m:r>
                        </m:e>
                      </m:d>
                      <m:r>
                        <a:rPr lang="en-US" i="1">
                          <a:solidFill>
                            <a:schemeClr val="bg2"/>
                          </a:solidFill>
                          <a:latin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𝑟</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𝑠</m:t>
                          </m:r>
                          <m:r>
                            <a:rPr lang="en-US" i="1">
                              <a:solidFill>
                                <a:schemeClr val="bg2"/>
                              </a:solidFill>
                              <a:latin typeface="Cambria Math" panose="02040503050406030204" pitchFamily="18" charset="0"/>
                              <a:ea typeface="Cambria Math" panose="02040503050406030204" pitchFamily="18" charset="0"/>
                            </a:rPr>
                            <m:t>,</m:t>
                          </m:r>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𝑎</m:t>
                              </m:r>
                            </m:e>
                            <m:sub>
                              <m:r>
                                <a:rPr lang="en-US" i="1">
                                  <a:solidFill>
                                    <a:schemeClr val="bg2"/>
                                  </a:solidFill>
                                  <a:latin typeface="Cambria Math" panose="02040503050406030204" pitchFamily="18" charset="0"/>
                                  <a:ea typeface="Cambria Math" panose="02040503050406030204" pitchFamily="18" charset="0"/>
                                </a:rPr>
                                <m:t>1</m:t>
                              </m:r>
                            </m:sub>
                          </m:sSub>
                          <m:r>
                            <a:rPr lang="en-US" i="1">
                              <a:solidFill>
                                <a:schemeClr val="bg2"/>
                              </a:solidFill>
                              <a:latin typeface="Cambria Math" panose="02040503050406030204" pitchFamily="18" charset="0"/>
                              <a:ea typeface="Cambria Math" panose="02040503050406030204" pitchFamily="18" charset="0"/>
                            </a:rPr>
                            <m:t>,</m:t>
                          </m:r>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𝑎</m:t>
                              </m:r>
                            </m:e>
                            <m:sub>
                              <m:r>
                                <a:rPr lang="en-US" i="1">
                                  <a:solidFill>
                                    <a:schemeClr val="bg2"/>
                                  </a:solidFill>
                                  <a:latin typeface="Cambria Math" panose="02040503050406030204" pitchFamily="18" charset="0"/>
                                  <a:ea typeface="Cambria Math" panose="02040503050406030204" pitchFamily="18" charset="0"/>
                                </a:rPr>
                                <m:t>2</m:t>
                              </m:r>
                            </m:sub>
                          </m:sSub>
                        </m:e>
                      </m:d>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𝛾</m:t>
                      </m:r>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𝔼</m:t>
                          </m:r>
                        </m:e>
                        <m:sub>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𝑠</m:t>
                              </m:r>
                            </m:e>
                            <m:sup>
                              <m:r>
                                <a:rPr lang="en-US" i="1">
                                  <a:solidFill>
                                    <a:schemeClr val="bg2"/>
                                  </a:solidFill>
                                  <a:latin typeface="Cambria Math" panose="02040503050406030204" pitchFamily="18" charset="0"/>
                                  <a:ea typeface="Cambria Math" panose="02040503050406030204" pitchFamily="18" charset="0"/>
                                </a:rPr>
                                <m:t>′</m:t>
                              </m:r>
                            </m:sup>
                          </m:sSup>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𝑃</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𝑠</m:t>
                          </m:r>
                          <m:r>
                            <a:rPr lang="en-US" i="1">
                              <a:solidFill>
                                <a:schemeClr val="bg2"/>
                              </a:solidFill>
                              <a:latin typeface="Cambria Math" panose="02040503050406030204" pitchFamily="18" charset="0"/>
                              <a:ea typeface="Cambria Math" panose="02040503050406030204" pitchFamily="18" charset="0"/>
                            </a:rPr>
                            <m:t>,</m:t>
                          </m:r>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𝑎</m:t>
                              </m:r>
                            </m:e>
                            <m:sub>
                              <m:r>
                                <a:rPr lang="en-US" i="1">
                                  <a:solidFill>
                                    <a:schemeClr val="bg2"/>
                                  </a:solidFill>
                                  <a:latin typeface="Cambria Math" panose="02040503050406030204" pitchFamily="18" charset="0"/>
                                  <a:ea typeface="Cambria Math" panose="02040503050406030204" pitchFamily="18" charset="0"/>
                                </a:rPr>
                                <m:t>1</m:t>
                              </m:r>
                            </m:sub>
                          </m:sSub>
                          <m:r>
                            <a:rPr lang="en-US" i="1">
                              <a:solidFill>
                                <a:schemeClr val="bg2"/>
                              </a:solidFill>
                              <a:latin typeface="Cambria Math" panose="02040503050406030204" pitchFamily="18" charset="0"/>
                              <a:ea typeface="Cambria Math" panose="02040503050406030204" pitchFamily="18" charset="0"/>
                            </a:rPr>
                            <m:t>,</m:t>
                          </m:r>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𝑎</m:t>
                              </m:r>
                            </m:e>
                            <m:sub>
                              <m:r>
                                <a:rPr lang="en-US" i="1">
                                  <a:solidFill>
                                    <a:schemeClr val="bg2"/>
                                  </a:solidFill>
                                  <a:latin typeface="Cambria Math" panose="02040503050406030204" pitchFamily="18" charset="0"/>
                                  <a:ea typeface="Cambria Math" panose="02040503050406030204" pitchFamily="18" charset="0"/>
                                </a:rPr>
                                <m:t>2</m:t>
                              </m:r>
                            </m:sub>
                          </m:sSub>
                          <m:r>
                            <a:rPr lang="en-US" i="1">
                              <a:solidFill>
                                <a:schemeClr val="bg2"/>
                              </a:solidFill>
                              <a:latin typeface="Cambria Math" panose="02040503050406030204" pitchFamily="18" charset="0"/>
                              <a:ea typeface="Cambria Math" panose="02040503050406030204" pitchFamily="18" charset="0"/>
                            </a:rPr>
                            <m:t>)</m:t>
                          </m:r>
                        </m:sub>
                      </m:sSub>
                      <m:d>
                        <m:dPr>
                          <m:begChr m:val="["/>
                          <m:endChr m:val="]"/>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rPr>
                            <m:t>𝑉</m:t>
                          </m:r>
                          <m:d>
                            <m:dPr>
                              <m:ctrlPr>
                                <a:rPr lang="en-US" i="1">
                                  <a:solidFill>
                                    <a:schemeClr val="bg2"/>
                                  </a:solidFill>
                                  <a:latin typeface="Cambria Math" panose="02040503050406030204" pitchFamily="18" charset="0"/>
                                </a:rPr>
                              </m:ctrlPr>
                            </m:dPr>
                            <m:e>
                              <m:sSup>
                                <m:sSupPr>
                                  <m:ctrlPr>
                                    <a:rPr lang="en-US" i="1">
                                      <a:solidFill>
                                        <a:schemeClr val="bg2"/>
                                      </a:solidFill>
                                      <a:latin typeface="Cambria Math" panose="02040503050406030204" pitchFamily="18" charset="0"/>
                                    </a:rPr>
                                  </m:ctrlPr>
                                </m:sSupPr>
                                <m:e>
                                  <m:r>
                                    <a:rPr lang="en-US" i="1">
                                      <a:solidFill>
                                        <a:schemeClr val="bg2"/>
                                      </a:solidFill>
                                      <a:latin typeface="Cambria Math" panose="02040503050406030204" pitchFamily="18" charset="0"/>
                                    </a:rPr>
                                    <m:t>𝑠</m:t>
                                  </m:r>
                                </m:e>
                                <m:sup>
                                  <m:r>
                                    <a:rPr lang="en-US" i="1">
                                      <a:solidFill>
                                        <a:schemeClr val="bg2"/>
                                      </a:solidFill>
                                      <a:latin typeface="Cambria Math" panose="02040503050406030204" pitchFamily="18" charset="0"/>
                                    </a:rPr>
                                    <m:t>′</m:t>
                                  </m:r>
                                </m:sup>
                              </m:sSup>
                            </m:e>
                          </m:d>
                        </m:e>
                      </m:d>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𝑠</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𝑎</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𝒮</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𝒜</m:t>
                      </m:r>
                    </m:oMath>
                  </m:oMathPara>
                </a14:m>
                <a:endParaRPr lang="en-US" dirty="0">
                  <a:solidFill>
                    <a:schemeClr val="bg2"/>
                  </a:solidFill>
                  <a:ea typeface="Cambria Math" panose="02040503050406030204" pitchFamily="18" charset="0"/>
                </a:endParaRPr>
              </a:p>
              <a:p>
                <a:pPr marL="0" lvl="0" indent="0">
                  <a:spcAft>
                    <a:spcPts val="1200"/>
                  </a:spcAft>
                  <a:buNone/>
                </a:pPr>
                <a:r>
                  <a:rPr lang="en-US" b="1" dirty="0">
                    <a:solidFill>
                      <a:schemeClr val="bg2"/>
                    </a:solidFill>
                    <a:ea typeface="Cambria Math" panose="02040503050406030204" pitchFamily="18" charset="0"/>
                  </a:rPr>
                  <a:t>Contraction Map</a:t>
                </a:r>
              </a:p>
              <a:p>
                <a:pPr marL="0" lvl="0" indent="0">
                  <a:spcAft>
                    <a:spcPts val="1200"/>
                  </a:spcAft>
                  <a:buNone/>
                </a:pPr>
                <a14:m>
                  <m:oMathPara xmlns:m="http://schemas.openxmlformats.org/officeDocument/2006/math">
                    <m:oMathParaPr>
                      <m:jc m:val="centerGroup"/>
                    </m:oMathParaPr>
                    <m:oMath xmlns:m="http://schemas.openxmlformats.org/officeDocument/2006/math">
                      <m:sSub>
                        <m:sSubPr>
                          <m:ctrlPr>
                            <a:rPr lang="en-US" i="1">
                              <a:solidFill>
                                <a:schemeClr val="bg2"/>
                              </a:solidFill>
                              <a:latin typeface="Cambria Math" panose="02040503050406030204" pitchFamily="18" charset="0"/>
                              <a:ea typeface="Cambria Math" panose="02040503050406030204" pitchFamily="18" charset="0"/>
                            </a:rPr>
                          </m:ctrlPr>
                        </m:sSubPr>
                        <m:e>
                          <m:d>
                            <m:dPr>
                              <m:begChr m:val="‖"/>
                              <m:endChr m:val="‖"/>
                              <m:ctrlPr>
                                <a:rPr lang="en-US" i="1">
                                  <a:solidFill>
                                    <a:schemeClr val="bg2"/>
                                  </a:solidFill>
                                  <a:latin typeface="Cambria Math" panose="02040503050406030204" pitchFamily="18" charset="0"/>
                                  <a:ea typeface="Cambria Math" panose="02040503050406030204" pitchFamily="18" charset="0"/>
                                </a:rPr>
                              </m:ctrlPr>
                            </m:dPr>
                            <m:e>
                              <m:r>
                                <a:rPr lang="en-CN" i="1">
                                  <a:solidFill>
                                    <a:schemeClr val="bg2"/>
                                  </a:solidFill>
                                  <a:latin typeface="Cambria Math" panose="02040503050406030204" pitchFamily="18" charset="0"/>
                                  <a:ea typeface="Cambria Math" panose="02040503050406030204" pitchFamily="18" charset="0"/>
                                </a:rPr>
                                <m:t>𝒯</m:t>
                              </m:r>
                              <m:r>
                                <a:rPr lang="en-US" i="1">
                                  <a:solidFill>
                                    <a:schemeClr val="bg2"/>
                                  </a:solidFill>
                                  <a:latin typeface="Cambria Math" panose="02040503050406030204" pitchFamily="18" charset="0"/>
                                </a:rPr>
                                <m:t>𝑄</m:t>
                              </m:r>
                              <m:r>
                                <a:rPr lang="en-US" i="1">
                                  <a:solidFill>
                                    <a:schemeClr val="bg2"/>
                                  </a:solidFill>
                                  <a:latin typeface="Cambria Math" panose="02040503050406030204" pitchFamily="18" charset="0"/>
                                </a:rPr>
                                <m:t>−</m:t>
                              </m:r>
                              <m:r>
                                <a:rPr lang="en-CN" i="1">
                                  <a:solidFill>
                                    <a:schemeClr val="bg2"/>
                                  </a:solidFill>
                                  <a:latin typeface="Cambria Math" panose="02040503050406030204" pitchFamily="18" charset="0"/>
                                  <a:ea typeface="Cambria Math" panose="02040503050406030204" pitchFamily="18" charset="0"/>
                                </a:rPr>
                                <m:t>𝒯</m:t>
                              </m:r>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rPr>
                                    <m:t>𝑄</m:t>
                                  </m:r>
                                </m:e>
                                <m:sup>
                                  <m:r>
                                    <a:rPr lang="en-US" i="1">
                                      <a:solidFill>
                                        <a:schemeClr val="bg2"/>
                                      </a:solidFill>
                                      <a:latin typeface="Cambria Math" panose="02040503050406030204" pitchFamily="18" charset="0"/>
                                    </a:rPr>
                                    <m:t>′</m:t>
                                  </m:r>
                                </m:sup>
                              </m:sSup>
                            </m:e>
                          </m:d>
                        </m:e>
                        <m:sub>
                          <m:r>
                            <a:rPr lang="en-US" i="1">
                              <a:solidFill>
                                <a:schemeClr val="bg2"/>
                              </a:solidFill>
                              <a:latin typeface="Cambria Math" panose="02040503050406030204" pitchFamily="18" charset="0"/>
                              <a:ea typeface="Cambria Math" panose="02040503050406030204" pitchFamily="18" charset="0"/>
                            </a:rPr>
                            <m:t>∞</m:t>
                          </m:r>
                        </m:sub>
                      </m:sSub>
                      <m:r>
                        <a:rPr lang="en-US" i="1">
                          <a:solidFill>
                            <a:schemeClr val="bg2"/>
                          </a:solidFill>
                          <a:latin typeface="Cambria Math" panose="02040503050406030204" pitchFamily="18" charset="0"/>
                          <a:ea typeface="Cambria Math" panose="02040503050406030204" pitchFamily="18" charset="0"/>
                        </a:rPr>
                        <m:t>≤</m:t>
                      </m:r>
                      <m:r>
                        <a:rPr lang="en-US" i="1" smtClean="0">
                          <a:solidFill>
                            <a:schemeClr val="bg2"/>
                          </a:solidFill>
                          <a:latin typeface="Cambria Math" panose="02040503050406030204" pitchFamily="18" charset="0"/>
                          <a:ea typeface="Cambria Math" panose="02040503050406030204" pitchFamily="18" charset="0"/>
                        </a:rPr>
                        <m:t>𝛾</m:t>
                      </m:r>
                      <m:sSub>
                        <m:sSubPr>
                          <m:ctrlPr>
                            <a:rPr lang="en-US" i="1">
                              <a:solidFill>
                                <a:schemeClr val="bg2"/>
                              </a:solidFill>
                              <a:latin typeface="Cambria Math" panose="02040503050406030204" pitchFamily="18" charset="0"/>
                              <a:ea typeface="Cambria Math" panose="02040503050406030204" pitchFamily="18" charset="0"/>
                            </a:rPr>
                          </m:ctrlPr>
                        </m:sSubPr>
                        <m:e>
                          <m:d>
                            <m:dPr>
                              <m:begChr m:val="‖"/>
                              <m:endChr m:val="‖"/>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𝑄</m:t>
                              </m:r>
                              <m:r>
                                <a:rPr lang="en-US" i="1">
                                  <a:solidFill>
                                    <a:schemeClr val="bg2"/>
                                  </a:solidFill>
                                  <a:latin typeface="Cambria Math" panose="02040503050406030204" pitchFamily="18" charset="0"/>
                                  <a:ea typeface="Cambria Math" panose="02040503050406030204" pitchFamily="18" charset="0"/>
                                </a:rPr>
                                <m:t>−</m:t>
                              </m:r>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𝑄</m:t>
                                  </m:r>
                                </m:e>
                                <m:sup>
                                  <m:r>
                                    <a:rPr lang="en-US" i="1">
                                      <a:solidFill>
                                        <a:schemeClr val="bg2"/>
                                      </a:solidFill>
                                      <a:latin typeface="Cambria Math" panose="02040503050406030204" pitchFamily="18" charset="0"/>
                                      <a:ea typeface="Cambria Math" panose="02040503050406030204" pitchFamily="18" charset="0"/>
                                    </a:rPr>
                                    <m:t>′</m:t>
                                  </m:r>
                                </m:sup>
                              </m:sSup>
                            </m:e>
                          </m:d>
                        </m:e>
                        <m:sub>
                          <m:r>
                            <a:rPr lang="en-US" i="1">
                              <a:solidFill>
                                <a:schemeClr val="bg2"/>
                              </a:solidFill>
                              <a:latin typeface="Cambria Math" panose="02040503050406030204" pitchFamily="18" charset="0"/>
                              <a:ea typeface="Cambria Math" panose="02040503050406030204" pitchFamily="18" charset="0"/>
                            </a:rPr>
                            <m:t>∞</m:t>
                          </m:r>
                        </m:sub>
                      </m:sSub>
                      <m:r>
                        <a:rPr lang="en-US" b="0" i="1" smtClean="0">
                          <a:solidFill>
                            <a:schemeClr val="bg2"/>
                          </a:solidFill>
                          <a:latin typeface="Cambria Math" panose="02040503050406030204" pitchFamily="18" charset="0"/>
                          <a:ea typeface="Cambria Math" panose="02040503050406030204" pitchFamily="18" charset="0"/>
                        </a:rPr>
                        <m:t>  , </m:t>
                      </m:r>
                      <m:r>
                        <a:rPr lang="en-US" b="0" i="1" smtClean="0">
                          <a:solidFill>
                            <a:schemeClr val="bg2"/>
                          </a:solidFill>
                          <a:latin typeface="Cambria Math" panose="02040503050406030204" pitchFamily="18" charset="0"/>
                          <a:ea typeface="Cambria Math" panose="02040503050406030204" pitchFamily="18" charset="0"/>
                        </a:rPr>
                        <m:t>𝛼</m:t>
                      </m:r>
                      <m:r>
                        <a:rPr lang="en-US" b="0" i="1" smtClean="0">
                          <a:solidFill>
                            <a:schemeClr val="bg2"/>
                          </a:solidFill>
                          <a:latin typeface="Cambria Math" panose="02040503050406030204" pitchFamily="18" charset="0"/>
                          <a:ea typeface="Cambria Math" panose="02040503050406030204" pitchFamily="18" charset="0"/>
                        </a:rPr>
                        <m:t>∈</m:t>
                      </m:r>
                      <m:d>
                        <m:dPr>
                          <m:begChr m:val="["/>
                          <m:ctrlPr>
                            <a:rPr lang="en-US" b="0" i="1" smtClean="0">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0,1</m:t>
                          </m:r>
                        </m:e>
                      </m:d>
                    </m:oMath>
                  </m:oMathPara>
                </a14:m>
                <a:endParaRPr lang="en-US" dirty="0">
                  <a:solidFill>
                    <a:schemeClr val="bg2"/>
                  </a:solidFill>
                  <a:ea typeface="Cambria Math" panose="02040503050406030204" pitchFamily="18" charset="0"/>
                </a:endParaRPr>
              </a:p>
              <a:p>
                <a:pPr marL="0" lvl="0" indent="0">
                  <a:spcAft>
                    <a:spcPts val="1200"/>
                  </a:spcAft>
                  <a:buNone/>
                </a:pPr>
                <a:endParaRPr lang="en-CN" dirty="0">
                  <a:solidFill>
                    <a:schemeClr val="bg2"/>
                  </a:solidFill>
                </a:endParaRPr>
              </a:p>
            </p:txBody>
          </p:sp>
        </mc:Choice>
        <mc:Fallback xmlns="">
          <p:sp>
            <p:nvSpPr>
              <p:cNvPr id="132" name="Google Shape;132;p21"/>
              <p:cNvSpPr txBox="1">
                <a:spLocks noGrp="1" noRot="1" noChangeAspect="1" noMove="1" noResize="1" noEditPoints="1" noAdjustHandles="1" noChangeArrowheads="1" noChangeShapeType="1" noTextEdit="1"/>
              </p:cNvSpPr>
              <p:nvPr>
                <p:ph type="body" idx="1"/>
              </p:nvPr>
            </p:nvSpPr>
            <p:spPr>
              <a:xfrm>
                <a:off x="311700" y="1152475"/>
                <a:ext cx="8520600" cy="3660300"/>
              </a:xfrm>
              <a:prstGeom prst="rect">
                <a:avLst/>
              </a:prstGeom>
              <a:blipFill>
                <a:blip r:embed="rId3"/>
                <a:stretch>
                  <a:fillRect l="-595"/>
                </a:stretch>
              </a:blipFill>
            </p:spPr>
            <p:txBody>
              <a:bodyPr/>
              <a:lstStyle/>
              <a:p>
                <a:r>
                  <a:rPr lang="en-CN">
                    <a:noFill/>
                  </a:rPr>
                  <a:t> </a:t>
                </a:r>
              </a:p>
            </p:txBody>
          </p:sp>
        </mc:Fallback>
      </mc:AlternateContent>
      <p:sp>
        <p:nvSpPr>
          <p:cNvPr id="4" name="TextBox 3">
            <a:extLst>
              <a:ext uri="{FF2B5EF4-FFF2-40B4-BE49-F238E27FC236}">
                <a16:creationId xmlns:a16="http://schemas.microsoft.com/office/drawing/2014/main" id="{C24E1144-651E-DC43-8C92-A4455110B46C}"/>
              </a:ext>
            </a:extLst>
          </p:cNvPr>
          <p:cNvSpPr txBox="1"/>
          <p:nvPr/>
        </p:nvSpPr>
        <p:spPr>
          <a:xfrm>
            <a:off x="219334" y="4812775"/>
            <a:ext cx="8612966" cy="246221"/>
          </a:xfrm>
          <a:prstGeom prst="rect">
            <a:avLst/>
          </a:prstGeom>
          <a:noFill/>
        </p:spPr>
        <p:txBody>
          <a:bodyPr wrap="square" rtlCol="0">
            <a:spAutoFit/>
          </a:bodyPr>
          <a:lstStyle/>
          <a:p>
            <a:r>
              <a:rPr lang="en-CN" sz="1000" dirty="0"/>
              <a:t>Proved in Shapley 53</a:t>
            </a:r>
          </a:p>
        </p:txBody>
      </p:sp>
    </p:spTree>
    <p:extLst>
      <p:ext uri="{BB962C8B-B14F-4D97-AF65-F5344CB8AC3E}">
        <p14:creationId xmlns:p14="http://schemas.microsoft.com/office/powerpoint/2010/main" val="3221579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Finding the Equilibrium: Minimax Value-Iteration</a:t>
            </a:r>
            <a:endParaRPr dirty="0"/>
          </a:p>
        </p:txBody>
      </p:sp>
      <mc:AlternateContent xmlns:mc="http://schemas.openxmlformats.org/markup-compatibility/2006" xmlns:a14="http://schemas.microsoft.com/office/drawing/2010/main">
        <mc:Choice Requires="a14">
          <p:sp>
            <p:nvSpPr>
              <p:cNvPr id="132" name="Google Shape;132;p21"/>
              <p:cNvSpPr txBox="1">
                <a:spLocks noGrp="1"/>
              </p:cNvSpPr>
              <p:nvPr>
                <p:ph type="body" idx="1"/>
              </p:nvPr>
            </p:nvSpPr>
            <p:spPr>
              <a:xfrm>
                <a:off x="311700" y="1152475"/>
                <a:ext cx="8520600" cy="3660300"/>
              </a:xfrm>
              <a:prstGeom prst="rect">
                <a:avLst/>
              </a:prstGeom>
            </p:spPr>
            <p:txBody>
              <a:bodyPr spcFirstLastPara="1" wrap="square" lIns="91425" tIns="91425" rIns="91425" bIns="91425" anchor="t" anchorCtr="0">
                <a:normAutofit/>
              </a:bodyPr>
              <a:lstStyle/>
              <a:p>
                <a:pPr marL="0" lvl="0" indent="0">
                  <a:spcAft>
                    <a:spcPts val="1200"/>
                  </a:spcAft>
                  <a:buNone/>
                </a:pPr>
                <a:r>
                  <a:rPr lang="en-US" dirty="0">
                    <a:solidFill>
                      <a:schemeClr val="bg2"/>
                    </a:solidFill>
                  </a:rPr>
                  <a:t>Define operator </a:t>
                </a:r>
                <a14:m>
                  <m:oMath xmlns:m="http://schemas.openxmlformats.org/officeDocument/2006/math">
                    <m:r>
                      <a:rPr lang="en-US" i="1" smtClean="0">
                        <a:solidFill>
                          <a:schemeClr val="bg2"/>
                        </a:solidFill>
                        <a:latin typeface="Cambria Math" panose="02040503050406030204" pitchFamily="18" charset="0"/>
                        <a:ea typeface="Cambria Math" panose="02040503050406030204" pitchFamily="18" charset="0"/>
                      </a:rPr>
                      <m:t>𝒯</m:t>
                    </m:r>
                  </m:oMath>
                </a14:m>
                <a:r>
                  <a:rPr lang="en-US" dirty="0">
                    <a:solidFill>
                      <a:schemeClr val="bg2"/>
                    </a:solidFill>
                    <a:ea typeface="Cambria Math" panose="02040503050406030204" pitchFamily="18" charset="0"/>
                  </a:rPr>
                  <a:t>:</a:t>
                </a:r>
              </a:p>
              <a:p>
                <a:pPr marL="0" lvl="0" indent="0">
                  <a:spcAft>
                    <a:spcPts val="1200"/>
                  </a:spcAft>
                  <a:buNone/>
                </a:pPr>
                <a14:m>
                  <m:oMathPara xmlns:m="http://schemas.openxmlformats.org/officeDocument/2006/math">
                    <m:oMathParaPr>
                      <m:jc m:val="centerGroup"/>
                    </m:oMathParaPr>
                    <m:oMath xmlns:m="http://schemas.openxmlformats.org/officeDocument/2006/math">
                      <m:d>
                        <m:dPr>
                          <m:ctrlPr>
                            <a:rPr lang="en-US" b="0" i="1" smtClean="0">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𝒯</m:t>
                          </m:r>
                          <m:r>
                            <a:rPr lang="en-US" i="1">
                              <a:solidFill>
                                <a:schemeClr val="bg2"/>
                              </a:solidFill>
                              <a:latin typeface="Cambria Math" panose="02040503050406030204" pitchFamily="18" charset="0"/>
                              <a:ea typeface="Cambria Math" panose="02040503050406030204" pitchFamily="18" charset="0"/>
                            </a:rPr>
                            <m:t>𝑄</m:t>
                          </m:r>
                        </m:e>
                      </m:d>
                      <m:d>
                        <m:dPr>
                          <m:ctrlPr>
                            <a:rPr lang="en-US" b="0" i="1" smtClean="0">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𝑠</m:t>
                          </m:r>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𝑎</m:t>
                          </m:r>
                        </m:e>
                      </m:d>
                      <m:r>
                        <a:rPr lang="en-US" i="1">
                          <a:solidFill>
                            <a:schemeClr val="bg2"/>
                          </a:solidFill>
                          <a:latin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𝑟</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𝑠</m:t>
                          </m:r>
                          <m:r>
                            <a:rPr lang="en-US" i="1">
                              <a:solidFill>
                                <a:schemeClr val="bg2"/>
                              </a:solidFill>
                              <a:latin typeface="Cambria Math" panose="02040503050406030204" pitchFamily="18" charset="0"/>
                              <a:ea typeface="Cambria Math" panose="02040503050406030204" pitchFamily="18" charset="0"/>
                            </a:rPr>
                            <m:t>,</m:t>
                          </m:r>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𝑎</m:t>
                              </m:r>
                            </m:e>
                            <m:sub>
                              <m:r>
                                <a:rPr lang="en-US" i="1">
                                  <a:solidFill>
                                    <a:schemeClr val="bg2"/>
                                  </a:solidFill>
                                  <a:latin typeface="Cambria Math" panose="02040503050406030204" pitchFamily="18" charset="0"/>
                                  <a:ea typeface="Cambria Math" panose="02040503050406030204" pitchFamily="18" charset="0"/>
                                </a:rPr>
                                <m:t>1</m:t>
                              </m:r>
                            </m:sub>
                          </m:sSub>
                          <m:r>
                            <a:rPr lang="en-US" i="1">
                              <a:solidFill>
                                <a:schemeClr val="bg2"/>
                              </a:solidFill>
                              <a:latin typeface="Cambria Math" panose="02040503050406030204" pitchFamily="18" charset="0"/>
                              <a:ea typeface="Cambria Math" panose="02040503050406030204" pitchFamily="18" charset="0"/>
                            </a:rPr>
                            <m:t>,</m:t>
                          </m:r>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𝑎</m:t>
                              </m:r>
                            </m:e>
                            <m:sub>
                              <m:r>
                                <a:rPr lang="en-US" i="1">
                                  <a:solidFill>
                                    <a:schemeClr val="bg2"/>
                                  </a:solidFill>
                                  <a:latin typeface="Cambria Math" panose="02040503050406030204" pitchFamily="18" charset="0"/>
                                  <a:ea typeface="Cambria Math" panose="02040503050406030204" pitchFamily="18" charset="0"/>
                                </a:rPr>
                                <m:t>2</m:t>
                              </m:r>
                            </m:sub>
                          </m:sSub>
                        </m:e>
                      </m:d>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𝛾</m:t>
                      </m:r>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𝔼</m:t>
                          </m:r>
                        </m:e>
                        <m:sub>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𝑠</m:t>
                              </m:r>
                            </m:e>
                            <m:sup>
                              <m:r>
                                <a:rPr lang="en-US" i="1">
                                  <a:solidFill>
                                    <a:schemeClr val="bg2"/>
                                  </a:solidFill>
                                  <a:latin typeface="Cambria Math" panose="02040503050406030204" pitchFamily="18" charset="0"/>
                                  <a:ea typeface="Cambria Math" panose="02040503050406030204" pitchFamily="18" charset="0"/>
                                </a:rPr>
                                <m:t>′</m:t>
                              </m:r>
                            </m:sup>
                          </m:sSup>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𝑃</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𝑠</m:t>
                          </m:r>
                          <m:r>
                            <a:rPr lang="en-US" i="1">
                              <a:solidFill>
                                <a:schemeClr val="bg2"/>
                              </a:solidFill>
                              <a:latin typeface="Cambria Math" panose="02040503050406030204" pitchFamily="18" charset="0"/>
                              <a:ea typeface="Cambria Math" panose="02040503050406030204" pitchFamily="18" charset="0"/>
                            </a:rPr>
                            <m:t>,</m:t>
                          </m:r>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𝑎</m:t>
                              </m:r>
                            </m:e>
                            <m:sub>
                              <m:r>
                                <a:rPr lang="en-US" i="1">
                                  <a:solidFill>
                                    <a:schemeClr val="bg2"/>
                                  </a:solidFill>
                                  <a:latin typeface="Cambria Math" panose="02040503050406030204" pitchFamily="18" charset="0"/>
                                  <a:ea typeface="Cambria Math" panose="02040503050406030204" pitchFamily="18" charset="0"/>
                                </a:rPr>
                                <m:t>1</m:t>
                              </m:r>
                            </m:sub>
                          </m:sSub>
                          <m:r>
                            <a:rPr lang="en-US" i="1">
                              <a:solidFill>
                                <a:schemeClr val="bg2"/>
                              </a:solidFill>
                              <a:latin typeface="Cambria Math" panose="02040503050406030204" pitchFamily="18" charset="0"/>
                              <a:ea typeface="Cambria Math" panose="02040503050406030204" pitchFamily="18" charset="0"/>
                            </a:rPr>
                            <m:t>,</m:t>
                          </m:r>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𝑎</m:t>
                              </m:r>
                            </m:e>
                            <m:sub>
                              <m:r>
                                <a:rPr lang="en-US" i="1">
                                  <a:solidFill>
                                    <a:schemeClr val="bg2"/>
                                  </a:solidFill>
                                  <a:latin typeface="Cambria Math" panose="02040503050406030204" pitchFamily="18" charset="0"/>
                                  <a:ea typeface="Cambria Math" panose="02040503050406030204" pitchFamily="18" charset="0"/>
                                </a:rPr>
                                <m:t>2</m:t>
                              </m:r>
                            </m:sub>
                          </m:sSub>
                          <m:r>
                            <a:rPr lang="en-US" i="1">
                              <a:solidFill>
                                <a:schemeClr val="bg2"/>
                              </a:solidFill>
                              <a:latin typeface="Cambria Math" panose="02040503050406030204" pitchFamily="18" charset="0"/>
                              <a:ea typeface="Cambria Math" panose="02040503050406030204" pitchFamily="18" charset="0"/>
                            </a:rPr>
                            <m:t>)</m:t>
                          </m:r>
                        </m:sub>
                      </m:sSub>
                      <m:d>
                        <m:dPr>
                          <m:begChr m:val="["/>
                          <m:endChr m:val="]"/>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rPr>
                            <m:t>𝑉</m:t>
                          </m:r>
                          <m:d>
                            <m:dPr>
                              <m:ctrlPr>
                                <a:rPr lang="en-US" i="1">
                                  <a:solidFill>
                                    <a:schemeClr val="bg2"/>
                                  </a:solidFill>
                                  <a:latin typeface="Cambria Math" panose="02040503050406030204" pitchFamily="18" charset="0"/>
                                </a:rPr>
                              </m:ctrlPr>
                            </m:dPr>
                            <m:e>
                              <m:sSup>
                                <m:sSupPr>
                                  <m:ctrlPr>
                                    <a:rPr lang="en-US" i="1">
                                      <a:solidFill>
                                        <a:schemeClr val="bg2"/>
                                      </a:solidFill>
                                      <a:latin typeface="Cambria Math" panose="02040503050406030204" pitchFamily="18" charset="0"/>
                                    </a:rPr>
                                  </m:ctrlPr>
                                </m:sSupPr>
                                <m:e>
                                  <m:r>
                                    <a:rPr lang="en-US" i="1">
                                      <a:solidFill>
                                        <a:schemeClr val="bg2"/>
                                      </a:solidFill>
                                      <a:latin typeface="Cambria Math" panose="02040503050406030204" pitchFamily="18" charset="0"/>
                                    </a:rPr>
                                    <m:t>𝑠</m:t>
                                  </m:r>
                                </m:e>
                                <m:sup>
                                  <m:r>
                                    <a:rPr lang="en-US" i="1">
                                      <a:solidFill>
                                        <a:schemeClr val="bg2"/>
                                      </a:solidFill>
                                      <a:latin typeface="Cambria Math" panose="02040503050406030204" pitchFamily="18" charset="0"/>
                                    </a:rPr>
                                    <m:t>′</m:t>
                                  </m:r>
                                </m:sup>
                              </m:sSup>
                            </m:e>
                          </m:d>
                        </m:e>
                      </m:d>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𝑠</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𝑎</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𝒮</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𝒜</m:t>
                      </m:r>
                    </m:oMath>
                  </m:oMathPara>
                </a14:m>
                <a:endParaRPr lang="en-US" dirty="0">
                  <a:solidFill>
                    <a:schemeClr val="bg2"/>
                  </a:solidFill>
                  <a:ea typeface="Cambria Math" panose="02040503050406030204" pitchFamily="18" charset="0"/>
                </a:endParaRPr>
              </a:p>
              <a:p>
                <a:pPr marL="0" lvl="0" indent="0">
                  <a:spcAft>
                    <a:spcPts val="1200"/>
                  </a:spcAft>
                  <a:buNone/>
                </a:pPr>
                <a:r>
                  <a:rPr lang="en-US" b="1" dirty="0">
                    <a:solidFill>
                      <a:schemeClr val="bg2"/>
                    </a:solidFill>
                    <a:ea typeface="Cambria Math" panose="02040503050406030204" pitchFamily="18" charset="0"/>
                  </a:rPr>
                  <a:t>Contraction Map</a:t>
                </a:r>
              </a:p>
              <a:p>
                <a:pPr marL="0" lvl="0" indent="0">
                  <a:spcAft>
                    <a:spcPts val="1200"/>
                  </a:spcAft>
                  <a:buNone/>
                </a:pPr>
                <a14:m>
                  <m:oMathPara xmlns:m="http://schemas.openxmlformats.org/officeDocument/2006/math">
                    <m:oMathParaPr>
                      <m:jc m:val="centerGroup"/>
                    </m:oMathParaPr>
                    <m:oMath xmlns:m="http://schemas.openxmlformats.org/officeDocument/2006/math">
                      <m:sSub>
                        <m:sSubPr>
                          <m:ctrlPr>
                            <a:rPr lang="en-US" i="1">
                              <a:solidFill>
                                <a:schemeClr val="bg2"/>
                              </a:solidFill>
                              <a:latin typeface="Cambria Math" panose="02040503050406030204" pitchFamily="18" charset="0"/>
                              <a:ea typeface="Cambria Math" panose="02040503050406030204" pitchFamily="18" charset="0"/>
                            </a:rPr>
                          </m:ctrlPr>
                        </m:sSubPr>
                        <m:e>
                          <m:d>
                            <m:dPr>
                              <m:begChr m:val="‖"/>
                              <m:endChr m:val="‖"/>
                              <m:ctrlPr>
                                <a:rPr lang="en-US" i="1">
                                  <a:solidFill>
                                    <a:schemeClr val="bg2"/>
                                  </a:solidFill>
                                  <a:latin typeface="Cambria Math" panose="02040503050406030204" pitchFamily="18" charset="0"/>
                                  <a:ea typeface="Cambria Math" panose="02040503050406030204" pitchFamily="18" charset="0"/>
                                </a:rPr>
                              </m:ctrlPr>
                            </m:dPr>
                            <m:e>
                              <m:r>
                                <a:rPr lang="en-CN" i="1">
                                  <a:solidFill>
                                    <a:schemeClr val="bg2"/>
                                  </a:solidFill>
                                  <a:latin typeface="Cambria Math" panose="02040503050406030204" pitchFamily="18" charset="0"/>
                                  <a:ea typeface="Cambria Math" panose="02040503050406030204" pitchFamily="18" charset="0"/>
                                </a:rPr>
                                <m:t>𝒯</m:t>
                              </m:r>
                              <m:r>
                                <a:rPr lang="en-US" i="1">
                                  <a:solidFill>
                                    <a:schemeClr val="bg2"/>
                                  </a:solidFill>
                                  <a:latin typeface="Cambria Math" panose="02040503050406030204" pitchFamily="18" charset="0"/>
                                </a:rPr>
                                <m:t>𝑄</m:t>
                              </m:r>
                              <m:r>
                                <a:rPr lang="en-US" i="1">
                                  <a:solidFill>
                                    <a:schemeClr val="bg2"/>
                                  </a:solidFill>
                                  <a:latin typeface="Cambria Math" panose="02040503050406030204" pitchFamily="18" charset="0"/>
                                </a:rPr>
                                <m:t>−</m:t>
                              </m:r>
                              <m:r>
                                <a:rPr lang="en-CN" i="1">
                                  <a:solidFill>
                                    <a:schemeClr val="bg2"/>
                                  </a:solidFill>
                                  <a:latin typeface="Cambria Math" panose="02040503050406030204" pitchFamily="18" charset="0"/>
                                  <a:ea typeface="Cambria Math" panose="02040503050406030204" pitchFamily="18" charset="0"/>
                                </a:rPr>
                                <m:t>𝒯</m:t>
                              </m:r>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rPr>
                                    <m:t>𝑄</m:t>
                                  </m:r>
                                </m:e>
                                <m:sup>
                                  <m:r>
                                    <a:rPr lang="en-US" i="1">
                                      <a:solidFill>
                                        <a:schemeClr val="bg2"/>
                                      </a:solidFill>
                                      <a:latin typeface="Cambria Math" panose="02040503050406030204" pitchFamily="18" charset="0"/>
                                    </a:rPr>
                                    <m:t>′</m:t>
                                  </m:r>
                                </m:sup>
                              </m:sSup>
                            </m:e>
                          </m:d>
                        </m:e>
                        <m:sub>
                          <m:r>
                            <a:rPr lang="en-US" i="1">
                              <a:solidFill>
                                <a:schemeClr val="bg2"/>
                              </a:solidFill>
                              <a:latin typeface="Cambria Math" panose="02040503050406030204" pitchFamily="18" charset="0"/>
                              <a:ea typeface="Cambria Math" panose="02040503050406030204" pitchFamily="18" charset="0"/>
                            </a:rPr>
                            <m:t>∞</m:t>
                          </m:r>
                        </m:sub>
                      </m:sSub>
                      <m:r>
                        <a:rPr lang="en-US" i="1">
                          <a:solidFill>
                            <a:schemeClr val="bg2"/>
                          </a:solidFill>
                          <a:latin typeface="Cambria Math" panose="02040503050406030204" pitchFamily="18" charset="0"/>
                          <a:ea typeface="Cambria Math" panose="02040503050406030204" pitchFamily="18" charset="0"/>
                        </a:rPr>
                        <m:t>≤</m:t>
                      </m:r>
                      <m:r>
                        <a:rPr lang="en-US" i="1" smtClean="0">
                          <a:solidFill>
                            <a:schemeClr val="bg2"/>
                          </a:solidFill>
                          <a:latin typeface="Cambria Math" panose="02040503050406030204" pitchFamily="18" charset="0"/>
                          <a:ea typeface="Cambria Math" panose="02040503050406030204" pitchFamily="18" charset="0"/>
                        </a:rPr>
                        <m:t>𝛾</m:t>
                      </m:r>
                      <m:sSub>
                        <m:sSubPr>
                          <m:ctrlPr>
                            <a:rPr lang="en-US" i="1">
                              <a:solidFill>
                                <a:schemeClr val="bg2"/>
                              </a:solidFill>
                              <a:latin typeface="Cambria Math" panose="02040503050406030204" pitchFamily="18" charset="0"/>
                              <a:ea typeface="Cambria Math" panose="02040503050406030204" pitchFamily="18" charset="0"/>
                            </a:rPr>
                          </m:ctrlPr>
                        </m:sSubPr>
                        <m:e>
                          <m:d>
                            <m:dPr>
                              <m:begChr m:val="‖"/>
                              <m:endChr m:val="‖"/>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𝑄</m:t>
                              </m:r>
                              <m:r>
                                <a:rPr lang="en-US" i="1">
                                  <a:solidFill>
                                    <a:schemeClr val="bg2"/>
                                  </a:solidFill>
                                  <a:latin typeface="Cambria Math" panose="02040503050406030204" pitchFamily="18" charset="0"/>
                                  <a:ea typeface="Cambria Math" panose="02040503050406030204" pitchFamily="18" charset="0"/>
                                </a:rPr>
                                <m:t>−</m:t>
                              </m:r>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𝑄</m:t>
                                  </m:r>
                                </m:e>
                                <m:sup>
                                  <m:r>
                                    <a:rPr lang="en-US" i="1">
                                      <a:solidFill>
                                        <a:schemeClr val="bg2"/>
                                      </a:solidFill>
                                      <a:latin typeface="Cambria Math" panose="02040503050406030204" pitchFamily="18" charset="0"/>
                                      <a:ea typeface="Cambria Math" panose="02040503050406030204" pitchFamily="18" charset="0"/>
                                    </a:rPr>
                                    <m:t>′</m:t>
                                  </m:r>
                                </m:sup>
                              </m:sSup>
                            </m:e>
                          </m:d>
                        </m:e>
                        <m:sub>
                          <m:r>
                            <a:rPr lang="en-US" i="1">
                              <a:solidFill>
                                <a:schemeClr val="bg2"/>
                              </a:solidFill>
                              <a:latin typeface="Cambria Math" panose="02040503050406030204" pitchFamily="18" charset="0"/>
                              <a:ea typeface="Cambria Math" panose="02040503050406030204" pitchFamily="18" charset="0"/>
                            </a:rPr>
                            <m:t>∞</m:t>
                          </m:r>
                        </m:sub>
                      </m:sSub>
                      <m:r>
                        <a:rPr lang="en-US" b="0" i="1" smtClean="0">
                          <a:solidFill>
                            <a:schemeClr val="bg2"/>
                          </a:solidFill>
                          <a:latin typeface="Cambria Math" panose="02040503050406030204" pitchFamily="18" charset="0"/>
                          <a:ea typeface="Cambria Math" panose="02040503050406030204" pitchFamily="18" charset="0"/>
                        </a:rPr>
                        <m:t>  , </m:t>
                      </m:r>
                      <m:r>
                        <a:rPr lang="en-US" b="0" i="1" smtClean="0">
                          <a:solidFill>
                            <a:schemeClr val="bg2"/>
                          </a:solidFill>
                          <a:latin typeface="Cambria Math" panose="02040503050406030204" pitchFamily="18" charset="0"/>
                          <a:ea typeface="Cambria Math" panose="02040503050406030204" pitchFamily="18" charset="0"/>
                        </a:rPr>
                        <m:t>𝛼</m:t>
                      </m:r>
                      <m:r>
                        <a:rPr lang="en-US" b="0" i="1" smtClean="0">
                          <a:solidFill>
                            <a:schemeClr val="bg2"/>
                          </a:solidFill>
                          <a:latin typeface="Cambria Math" panose="02040503050406030204" pitchFamily="18" charset="0"/>
                          <a:ea typeface="Cambria Math" panose="02040503050406030204" pitchFamily="18" charset="0"/>
                        </a:rPr>
                        <m:t>∈</m:t>
                      </m:r>
                      <m:d>
                        <m:dPr>
                          <m:begChr m:val="["/>
                          <m:ctrlPr>
                            <a:rPr lang="en-US" b="0" i="1" smtClean="0">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0,1</m:t>
                          </m:r>
                        </m:e>
                      </m:d>
                    </m:oMath>
                  </m:oMathPara>
                </a14:m>
                <a:endParaRPr lang="en-US" dirty="0">
                  <a:solidFill>
                    <a:schemeClr val="bg2"/>
                  </a:solidFill>
                  <a:ea typeface="Cambria Math" panose="02040503050406030204" pitchFamily="18" charset="0"/>
                </a:endParaRPr>
              </a:p>
              <a:p>
                <a:pPr marL="0" lvl="0" indent="0">
                  <a:spcAft>
                    <a:spcPts val="1200"/>
                  </a:spcAft>
                  <a:buNone/>
                </a:pPr>
                <a:r>
                  <a:rPr lang="en-CN" dirty="0">
                    <a:solidFill>
                      <a:schemeClr val="bg2"/>
                    </a:solidFill>
                  </a:rPr>
                  <a:t>The value iteration will converge !</a:t>
                </a:r>
              </a:p>
              <a:p>
                <a:pPr marL="0" lvl="0" indent="0">
                  <a:spcAft>
                    <a:spcPts val="1200"/>
                  </a:spcAft>
                  <a:buNone/>
                </a:pPr>
                <a:endParaRPr lang="en-CN" dirty="0">
                  <a:solidFill>
                    <a:schemeClr val="bg2"/>
                  </a:solidFill>
                </a:endParaRPr>
              </a:p>
            </p:txBody>
          </p:sp>
        </mc:Choice>
        <mc:Fallback xmlns="">
          <p:sp>
            <p:nvSpPr>
              <p:cNvPr id="132" name="Google Shape;132;p21"/>
              <p:cNvSpPr txBox="1">
                <a:spLocks noGrp="1" noRot="1" noChangeAspect="1" noMove="1" noResize="1" noEditPoints="1" noAdjustHandles="1" noChangeArrowheads="1" noChangeShapeType="1" noTextEdit="1"/>
              </p:cNvSpPr>
              <p:nvPr>
                <p:ph type="body" idx="1"/>
              </p:nvPr>
            </p:nvSpPr>
            <p:spPr>
              <a:xfrm>
                <a:off x="311700" y="1152475"/>
                <a:ext cx="8520600" cy="3660300"/>
              </a:xfrm>
              <a:prstGeom prst="rect">
                <a:avLst/>
              </a:prstGeom>
              <a:blipFill>
                <a:blip r:embed="rId3"/>
                <a:stretch>
                  <a:fillRect l="-595"/>
                </a:stretch>
              </a:blipFill>
            </p:spPr>
            <p:txBody>
              <a:bodyPr/>
              <a:lstStyle/>
              <a:p>
                <a:r>
                  <a:rPr lang="en-CN">
                    <a:noFill/>
                  </a:rPr>
                  <a:t> </a:t>
                </a:r>
              </a:p>
            </p:txBody>
          </p:sp>
        </mc:Fallback>
      </mc:AlternateContent>
      <p:sp>
        <p:nvSpPr>
          <p:cNvPr id="4" name="TextBox 3">
            <a:extLst>
              <a:ext uri="{FF2B5EF4-FFF2-40B4-BE49-F238E27FC236}">
                <a16:creationId xmlns:a16="http://schemas.microsoft.com/office/drawing/2014/main" id="{C24E1144-651E-DC43-8C92-A4455110B46C}"/>
              </a:ext>
            </a:extLst>
          </p:cNvPr>
          <p:cNvSpPr txBox="1"/>
          <p:nvPr/>
        </p:nvSpPr>
        <p:spPr>
          <a:xfrm>
            <a:off x="219334" y="4812775"/>
            <a:ext cx="8612966" cy="246221"/>
          </a:xfrm>
          <a:prstGeom prst="rect">
            <a:avLst/>
          </a:prstGeom>
          <a:noFill/>
        </p:spPr>
        <p:txBody>
          <a:bodyPr wrap="square" rtlCol="0">
            <a:spAutoFit/>
          </a:bodyPr>
          <a:lstStyle/>
          <a:p>
            <a:r>
              <a:rPr lang="en-CN" sz="1000" dirty="0"/>
              <a:t>Proved in Shapley 53</a:t>
            </a:r>
          </a:p>
        </p:txBody>
      </p:sp>
    </p:spTree>
    <p:extLst>
      <p:ext uri="{BB962C8B-B14F-4D97-AF65-F5344CB8AC3E}">
        <p14:creationId xmlns:p14="http://schemas.microsoft.com/office/powerpoint/2010/main" val="24564530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Finding the Equilibrium: Minimax Value-Iteration</a:t>
            </a:r>
            <a:endParaRPr dirty="0"/>
          </a:p>
        </p:txBody>
      </p:sp>
      <mc:AlternateContent xmlns:mc="http://schemas.openxmlformats.org/markup-compatibility/2006" xmlns:a14="http://schemas.microsoft.com/office/drawing/2010/main">
        <mc:Choice Requires="a14">
          <p:sp>
            <p:nvSpPr>
              <p:cNvPr id="132" name="Google Shape;132;p21"/>
              <p:cNvSpPr txBox="1">
                <a:spLocks noGrp="1"/>
              </p:cNvSpPr>
              <p:nvPr>
                <p:ph type="body" idx="1"/>
              </p:nvPr>
            </p:nvSpPr>
            <p:spPr>
              <a:xfrm>
                <a:off x="311700" y="1152475"/>
                <a:ext cx="8520600" cy="3660300"/>
              </a:xfrm>
              <a:prstGeom prst="rect">
                <a:avLst/>
              </a:prstGeom>
            </p:spPr>
            <p:txBody>
              <a:bodyPr spcFirstLastPara="1" wrap="square" lIns="91425" tIns="91425" rIns="91425" bIns="91425" anchor="t" anchorCtr="0">
                <a:normAutofit/>
              </a:bodyPr>
              <a:lstStyle/>
              <a:p>
                <a:pPr marL="0" lvl="0" indent="0">
                  <a:spcAft>
                    <a:spcPts val="1200"/>
                  </a:spcAft>
                  <a:buNone/>
                </a:pPr>
                <a:r>
                  <a:rPr lang="en-US" dirty="0">
                    <a:solidFill>
                      <a:schemeClr val="bg2"/>
                    </a:solidFill>
                  </a:rPr>
                  <a:t>Define operator </a:t>
                </a:r>
                <a14:m>
                  <m:oMath xmlns:m="http://schemas.openxmlformats.org/officeDocument/2006/math">
                    <m:r>
                      <a:rPr lang="en-US" i="1" smtClean="0">
                        <a:solidFill>
                          <a:schemeClr val="bg2"/>
                        </a:solidFill>
                        <a:latin typeface="Cambria Math" panose="02040503050406030204" pitchFamily="18" charset="0"/>
                        <a:ea typeface="Cambria Math" panose="02040503050406030204" pitchFamily="18" charset="0"/>
                      </a:rPr>
                      <m:t>𝒯</m:t>
                    </m:r>
                  </m:oMath>
                </a14:m>
                <a:r>
                  <a:rPr lang="en-US" dirty="0">
                    <a:solidFill>
                      <a:schemeClr val="bg2"/>
                    </a:solidFill>
                    <a:ea typeface="Cambria Math" panose="02040503050406030204" pitchFamily="18" charset="0"/>
                  </a:rPr>
                  <a:t>:</a:t>
                </a:r>
              </a:p>
              <a:p>
                <a:pPr marL="0" lvl="0" indent="0">
                  <a:spcAft>
                    <a:spcPts val="1200"/>
                  </a:spcAft>
                  <a:buNone/>
                </a:pPr>
                <a14:m>
                  <m:oMathPara xmlns:m="http://schemas.openxmlformats.org/officeDocument/2006/math">
                    <m:oMathParaPr>
                      <m:jc m:val="centerGroup"/>
                    </m:oMathParaPr>
                    <m:oMath xmlns:m="http://schemas.openxmlformats.org/officeDocument/2006/math">
                      <m:d>
                        <m:dPr>
                          <m:ctrlPr>
                            <a:rPr lang="en-US" b="0" i="1" smtClean="0">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𝒯</m:t>
                          </m:r>
                          <m:r>
                            <a:rPr lang="en-US" i="1">
                              <a:solidFill>
                                <a:schemeClr val="bg2"/>
                              </a:solidFill>
                              <a:latin typeface="Cambria Math" panose="02040503050406030204" pitchFamily="18" charset="0"/>
                              <a:ea typeface="Cambria Math" panose="02040503050406030204" pitchFamily="18" charset="0"/>
                            </a:rPr>
                            <m:t>𝑄</m:t>
                          </m:r>
                        </m:e>
                      </m:d>
                      <m:d>
                        <m:dPr>
                          <m:ctrlPr>
                            <a:rPr lang="en-US" b="0" i="1" smtClean="0">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𝑠</m:t>
                          </m:r>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𝑎</m:t>
                          </m:r>
                        </m:e>
                      </m:d>
                      <m:r>
                        <a:rPr lang="en-US" i="1">
                          <a:solidFill>
                            <a:schemeClr val="bg2"/>
                          </a:solidFill>
                          <a:latin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𝑟</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𝑠</m:t>
                          </m:r>
                          <m:r>
                            <a:rPr lang="en-US" i="1">
                              <a:solidFill>
                                <a:schemeClr val="bg2"/>
                              </a:solidFill>
                              <a:latin typeface="Cambria Math" panose="02040503050406030204" pitchFamily="18" charset="0"/>
                              <a:ea typeface="Cambria Math" panose="02040503050406030204" pitchFamily="18" charset="0"/>
                            </a:rPr>
                            <m:t>,</m:t>
                          </m:r>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𝑎</m:t>
                              </m:r>
                            </m:e>
                            <m:sub>
                              <m:r>
                                <a:rPr lang="en-US" i="1">
                                  <a:solidFill>
                                    <a:schemeClr val="bg2"/>
                                  </a:solidFill>
                                  <a:latin typeface="Cambria Math" panose="02040503050406030204" pitchFamily="18" charset="0"/>
                                  <a:ea typeface="Cambria Math" panose="02040503050406030204" pitchFamily="18" charset="0"/>
                                </a:rPr>
                                <m:t>1</m:t>
                              </m:r>
                            </m:sub>
                          </m:sSub>
                          <m:r>
                            <a:rPr lang="en-US" i="1">
                              <a:solidFill>
                                <a:schemeClr val="bg2"/>
                              </a:solidFill>
                              <a:latin typeface="Cambria Math" panose="02040503050406030204" pitchFamily="18" charset="0"/>
                              <a:ea typeface="Cambria Math" panose="02040503050406030204" pitchFamily="18" charset="0"/>
                            </a:rPr>
                            <m:t>,</m:t>
                          </m:r>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𝑎</m:t>
                              </m:r>
                            </m:e>
                            <m:sub>
                              <m:r>
                                <a:rPr lang="en-US" i="1">
                                  <a:solidFill>
                                    <a:schemeClr val="bg2"/>
                                  </a:solidFill>
                                  <a:latin typeface="Cambria Math" panose="02040503050406030204" pitchFamily="18" charset="0"/>
                                  <a:ea typeface="Cambria Math" panose="02040503050406030204" pitchFamily="18" charset="0"/>
                                </a:rPr>
                                <m:t>2</m:t>
                              </m:r>
                            </m:sub>
                          </m:sSub>
                        </m:e>
                      </m:d>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𝛾</m:t>
                      </m:r>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𝔼</m:t>
                          </m:r>
                        </m:e>
                        <m:sub>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𝑠</m:t>
                              </m:r>
                            </m:e>
                            <m:sup>
                              <m:r>
                                <a:rPr lang="en-US" i="1">
                                  <a:solidFill>
                                    <a:schemeClr val="bg2"/>
                                  </a:solidFill>
                                  <a:latin typeface="Cambria Math" panose="02040503050406030204" pitchFamily="18" charset="0"/>
                                  <a:ea typeface="Cambria Math" panose="02040503050406030204" pitchFamily="18" charset="0"/>
                                </a:rPr>
                                <m:t>′</m:t>
                              </m:r>
                            </m:sup>
                          </m:sSup>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𝑃</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𝑠</m:t>
                          </m:r>
                          <m:r>
                            <a:rPr lang="en-US" i="1">
                              <a:solidFill>
                                <a:schemeClr val="bg2"/>
                              </a:solidFill>
                              <a:latin typeface="Cambria Math" panose="02040503050406030204" pitchFamily="18" charset="0"/>
                              <a:ea typeface="Cambria Math" panose="02040503050406030204" pitchFamily="18" charset="0"/>
                            </a:rPr>
                            <m:t>,</m:t>
                          </m:r>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𝑎</m:t>
                              </m:r>
                            </m:e>
                            <m:sub>
                              <m:r>
                                <a:rPr lang="en-US" i="1">
                                  <a:solidFill>
                                    <a:schemeClr val="bg2"/>
                                  </a:solidFill>
                                  <a:latin typeface="Cambria Math" panose="02040503050406030204" pitchFamily="18" charset="0"/>
                                  <a:ea typeface="Cambria Math" panose="02040503050406030204" pitchFamily="18" charset="0"/>
                                </a:rPr>
                                <m:t>1</m:t>
                              </m:r>
                            </m:sub>
                          </m:sSub>
                          <m:r>
                            <a:rPr lang="en-US" i="1">
                              <a:solidFill>
                                <a:schemeClr val="bg2"/>
                              </a:solidFill>
                              <a:latin typeface="Cambria Math" panose="02040503050406030204" pitchFamily="18" charset="0"/>
                              <a:ea typeface="Cambria Math" panose="02040503050406030204" pitchFamily="18" charset="0"/>
                            </a:rPr>
                            <m:t>,</m:t>
                          </m:r>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𝑎</m:t>
                              </m:r>
                            </m:e>
                            <m:sub>
                              <m:r>
                                <a:rPr lang="en-US" i="1">
                                  <a:solidFill>
                                    <a:schemeClr val="bg2"/>
                                  </a:solidFill>
                                  <a:latin typeface="Cambria Math" panose="02040503050406030204" pitchFamily="18" charset="0"/>
                                  <a:ea typeface="Cambria Math" panose="02040503050406030204" pitchFamily="18" charset="0"/>
                                </a:rPr>
                                <m:t>2</m:t>
                              </m:r>
                            </m:sub>
                          </m:sSub>
                          <m:r>
                            <a:rPr lang="en-US" i="1">
                              <a:solidFill>
                                <a:schemeClr val="bg2"/>
                              </a:solidFill>
                              <a:latin typeface="Cambria Math" panose="02040503050406030204" pitchFamily="18" charset="0"/>
                              <a:ea typeface="Cambria Math" panose="02040503050406030204" pitchFamily="18" charset="0"/>
                            </a:rPr>
                            <m:t>)</m:t>
                          </m:r>
                        </m:sub>
                      </m:sSub>
                      <m:d>
                        <m:dPr>
                          <m:begChr m:val="["/>
                          <m:endChr m:val="]"/>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rPr>
                            <m:t>𝑉</m:t>
                          </m:r>
                          <m:d>
                            <m:dPr>
                              <m:ctrlPr>
                                <a:rPr lang="en-US" i="1">
                                  <a:solidFill>
                                    <a:schemeClr val="bg2"/>
                                  </a:solidFill>
                                  <a:latin typeface="Cambria Math" panose="02040503050406030204" pitchFamily="18" charset="0"/>
                                </a:rPr>
                              </m:ctrlPr>
                            </m:dPr>
                            <m:e>
                              <m:sSup>
                                <m:sSupPr>
                                  <m:ctrlPr>
                                    <a:rPr lang="en-US" i="1">
                                      <a:solidFill>
                                        <a:schemeClr val="bg2"/>
                                      </a:solidFill>
                                      <a:latin typeface="Cambria Math" panose="02040503050406030204" pitchFamily="18" charset="0"/>
                                    </a:rPr>
                                  </m:ctrlPr>
                                </m:sSupPr>
                                <m:e>
                                  <m:r>
                                    <a:rPr lang="en-US" i="1">
                                      <a:solidFill>
                                        <a:schemeClr val="bg2"/>
                                      </a:solidFill>
                                      <a:latin typeface="Cambria Math" panose="02040503050406030204" pitchFamily="18" charset="0"/>
                                    </a:rPr>
                                    <m:t>𝑠</m:t>
                                  </m:r>
                                </m:e>
                                <m:sup>
                                  <m:r>
                                    <a:rPr lang="en-US" i="1">
                                      <a:solidFill>
                                        <a:schemeClr val="bg2"/>
                                      </a:solidFill>
                                      <a:latin typeface="Cambria Math" panose="02040503050406030204" pitchFamily="18" charset="0"/>
                                    </a:rPr>
                                    <m:t>′</m:t>
                                  </m:r>
                                </m:sup>
                              </m:sSup>
                            </m:e>
                          </m:d>
                        </m:e>
                      </m:d>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𝑠</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𝑎</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𝒮</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𝒜</m:t>
                      </m:r>
                    </m:oMath>
                  </m:oMathPara>
                </a14:m>
                <a:endParaRPr lang="en-US" dirty="0">
                  <a:solidFill>
                    <a:schemeClr val="bg2"/>
                  </a:solidFill>
                  <a:ea typeface="Cambria Math" panose="02040503050406030204" pitchFamily="18" charset="0"/>
                </a:endParaRPr>
              </a:p>
              <a:p>
                <a:pPr marL="0" lvl="0" indent="0">
                  <a:spcAft>
                    <a:spcPts val="1200"/>
                  </a:spcAft>
                  <a:buNone/>
                </a:pPr>
                <a:r>
                  <a:rPr lang="en-US" b="1" dirty="0">
                    <a:solidFill>
                      <a:schemeClr val="bg2"/>
                    </a:solidFill>
                    <a:ea typeface="Cambria Math" panose="02040503050406030204" pitchFamily="18" charset="0"/>
                  </a:rPr>
                  <a:t>Contraction Map</a:t>
                </a:r>
              </a:p>
              <a:p>
                <a:pPr marL="0" lvl="0" indent="0">
                  <a:spcAft>
                    <a:spcPts val="1200"/>
                  </a:spcAft>
                  <a:buNone/>
                </a:pPr>
                <a14:m>
                  <m:oMathPara xmlns:m="http://schemas.openxmlformats.org/officeDocument/2006/math">
                    <m:oMathParaPr>
                      <m:jc m:val="centerGroup"/>
                    </m:oMathParaPr>
                    <m:oMath xmlns:m="http://schemas.openxmlformats.org/officeDocument/2006/math">
                      <m:sSub>
                        <m:sSubPr>
                          <m:ctrlPr>
                            <a:rPr lang="en-US" i="1">
                              <a:solidFill>
                                <a:schemeClr val="bg2"/>
                              </a:solidFill>
                              <a:latin typeface="Cambria Math" panose="02040503050406030204" pitchFamily="18" charset="0"/>
                              <a:ea typeface="Cambria Math" panose="02040503050406030204" pitchFamily="18" charset="0"/>
                            </a:rPr>
                          </m:ctrlPr>
                        </m:sSubPr>
                        <m:e>
                          <m:d>
                            <m:dPr>
                              <m:begChr m:val="‖"/>
                              <m:endChr m:val="‖"/>
                              <m:ctrlPr>
                                <a:rPr lang="en-US" i="1">
                                  <a:solidFill>
                                    <a:schemeClr val="bg2"/>
                                  </a:solidFill>
                                  <a:latin typeface="Cambria Math" panose="02040503050406030204" pitchFamily="18" charset="0"/>
                                  <a:ea typeface="Cambria Math" panose="02040503050406030204" pitchFamily="18" charset="0"/>
                                </a:rPr>
                              </m:ctrlPr>
                            </m:dPr>
                            <m:e>
                              <m:r>
                                <a:rPr lang="en-CN" i="1">
                                  <a:solidFill>
                                    <a:schemeClr val="bg2"/>
                                  </a:solidFill>
                                  <a:latin typeface="Cambria Math" panose="02040503050406030204" pitchFamily="18" charset="0"/>
                                  <a:ea typeface="Cambria Math" panose="02040503050406030204" pitchFamily="18" charset="0"/>
                                </a:rPr>
                                <m:t>𝒯</m:t>
                              </m:r>
                              <m:r>
                                <a:rPr lang="en-US" i="1">
                                  <a:solidFill>
                                    <a:schemeClr val="bg2"/>
                                  </a:solidFill>
                                  <a:latin typeface="Cambria Math" panose="02040503050406030204" pitchFamily="18" charset="0"/>
                                </a:rPr>
                                <m:t>𝑄</m:t>
                              </m:r>
                              <m:r>
                                <a:rPr lang="en-US" i="1">
                                  <a:solidFill>
                                    <a:schemeClr val="bg2"/>
                                  </a:solidFill>
                                  <a:latin typeface="Cambria Math" panose="02040503050406030204" pitchFamily="18" charset="0"/>
                                </a:rPr>
                                <m:t>−</m:t>
                              </m:r>
                              <m:r>
                                <a:rPr lang="en-CN" i="1">
                                  <a:solidFill>
                                    <a:schemeClr val="bg2"/>
                                  </a:solidFill>
                                  <a:latin typeface="Cambria Math" panose="02040503050406030204" pitchFamily="18" charset="0"/>
                                  <a:ea typeface="Cambria Math" panose="02040503050406030204" pitchFamily="18" charset="0"/>
                                </a:rPr>
                                <m:t>𝒯</m:t>
                              </m:r>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rPr>
                                    <m:t>𝑄</m:t>
                                  </m:r>
                                </m:e>
                                <m:sup>
                                  <m:r>
                                    <a:rPr lang="en-US" i="1">
                                      <a:solidFill>
                                        <a:schemeClr val="bg2"/>
                                      </a:solidFill>
                                      <a:latin typeface="Cambria Math" panose="02040503050406030204" pitchFamily="18" charset="0"/>
                                    </a:rPr>
                                    <m:t>′</m:t>
                                  </m:r>
                                </m:sup>
                              </m:sSup>
                            </m:e>
                          </m:d>
                        </m:e>
                        <m:sub>
                          <m:r>
                            <a:rPr lang="en-US" i="1">
                              <a:solidFill>
                                <a:schemeClr val="bg2"/>
                              </a:solidFill>
                              <a:latin typeface="Cambria Math" panose="02040503050406030204" pitchFamily="18" charset="0"/>
                              <a:ea typeface="Cambria Math" panose="02040503050406030204" pitchFamily="18" charset="0"/>
                            </a:rPr>
                            <m:t>∞</m:t>
                          </m:r>
                        </m:sub>
                      </m:sSub>
                      <m:r>
                        <a:rPr lang="en-US" i="1">
                          <a:solidFill>
                            <a:schemeClr val="bg2"/>
                          </a:solidFill>
                          <a:latin typeface="Cambria Math" panose="02040503050406030204" pitchFamily="18" charset="0"/>
                          <a:ea typeface="Cambria Math" panose="02040503050406030204" pitchFamily="18" charset="0"/>
                        </a:rPr>
                        <m:t>≤</m:t>
                      </m:r>
                      <m:r>
                        <a:rPr lang="en-US" i="1" smtClean="0">
                          <a:solidFill>
                            <a:schemeClr val="bg2"/>
                          </a:solidFill>
                          <a:latin typeface="Cambria Math" panose="02040503050406030204" pitchFamily="18" charset="0"/>
                          <a:ea typeface="Cambria Math" panose="02040503050406030204" pitchFamily="18" charset="0"/>
                        </a:rPr>
                        <m:t>𝛾</m:t>
                      </m:r>
                      <m:sSub>
                        <m:sSubPr>
                          <m:ctrlPr>
                            <a:rPr lang="en-US" i="1">
                              <a:solidFill>
                                <a:schemeClr val="bg2"/>
                              </a:solidFill>
                              <a:latin typeface="Cambria Math" panose="02040503050406030204" pitchFamily="18" charset="0"/>
                              <a:ea typeface="Cambria Math" panose="02040503050406030204" pitchFamily="18" charset="0"/>
                            </a:rPr>
                          </m:ctrlPr>
                        </m:sSubPr>
                        <m:e>
                          <m:d>
                            <m:dPr>
                              <m:begChr m:val="‖"/>
                              <m:endChr m:val="‖"/>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𝑄</m:t>
                              </m:r>
                              <m:r>
                                <a:rPr lang="en-US" i="1">
                                  <a:solidFill>
                                    <a:schemeClr val="bg2"/>
                                  </a:solidFill>
                                  <a:latin typeface="Cambria Math" panose="02040503050406030204" pitchFamily="18" charset="0"/>
                                  <a:ea typeface="Cambria Math" panose="02040503050406030204" pitchFamily="18" charset="0"/>
                                </a:rPr>
                                <m:t>−</m:t>
                              </m:r>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𝑄</m:t>
                                  </m:r>
                                </m:e>
                                <m:sup>
                                  <m:r>
                                    <a:rPr lang="en-US" i="1">
                                      <a:solidFill>
                                        <a:schemeClr val="bg2"/>
                                      </a:solidFill>
                                      <a:latin typeface="Cambria Math" panose="02040503050406030204" pitchFamily="18" charset="0"/>
                                      <a:ea typeface="Cambria Math" panose="02040503050406030204" pitchFamily="18" charset="0"/>
                                    </a:rPr>
                                    <m:t>′</m:t>
                                  </m:r>
                                </m:sup>
                              </m:sSup>
                            </m:e>
                          </m:d>
                        </m:e>
                        <m:sub>
                          <m:r>
                            <a:rPr lang="en-US" i="1">
                              <a:solidFill>
                                <a:schemeClr val="bg2"/>
                              </a:solidFill>
                              <a:latin typeface="Cambria Math" panose="02040503050406030204" pitchFamily="18" charset="0"/>
                              <a:ea typeface="Cambria Math" panose="02040503050406030204" pitchFamily="18" charset="0"/>
                            </a:rPr>
                            <m:t>∞</m:t>
                          </m:r>
                        </m:sub>
                      </m:sSub>
                      <m:r>
                        <a:rPr lang="en-US" b="0" i="1" smtClean="0">
                          <a:solidFill>
                            <a:schemeClr val="bg2"/>
                          </a:solidFill>
                          <a:latin typeface="Cambria Math" panose="02040503050406030204" pitchFamily="18" charset="0"/>
                          <a:ea typeface="Cambria Math" panose="02040503050406030204" pitchFamily="18" charset="0"/>
                        </a:rPr>
                        <m:t>  , </m:t>
                      </m:r>
                      <m:r>
                        <a:rPr lang="en-US" b="0" i="1" smtClean="0">
                          <a:solidFill>
                            <a:schemeClr val="bg2"/>
                          </a:solidFill>
                          <a:latin typeface="Cambria Math" panose="02040503050406030204" pitchFamily="18" charset="0"/>
                          <a:ea typeface="Cambria Math" panose="02040503050406030204" pitchFamily="18" charset="0"/>
                        </a:rPr>
                        <m:t>𝛼</m:t>
                      </m:r>
                      <m:r>
                        <a:rPr lang="en-US" b="0" i="1" smtClean="0">
                          <a:solidFill>
                            <a:schemeClr val="bg2"/>
                          </a:solidFill>
                          <a:latin typeface="Cambria Math" panose="02040503050406030204" pitchFamily="18" charset="0"/>
                          <a:ea typeface="Cambria Math" panose="02040503050406030204" pitchFamily="18" charset="0"/>
                        </a:rPr>
                        <m:t>∈</m:t>
                      </m:r>
                      <m:d>
                        <m:dPr>
                          <m:begChr m:val="["/>
                          <m:ctrlPr>
                            <a:rPr lang="en-US" b="0" i="1" smtClean="0">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0,1</m:t>
                          </m:r>
                        </m:e>
                      </m:d>
                    </m:oMath>
                  </m:oMathPara>
                </a14:m>
                <a:endParaRPr lang="en-US" dirty="0">
                  <a:solidFill>
                    <a:schemeClr val="bg2"/>
                  </a:solidFill>
                  <a:ea typeface="Cambria Math" panose="02040503050406030204" pitchFamily="18" charset="0"/>
                </a:endParaRPr>
              </a:p>
              <a:p>
                <a:pPr marL="0" lvl="0" indent="0">
                  <a:spcAft>
                    <a:spcPts val="1200"/>
                  </a:spcAft>
                  <a:buNone/>
                </a:pPr>
                <a:r>
                  <a:rPr lang="en-CN" dirty="0">
                    <a:solidFill>
                      <a:schemeClr val="bg2"/>
                    </a:solidFill>
                  </a:rPr>
                  <a:t>The value iteration will converge !</a:t>
                </a:r>
              </a:p>
              <a:p>
                <a:pPr marL="0" lvl="0" indent="0">
                  <a:spcAft>
                    <a:spcPts val="1200"/>
                  </a:spcAft>
                  <a:buNone/>
                </a:pPr>
                <a:r>
                  <a:rPr lang="en-CN" b="1" dirty="0">
                    <a:solidFill>
                      <a:schemeClr val="bg2"/>
                    </a:solidFill>
                  </a:rPr>
                  <a:t>Convergence</a:t>
                </a:r>
                <a:r>
                  <a:rPr lang="en-CN" dirty="0">
                    <a:solidFill>
                      <a:schemeClr val="bg2"/>
                    </a:solidFill>
                  </a:rPr>
                  <a:t>: </a:t>
                </a:r>
              </a:p>
              <a:p>
                <a:pPr marL="0" lvl="0" indent="0">
                  <a:spcAft>
                    <a:spcPts val="1200"/>
                  </a:spcAft>
                  <a:buNone/>
                </a:pPr>
                <a:r>
                  <a:rPr lang="en-CN" dirty="0">
                    <a:solidFill>
                      <a:schemeClr val="bg2"/>
                    </a:solidFill>
                  </a:rPr>
                  <a:t>Given </a:t>
                </a:r>
                <a14:m>
                  <m:oMath xmlns:m="http://schemas.openxmlformats.org/officeDocument/2006/math">
                    <m:sSup>
                      <m:sSupPr>
                        <m:ctrlPr>
                          <a:rPr lang="en-US" i="1">
                            <a:solidFill>
                              <a:schemeClr val="bg2"/>
                            </a:solidFill>
                            <a:latin typeface="Cambria Math" panose="02040503050406030204" pitchFamily="18" charset="0"/>
                          </a:rPr>
                        </m:ctrlPr>
                      </m:sSupPr>
                      <m:e>
                        <m:r>
                          <a:rPr lang="en-US" i="1">
                            <a:solidFill>
                              <a:schemeClr val="bg2"/>
                            </a:solidFill>
                            <a:latin typeface="Cambria Math" panose="02040503050406030204" pitchFamily="18" charset="0"/>
                          </a:rPr>
                          <m:t>𝑄</m:t>
                        </m:r>
                      </m:e>
                      <m:sup>
                        <m:r>
                          <a:rPr lang="en-US" i="1">
                            <a:solidFill>
                              <a:schemeClr val="bg2"/>
                            </a:solidFill>
                            <a:latin typeface="Cambria Math" panose="02040503050406030204" pitchFamily="18" charset="0"/>
                          </a:rPr>
                          <m:t>0</m:t>
                        </m:r>
                      </m:sup>
                    </m:sSup>
                  </m:oMath>
                </a14:m>
                <a:r>
                  <a:rPr lang="en-CN" dirty="0">
                    <a:solidFill>
                      <a:schemeClr val="bg2"/>
                    </a:solidFill>
                  </a:rPr>
                  <a:t>, </a:t>
                </a:r>
                <a14:m>
                  <m:oMath xmlns:m="http://schemas.openxmlformats.org/officeDocument/2006/math">
                    <m:sSub>
                      <m:sSubPr>
                        <m:ctrlPr>
                          <a:rPr lang="en-US" b="0" i="1" smtClean="0">
                            <a:solidFill>
                              <a:schemeClr val="bg2"/>
                            </a:solidFill>
                            <a:latin typeface="Cambria Math" panose="02040503050406030204" pitchFamily="18" charset="0"/>
                          </a:rPr>
                        </m:ctrlPr>
                      </m:sSubPr>
                      <m:e>
                        <m:d>
                          <m:dPr>
                            <m:begChr m:val="‖"/>
                            <m:endChr m:val="‖"/>
                            <m:ctrlPr>
                              <a:rPr lang="en-US" i="1" smtClean="0">
                                <a:solidFill>
                                  <a:schemeClr val="bg2"/>
                                </a:solidFill>
                                <a:latin typeface="Cambria Math" panose="02040503050406030204" pitchFamily="18" charset="0"/>
                              </a:rPr>
                            </m:ctrlPr>
                          </m:dPr>
                          <m:e>
                            <m:sSup>
                              <m:sSupPr>
                                <m:ctrlPr>
                                  <a:rPr lang="en-US" i="1">
                                    <a:solidFill>
                                      <a:schemeClr val="bg2"/>
                                    </a:solidFill>
                                    <a:latin typeface="Cambria Math" panose="02040503050406030204" pitchFamily="18" charset="0"/>
                                  </a:rPr>
                                </m:ctrlPr>
                              </m:sSupPr>
                              <m:e>
                                <m:r>
                                  <a:rPr lang="en-US" i="1">
                                    <a:solidFill>
                                      <a:schemeClr val="bg2"/>
                                    </a:solidFill>
                                    <a:latin typeface="Cambria Math" panose="02040503050406030204" pitchFamily="18" charset="0"/>
                                  </a:rPr>
                                  <m:t>𝑄</m:t>
                                </m:r>
                              </m:e>
                              <m:sup>
                                <m:r>
                                  <a:rPr lang="en-US" i="1">
                                    <a:solidFill>
                                      <a:schemeClr val="bg2"/>
                                    </a:solidFill>
                                    <a:latin typeface="Cambria Math" panose="02040503050406030204" pitchFamily="18" charset="0"/>
                                  </a:rPr>
                                  <m:t>𝑡</m:t>
                                </m:r>
                              </m:sup>
                            </m:sSup>
                            <m:r>
                              <a:rPr lang="en-US" i="1">
                                <a:solidFill>
                                  <a:schemeClr val="bg2"/>
                                </a:solidFill>
                                <a:latin typeface="Cambria Math" panose="02040503050406030204" pitchFamily="18" charset="0"/>
                              </a:rPr>
                              <m:t>−</m:t>
                            </m:r>
                            <m:sSup>
                              <m:sSupPr>
                                <m:ctrlPr>
                                  <a:rPr lang="en-US" i="1">
                                    <a:solidFill>
                                      <a:schemeClr val="bg2"/>
                                    </a:solidFill>
                                    <a:latin typeface="Cambria Math" panose="02040503050406030204" pitchFamily="18" charset="0"/>
                                  </a:rPr>
                                </m:ctrlPr>
                              </m:sSupPr>
                              <m:e>
                                <m:r>
                                  <a:rPr lang="en-US" i="1">
                                    <a:solidFill>
                                      <a:schemeClr val="bg2"/>
                                    </a:solidFill>
                                    <a:latin typeface="Cambria Math" panose="02040503050406030204" pitchFamily="18" charset="0"/>
                                  </a:rPr>
                                  <m:t>𝑄</m:t>
                                </m:r>
                              </m:e>
                              <m:sup>
                                <m:r>
                                  <a:rPr lang="en-US" i="1">
                                    <a:solidFill>
                                      <a:schemeClr val="bg2"/>
                                    </a:solidFill>
                                    <a:latin typeface="Cambria Math" panose="02040503050406030204" pitchFamily="18" charset="0"/>
                                  </a:rPr>
                                  <m:t>∗</m:t>
                                </m:r>
                              </m:sup>
                            </m:sSup>
                          </m:e>
                        </m:d>
                      </m:e>
                      <m:sub>
                        <m:r>
                          <a:rPr lang="en-US" i="1" smtClean="0">
                            <a:solidFill>
                              <a:schemeClr val="bg2"/>
                            </a:solidFill>
                            <a:latin typeface="Cambria Math" panose="02040503050406030204" pitchFamily="18" charset="0"/>
                            <a:ea typeface="Cambria Math" panose="02040503050406030204" pitchFamily="18" charset="0"/>
                          </a:rPr>
                          <m:t>∞</m:t>
                        </m:r>
                      </m:sub>
                    </m:sSub>
                    <m:r>
                      <a:rPr lang="en-US" i="1">
                        <a:solidFill>
                          <a:schemeClr val="bg2"/>
                        </a:solidFill>
                        <a:latin typeface="Cambria Math" panose="02040503050406030204" pitchFamily="18" charset="0"/>
                        <a:ea typeface="Cambria Math" panose="02040503050406030204" pitchFamily="18" charset="0"/>
                      </a:rPr>
                      <m:t>≤</m:t>
                    </m:r>
                    <m:sSup>
                      <m:sSupPr>
                        <m:ctrlPr>
                          <a:rPr lang="en-US" i="1">
                            <a:solidFill>
                              <a:schemeClr val="bg2"/>
                            </a:solidFill>
                            <a:latin typeface="Cambria Math" panose="02040503050406030204" pitchFamily="18" charset="0"/>
                            <a:ea typeface="Cambria Math" panose="02040503050406030204" pitchFamily="18" charset="0"/>
                          </a:rPr>
                        </m:ctrlPr>
                      </m:sSupPr>
                      <m:e>
                        <m:r>
                          <a:rPr lang="en-US" i="1" smtClean="0">
                            <a:solidFill>
                              <a:schemeClr val="bg2"/>
                            </a:solidFill>
                            <a:latin typeface="Cambria Math" panose="02040503050406030204" pitchFamily="18" charset="0"/>
                            <a:ea typeface="Cambria Math" panose="02040503050406030204" pitchFamily="18" charset="0"/>
                          </a:rPr>
                          <m:t>𝛾</m:t>
                        </m:r>
                      </m:e>
                      <m:sup>
                        <m:r>
                          <a:rPr lang="en-US" i="1">
                            <a:solidFill>
                              <a:schemeClr val="bg2"/>
                            </a:solidFill>
                            <a:latin typeface="Cambria Math" panose="02040503050406030204" pitchFamily="18" charset="0"/>
                            <a:ea typeface="Cambria Math" panose="02040503050406030204" pitchFamily="18" charset="0"/>
                          </a:rPr>
                          <m:t>𝑡</m:t>
                        </m:r>
                      </m:sup>
                    </m:sSup>
                    <m:sSub>
                      <m:sSubPr>
                        <m:ctrlPr>
                          <a:rPr lang="en-US" b="0" i="1" smtClean="0">
                            <a:solidFill>
                              <a:schemeClr val="bg2"/>
                            </a:solidFill>
                            <a:latin typeface="Cambria Math" panose="02040503050406030204" pitchFamily="18" charset="0"/>
                            <a:ea typeface="Cambria Math" panose="02040503050406030204" pitchFamily="18" charset="0"/>
                          </a:rPr>
                        </m:ctrlPr>
                      </m:sSubPr>
                      <m:e>
                        <m:d>
                          <m:dPr>
                            <m:begChr m:val="‖"/>
                            <m:endChr m:val="‖"/>
                            <m:ctrlPr>
                              <a:rPr lang="en-US" i="1" smtClean="0">
                                <a:solidFill>
                                  <a:schemeClr val="bg2"/>
                                </a:solidFill>
                                <a:latin typeface="Cambria Math" panose="02040503050406030204" pitchFamily="18" charset="0"/>
                                <a:ea typeface="Cambria Math" panose="02040503050406030204" pitchFamily="18" charset="0"/>
                              </a:rPr>
                            </m:ctrlPr>
                          </m:dPr>
                          <m:e>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𝑄</m:t>
                                </m:r>
                              </m:e>
                              <m:sup>
                                <m:r>
                                  <a:rPr lang="en-US" i="1">
                                    <a:solidFill>
                                      <a:schemeClr val="bg2"/>
                                    </a:solidFill>
                                    <a:latin typeface="Cambria Math" panose="02040503050406030204" pitchFamily="18" charset="0"/>
                                    <a:ea typeface="Cambria Math" panose="02040503050406030204" pitchFamily="18" charset="0"/>
                                  </a:rPr>
                                  <m:t>0</m:t>
                                </m:r>
                              </m:sup>
                            </m:sSup>
                            <m:r>
                              <a:rPr lang="en-US" i="1">
                                <a:solidFill>
                                  <a:schemeClr val="bg2"/>
                                </a:solidFill>
                                <a:latin typeface="Cambria Math" panose="02040503050406030204" pitchFamily="18" charset="0"/>
                                <a:ea typeface="Cambria Math" panose="02040503050406030204" pitchFamily="18" charset="0"/>
                              </a:rPr>
                              <m:t>−</m:t>
                            </m:r>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𝑄</m:t>
                                </m:r>
                              </m:e>
                              <m:sup>
                                <m:r>
                                  <a:rPr lang="en-US" i="1">
                                    <a:solidFill>
                                      <a:schemeClr val="bg2"/>
                                    </a:solidFill>
                                    <a:latin typeface="Cambria Math" panose="02040503050406030204" pitchFamily="18" charset="0"/>
                                    <a:ea typeface="Cambria Math" panose="02040503050406030204" pitchFamily="18" charset="0"/>
                                  </a:rPr>
                                  <m:t>∗</m:t>
                                </m:r>
                              </m:sup>
                            </m:sSup>
                          </m:e>
                        </m:d>
                      </m:e>
                      <m:sub>
                        <m:r>
                          <a:rPr lang="en-US" i="1" smtClean="0">
                            <a:solidFill>
                              <a:schemeClr val="bg2"/>
                            </a:solidFill>
                            <a:latin typeface="Cambria Math" panose="02040503050406030204" pitchFamily="18" charset="0"/>
                            <a:ea typeface="Cambria Math" panose="02040503050406030204" pitchFamily="18" charset="0"/>
                          </a:rPr>
                          <m:t>∞</m:t>
                        </m:r>
                      </m:sub>
                    </m:sSub>
                  </m:oMath>
                </a14:m>
                <a:endParaRPr lang="en-CN" dirty="0">
                  <a:solidFill>
                    <a:schemeClr val="bg2"/>
                  </a:solidFill>
                </a:endParaRPr>
              </a:p>
            </p:txBody>
          </p:sp>
        </mc:Choice>
        <mc:Fallback xmlns="">
          <p:sp>
            <p:nvSpPr>
              <p:cNvPr id="132" name="Google Shape;132;p21"/>
              <p:cNvSpPr txBox="1">
                <a:spLocks noGrp="1" noRot="1" noChangeAspect="1" noMove="1" noResize="1" noEditPoints="1" noAdjustHandles="1" noChangeArrowheads="1" noChangeShapeType="1" noTextEdit="1"/>
              </p:cNvSpPr>
              <p:nvPr>
                <p:ph type="body" idx="1"/>
              </p:nvPr>
            </p:nvSpPr>
            <p:spPr>
              <a:xfrm>
                <a:off x="311700" y="1152475"/>
                <a:ext cx="8520600" cy="3660300"/>
              </a:xfrm>
              <a:prstGeom prst="rect">
                <a:avLst/>
              </a:prstGeom>
              <a:blipFill>
                <a:blip r:embed="rId3"/>
                <a:stretch>
                  <a:fillRect l="-595"/>
                </a:stretch>
              </a:blipFill>
            </p:spPr>
            <p:txBody>
              <a:bodyPr/>
              <a:lstStyle/>
              <a:p>
                <a:r>
                  <a:rPr lang="en-CN">
                    <a:noFill/>
                  </a:rPr>
                  <a:t> </a:t>
                </a:r>
              </a:p>
            </p:txBody>
          </p:sp>
        </mc:Fallback>
      </mc:AlternateContent>
      <p:sp>
        <p:nvSpPr>
          <p:cNvPr id="4" name="TextBox 3">
            <a:extLst>
              <a:ext uri="{FF2B5EF4-FFF2-40B4-BE49-F238E27FC236}">
                <a16:creationId xmlns:a16="http://schemas.microsoft.com/office/drawing/2014/main" id="{C24E1144-651E-DC43-8C92-A4455110B46C}"/>
              </a:ext>
            </a:extLst>
          </p:cNvPr>
          <p:cNvSpPr txBox="1"/>
          <p:nvPr/>
        </p:nvSpPr>
        <p:spPr>
          <a:xfrm>
            <a:off x="219334" y="4812775"/>
            <a:ext cx="8612966" cy="246221"/>
          </a:xfrm>
          <a:prstGeom prst="rect">
            <a:avLst/>
          </a:prstGeom>
          <a:noFill/>
        </p:spPr>
        <p:txBody>
          <a:bodyPr wrap="square" rtlCol="0">
            <a:spAutoFit/>
          </a:bodyPr>
          <a:lstStyle/>
          <a:p>
            <a:r>
              <a:rPr lang="en-CN" sz="1000" dirty="0"/>
              <a:t>Proved in Shapley 53</a:t>
            </a:r>
          </a:p>
        </p:txBody>
      </p:sp>
    </p:spTree>
    <p:extLst>
      <p:ext uri="{BB962C8B-B14F-4D97-AF65-F5344CB8AC3E}">
        <p14:creationId xmlns:p14="http://schemas.microsoft.com/office/powerpoint/2010/main" val="4229527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Finding Equilibrium: Minimax Q-Learning</a:t>
            </a:r>
            <a:endParaRPr dirty="0"/>
          </a:p>
        </p:txBody>
      </p:sp>
      <mc:AlternateContent xmlns:mc="http://schemas.openxmlformats.org/markup-compatibility/2006" xmlns:a14="http://schemas.microsoft.com/office/drawing/2010/main">
        <mc:Choice Requires="a14">
          <p:sp>
            <p:nvSpPr>
              <p:cNvPr id="132" name="Google Shape;132;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spcAft>
                    <a:spcPts val="1200"/>
                  </a:spcAft>
                  <a:buNone/>
                </a:pPr>
                <a:r>
                  <a:rPr lang="en-US" dirty="0">
                    <a:solidFill>
                      <a:schemeClr val="bg2"/>
                    </a:solidFill>
                  </a:rPr>
                  <a:t>The value of a state </a:t>
                </a:r>
                <a14:m>
                  <m:oMath xmlns:m="http://schemas.openxmlformats.org/officeDocument/2006/math">
                    <m:r>
                      <m:rPr>
                        <m:sty m:val="p"/>
                      </m:rPr>
                      <a:rPr lang="en-US" b="0" i="0" smtClean="0">
                        <a:solidFill>
                          <a:schemeClr val="bg2"/>
                        </a:solidFill>
                        <a:latin typeface="Cambria Math" panose="02040503050406030204" pitchFamily="18" charset="0"/>
                        <a:ea typeface="Cambria Math" panose="02040503050406030204" pitchFamily="18" charset="0"/>
                      </a:rPr>
                      <m:t>s</m:t>
                    </m:r>
                    <m:r>
                      <a:rPr lang="en-US" b="0" i="1" smtClean="0">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𝒮</m:t>
                    </m:r>
                  </m:oMath>
                </a14:m>
                <a:r>
                  <a:rPr lang="en-US" dirty="0">
                    <a:solidFill>
                      <a:schemeClr val="bg2"/>
                    </a:solidFill>
                  </a:rPr>
                  <a:t> in a Stochastic Game is </a:t>
                </a:r>
              </a:p>
              <a:p>
                <a:pPr marL="0" lvl="0" indent="0">
                  <a:spcAft>
                    <a:spcPts val="1200"/>
                  </a:spcAft>
                  <a:buNone/>
                </a:pPr>
                <a14:m>
                  <m:oMathPara xmlns:m="http://schemas.openxmlformats.org/officeDocument/2006/math">
                    <m:oMathParaPr>
                      <m:jc m:val="centerGroup"/>
                    </m:oMathParaPr>
                    <m:oMath xmlns:m="http://schemas.openxmlformats.org/officeDocument/2006/math">
                      <m:r>
                        <a:rPr lang="en-US" b="0" i="1" smtClean="0">
                          <a:solidFill>
                            <a:schemeClr val="bg2"/>
                          </a:solidFill>
                          <a:latin typeface="Cambria Math" panose="02040503050406030204" pitchFamily="18" charset="0"/>
                        </a:rPr>
                        <m:t>𝑉</m:t>
                      </m:r>
                      <m:d>
                        <m:dPr>
                          <m:ctrlPr>
                            <a:rPr lang="en-US" b="0" i="1" smtClean="0">
                              <a:solidFill>
                                <a:schemeClr val="bg2"/>
                              </a:solidFill>
                              <a:latin typeface="Cambria Math" panose="02040503050406030204" pitchFamily="18" charset="0"/>
                            </a:rPr>
                          </m:ctrlPr>
                        </m:dPr>
                        <m:e>
                          <m:r>
                            <a:rPr lang="en-US" b="0" i="1" smtClean="0">
                              <a:solidFill>
                                <a:schemeClr val="bg2"/>
                              </a:solidFill>
                              <a:latin typeface="Cambria Math" panose="02040503050406030204" pitchFamily="18" charset="0"/>
                            </a:rPr>
                            <m:t>𝑠</m:t>
                          </m:r>
                        </m:e>
                      </m:d>
                      <m:r>
                        <a:rPr lang="en-US" b="0" i="1" smtClean="0">
                          <a:solidFill>
                            <a:schemeClr val="bg2"/>
                          </a:solidFill>
                          <a:latin typeface="Cambria Math" panose="02040503050406030204" pitchFamily="18" charset="0"/>
                        </a:rPr>
                        <m:t>=</m:t>
                      </m:r>
                      <m:func>
                        <m:funcPr>
                          <m:ctrlPr>
                            <a:rPr lang="en-US" b="0" i="1" smtClean="0">
                              <a:solidFill>
                                <a:schemeClr val="bg2"/>
                              </a:solidFill>
                              <a:latin typeface="Cambria Math" panose="02040503050406030204" pitchFamily="18" charset="0"/>
                            </a:rPr>
                          </m:ctrlPr>
                        </m:funcPr>
                        <m:fName>
                          <m:limLow>
                            <m:limLowPr>
                              <m:ctrlPr>
                                <a:rPr lang="en-US" b="0" i="1" smtClean="0">
                                  <a:solidFill>
                                    <a:schemeClr val="bg2"/>
                                  </a:solidFill>
                                  <a:latin typeface="Cambria Math" panose="02040503050406030204" pitchFamily="18" charset="0"/>
                                </a:rPr>
                              </m:ctrlPr>
                            </m:limLowPr>
                            <m:e>
                              <m:r>
                                <m:rPr>
                                  <m:sty m:val="p"/>
                                </m:rPr>
                                <a:rPr lang="en-US" b="0" i="0" smtClean="0">
                                  <a:solidFill>
                                    <a:schemeClr val="bg2"/>
                                  </a:solidFill>
                                  <a:latin typeface="Cambria Math" panose="02040503050406030204" pitchFamily="18" charset="0"/>
                                </a:rPr>
                                <m:t>max</m:t>
                              </m:r>
                            </m:e>
                            <m:lim>
                              <m:r>
                                <a:rPr lang="en-US" b="0" i="1" smtClean="0">
                                  <a:solidFill>
                                    <a:schemeClr val="bg2"/>
                                  </a:solidFill>
                                  <a:latin typeface="Cambria Math" panose="02040503050406030204" pitchFamily="18" charset="0"/>
                                  <a:ea typeface="Cambria Math" panose="02040503050406030204" pitchFamily="18" charset="0"/>
                                </a:rPr>
                                <m:t>𝜋</m:t>
                              </m:r>
                            </m:lim>
                          </m:limLow>
                        </m:fName>
                        <m:e>
                          <m:func>
                            <m:funcPr>
                              <m:ctrlPr>
                                <a:rPr lang="en-US" b="0" i="1" smtClean="0">
                                  <a:solidFill>
                                    <a:schemeClr val="bg2"/>
                                  </a:solidFill>
                                  <a:latin typeface="Cambria Math" panose="02040503050406030204" pitchFamily="18" charset="0"/>
                                </a:rPr>
                              </m:ctrlPr>
                            </m:funcPr>
                            <m:fName>
                              <m:limLow>
                                <m:limLowPr>
                                  <m:ctrlPr>
                                    <a:rPr lang="en-US" b="0" i="1" smtClean="0">
                                      <a:solidFill>
                                        <a:schemeClr val="bg2"/>
                                      </a:solidFill>
                                      <a:latin typeface="Cambria Math" panose="02040503050406030204" pitchFamily="18" charset="0"/>
                                    </a:rPr>
                                  </m:ctrlPr>
                                </m:limLowPr>
                                <m:e>
                                  <m:r>
                                    <m:rPr>
                                      <m:sty m:val="p"/>
                                    </m:rPr>
                                    <a:rPr lang="en-US" b="0" i="0" smtClean="0">
                                      <a:solidFill>
                                        <a:schemeClr val="bg2"/>
                                      </a:solidFill>
                                      <a:latin typeface="Cambria Math" panose="02040503050406030204" pitchFamily="18" charset="0"/>
                                    </a:rPr>
                                    <m:t>min</m:t>
                                  </m:r>
                                </m:e>
                                <m:lim>
                                  <m:sSub>
                                    <m:sSubPr>
                                      <m:ctrlPr>
                                        <a:rPr lang="en-US" b="0" i="1" smtClean="0">
                                          <a:solidFill>
                                            <a:schemeClr val="bg2"/>
                                          </a:solidFill>
                                          <a:latin typeface="Cambria Math" panose="02040503050406030204" pitchFamily="18" charset="0"/>
                                        </a:rPr>
                                      </m:ctrlPr>
                                    </m:sSubPr>
                                    <m:e>
                                      <m:r>
                                        <a:rPr lang="en-US" b="0" i="1" smtClean="0">
                                          <a:solidFill>
                                            <a:schemeClr val="bg2"/>
                                          </a:solidFill>
                                          <a:latin typeface="Cambria Math" panose="02040503050406030204" pitchFamily="18" charset="0"/>
                                        </a:rPr>
                                        <m:t>𝑎</m:t>
                                      </m:r>
                                    </m:e>
                                    <m:sub>
                                      <m:r>
                                        <a:rPr lang="en-US" b="0" i="1" smtClean="0">
                                          <a:solidFill>
                                            <a:schemeClr val="bg2"/>
                                          </a:solidFill>
                                          <a:latin typeface="Cambria Math" panose="02040503050406030204" pitchFamily="18" charset="0"/>
                                        </a:rPr>
                                        <m:t>2</m:t>
                                      </m:r>
                                    </m:sub>
                                  </m:sSub>
                                  <m:r>
                                    <a:rPr lang="en-US" i="1">
                                      <a:solidFill>
                                        <a:schemeClr val="bg2"/>
                                      </a:solidFill>
                                      <a:latin typeface="Cambria Math" panose="02040503050406030204" pitchFamily="18" charset="0"/>
                                      <a:ea typeface="Cambria Math" panose="02040503050406030204" pitchFamily="18" charset="0"/>
                                    </a:rPr>
                                    <m:t>∈</m:t>
                                  </m:r>
                                  <m:sSub>
                                    <m:sSubPr>
                                      <m:ctrlPr>
                                        <a:rPr lang="en-US" b="0" i="1" smtClean="0">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𝒜</m:t>
                                      </m:r>
                                    </m:e>
                                    <m:sub>
                                      <m:r>
                                        <a:rPr lang="en-US" b="0" i="1" smtClean="0">
                                          <a:solidFill>
                                            <a:schemeClr val="bg2"/>
                                          </a:solidFill>
                                          <a:latin typeface="Cambria Math" panose="02040503050406030204" pitchFamily="18" charset="0"/>
                                          <a:ea typeface="Cambria Math" panose="02040503050406030204" pitchFamily="18" charset="0"/>
                                        </a:rPr>
                                        <m:t>2</m:t>
                                      </m:r>
                                    </m:sub>
                                  </m:sSub>
                                </m:lim>
                              </m:limLow>
                            </m:fName>
                            <m:e>
                              <m:sSub>
                                <m:sSubPr>
                                  <m:ctrlPr>
                                    <a:rPr lang="en-US" b="0" i="1" smtClean="0">
                                      <a:solidFill>
                                        <a:schemeClr val="bg2"/>
                                      </a:solidFill>
                                      <a:latin typeface="Cambria Math" panose="02040503050406030204" pitchFamily="18" charset="0"/>
                                      <a:ea typeface="Cambria Math" panose="02040503050406030204" pitchFamily="18" charset="0"/>
                                    </a:rPr>
                                  </m:ctrlPr>
                                </m:sSubPr>
                                <m:e>
                                  <m:r>
                                    <a:rPr lang="en-US" b="0" i="1" smtClean="0">
                                      <a:solidFill>
                                        <a:schemeClr val="bg2"/>
                                      </a:solidFill>
                                      <a:latin typeface="Cambria Math" panose="02040503050406030204" pitchFamily="18" charset="0"/>
                                      <a:ea typeface="Cambria Math" panose="02040503050406030204" pitchFamily="18" charset="0"/>
                                    </a:rPr>
                                    <m:t>𝔼</m:t>
                                  </m:r>
                                </m:e>
                                <m:sub>
                                  <m:sSub>
                                    <m:sSubPr>
                                      <m:ctrlPr>
                                        <a:rPr lang="en-US" b="0" i="1" smtClean="0">
                                          <a:solidFill>
                                            <a:schemeClr val="bg2"/>
                                          </a:solidFill>
                                          <a:latin typeface="Cambria Math" panose="02040503050406030204" pitchFamily="18" charset="0"/>
                                          <a:ea typeface="Cambria Math" panose="02040503050406030204" pitchFamily="18" charset="0"/>
                                        </a:rPr>
                                      </m:ctrlPr>
                                    </m:sSubPr>
                                    <m:e>
                                      <m:r>
                                        <a:rPr lang="en-US" b="0" i="1" smtClean="0">
                                          <a:solidFill>
                                            <a:schemeClr val="bg2"/>
                                          </a:solidFill>
                                          <a:latin typeface="Cambria Math" panose="02040503050406030204" pitchFamily="18" charset="0"/>
                                          <a:ea typeface="Cambria Math" panose="02040503050406030204" pitchFamily="18" charset="0"/>
                                        </a:rPr>
                                        <m:t>𝑎</m:t>
                                      </m:r>
                                    </m:e>
                                    <m:sub>
                                      <m:r>
                                        <a:rPr lang="en-US" b="0" i="1" smtClean="0">
                                          <a:solidFill>
                                            <a:schemeClr val="bg2"/>
                                          </a:solidFill>
                                          <a:latin typeface="Cambria Math" panose="02040503050406030204" pitchFamily="18" charset="0"/>
                                          <a:ea typeface="Cambria Math" panose="02040503050406030204" pitchFamily="18" charset="0"/>
                                        </a:rPr>
                                        <m:t>1</m:t>
                                      </m:r>
                                    </m:sub>
                                  </m:sSub>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𝜋</m:t>
                                  </m:r>
                                  <m:d>
                                    <m:dPr>
                                      <m:ctrlPr>
                                        <a:rPr lang="en-US" b="0" i="1" smtClean="0">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𝑠</m:t>
                                      </m:r>
                                    </m:e>
                                  </m:d>
                                </m:sub>
                              </m:sSub>
                              <m:r>
                                <a:rPr lang="en-US" b="0" i="1" smtClean="0">
                                  <a:solidFill>
                                    <a:schemeClr val="bg2"/>
                                  </a:solidFill>
                                  <a:latin typeface="Cambria Math" panose="02040503050406030204" pitchFamily="18" charset="0"/>
                                  <a:ea typeface="Cambria Math" panose="02040503050406030204" pitchFamily="18" charset="0"/>
                                </a:rPr>
                                <m:t> </m:t>
                              </m:r>
                              <m:r>
                                <a:rPr lang="en-US" b="0" i="1" smtClean="0">
                                  <a:solidFill>
                                    <a:schemeClr val="bg2"/>
                                  </a:solidFill>
                                  <a:latin typeface="Cambria Math" panose="02040503050406030204" pitchFamily="18" charset="0"/>
                                  <a:ea typeface="Cambria Math" panose="02040503050406030204" pitchFamily="18" charset="0"/>
                                </a:rPr>
                                <m:t>𝑄</m:t>
                              </m:r>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𝑠</m:t>
                              </m:r>
                              <m:r>
                                <a:rPr lang="en-US" b="0" i="1" smtClean="0">
                                  <a:solidFill>
                                    <a:schemeClr val="bg2"/>
                                  </a:solidFill>
                                  <a:latin typeface="Cambria Math" panose="02040503050406030204" pitchFamily="18" charset="0"/>
                                  <a:ea typeface="Cambria Math" panose="02040503050406030204" pitchFamily="18" charset="0"/>
                                </a:rPr>
                                <m:t>,</m:t>
                              </m:r>
                              <m:sSub>
                                <m:sSubPr>
                                  <m:ctrlPr>
                                    <a:rPr lang="en-US" b="0" i="1" smtClean="0">
                                      <a:solidFill>
                                        <a:schemeClr val="bg2"/>
                                      </a:solidFill>
                                      <a:latin typeface="Cambria Math" panose="02040503050406030204" pitchFamily="18" charset="0"/>
                                      <a:ea typeface="Cambria Math" panose="02040503050406030204" pitchFamily="18" charset="0"/>
                                    </a:rPr>
                                  </m:ctrlPr>
                                </m:sSubPr>
                                <m:e>
                                  <m:r>
                                    <a:rPr lang="en-US" b="0" i="1" smtClean="0">
                                      <a:solidFill>
                                        <a:schemeClr val="bg2"/>
                                      </a:solidFill>
                                      <a:latin typeface="Cambria Math" panose="02040503050406030204" pitchFamily="18" charset="0"/>
                                      <a:ea typeface="Cambria Math" panose="02040503050406030204" pitchFamily="18" charset="0"/>
                                    </a:rPr>
                                    <m:t>𝑎</m:t>
                                  </m:r>
                                </m:e>
                                <m:sub>
                                  <m:r>
                                    <a:rPr lang="en-US" b="0" i="1" smtClean="0">
                                      <a:solidFill>
                                        <a:schemeClr val="bg2"/>
                                      </a:solidFill>
                                      <a:latin typeface="Cambria Math" panose="02040503050406030204" pitchFamily="18" charset="0"/>
                                      <a:ea typeface="Cambria Math" panose="02040503050406030204" pitchFamily="18" charset="0"/>
                                    </a:rPr>
                                    <m:t>1</m:t>
                                  </m:r>
                                </m:sub>
                              </m:sSub>
                              <m:r>
                                <a:rPr lang="en-US" b="0" i="1" smtClean="0">
                                  <a:solidFill>
                                    <a:schemeClr val="bg2"/>
                                  </a:solidFill>
                                  <a:latin typeface="Cambria Math" panose="02040503050406030204" pitchFamily="18" charset="0"/>
                                  <a:ea typeface="Cambria Math" panose="02040503050406030204" pitchFamily="18" charset="0"/>
                                </a:rPr>
                                <m:t>,</m:t>
                              </m:r>
                              <m:sSub>
                                <m:sSubPr>
                                  <m:ctrlPr>
                                    <a:rPr lang="en-US" b="0" i="1" smtClean="0">
                                      <a:solidFill>
                                        <a:schemeClr val="bg2"/>
                                      </a:solidFill>
                                      <a:latin typeface="Cambria Math" panose="02040503050406030204" pitchFamily="18" charset="0"/>
                                      <a:ea typeface="Cambria Math" panose="02040503050406030204" pitchFamily="18" charset="0"/>
                                    </a:rPr>
                                  </m:ctrlPr>
                                </m:sSubPr>
                                <m:e>
                                  <m:r>
                                    <a:rPr lang="en-US" b="0" i="1" smtClean="0">
                                      <a:solidFill>
                                        <a:schemeClr val="bg2"/>
                                      </a:solidFill>
                                      <a:latin typeface="Cambria Math" panose="02040503050406030204" pitchFamily="18" charset="0"/>
                                      <a:ea typeface="Cambria Math" panose="02040503050406030204" pitchFamily="18" charset="0"/>
                                    </a:rPr>
                                    <m:t>𝑎</m:t>
                                  </m:r>
                                </m:e>
                                <m:sub>
                                  <m:r>
                                    <a:rPr lang="en-US" b="0" i="1" smtClean="0">
                                      <a:solidFill>
                                        <a:schemeClr val="bg2"/>
                                      </a:solidFill>
                                      <a:latin typeface="Cambria Math" panose="02040503050406030204" pitchFamily="18" charset="0"/>
                                      <a:ea typeface="Cambria Math" panose="02040503050406030204" pitchFamily="18" charset="0"/>
                                    </a:rPr>
                                    <m:t>2</m:t>
                                  </m:r>
                                </m:sub>
                              </m:sSub>
                              <m:r>
                                <a:rPr lang="en-US" b="0" i="1" smtClean="0">
                                  <a:solidFill>
                                    <a:schemeClr val="bg2"/>
                                  </a:solidFill>
                                  <a:latin typeface="Cambria Math" panose="02040503050406030204" pitchFamily="18" charset="0"/>
                                  <a:ea typeface="Cambria Math" panose="02040503050406030204" pitchFamily="18" charset="0"/>
                                </a:rPr>
                                <m:t>)</m:t>
                              </m:r>
                            </m:e>
                          </m:func>
                        </m:e>
                      </m:func>
                    </m:oMath>
                  </m:oMathPara>
                </a14:m>
                <a:endParaRPr lang="en-US" dirty="0">
                  <a:solidFill>
                    <a:schemeClr val="bg2"/>
                  </a:solidFill>
                </a:endParaRPr>
              </a:p>
              <a:p>
                <a:pPr marL="0" lvl="0" indent="0">
                  <a:spcAft>
                    <a:spcPts val="1200"/>
                  </a:spcAft>
                  <a:buNone/>
                </a:pPr>
                <a:r>
                  <a:rPr lang="en-US" dirty="0">
                    <a:solidFill>
                      <a:schemeClr val="bg2"/>
                    </a:solidFill>
                  </a:rPr>
                  <a:t>T</a:t>
                </a:r>
                <a:r>
                  <a:rPr lang="en-CN" dirty="0">
                    <a:solidFill>
                      <a:schemeClr val="bg2"/>
                    </a:solidFill>
                  </a:rPr>
                  <a:t>he quality of action </a:t>
                </a:r>
                <a14:m>
                  <m:oMath xmlns:m="http://schemas.openxmlformats.org/officeDocument/2006/math">
                    <m:sSub>
                      <m:sSubPr>
                        <m:ctrlPr>
                          <a:rPr lang="en-US" b="0" i="1" smtClean="0">
                            <a:solidFill>
                              <a:schemeClr val="bg2"/>
                            </a:solidFill>
                            <a:latin typeface="Cambria Math" panose="02040503050406030204" pitchFamily="18" charset="0"/>
                          </a:rPr>
                        </m:ctrlPr>
                      </m:sSubPr>
                      <m:e>
                        <m:r>
                          <a:rPr lang="en-US" b="0" i="1" smtClean="0">
                            <a:solidFill>
                              <a:schemeClr val="bg2"/>
                            </a:solidFill>
                            <a:latin typeface="Cambria Math" panose="02040503050406030204" pitchFamily="18" charset="0"/>
                          </a:rPr>
                          <m:t>𝑎</m:t>
                        </m:r>
                      </m:e>
                      <m:sub>
                        <m:r>
                          <a:rPr lang="en-US" b="0" i="1" smtClean="0">
                            <a:solidFill>
                              <a:schemeClr val="bg2"/>
                            </a:solidFill>
                            <a:latin typeface="Cambria Math" panose="02040503050406030204" pitchFamily="18" charset="0"/>
                          </a:rPr>
                          <m:t>1</m:t>
                        </m:r>
                      </m:sub>
                    </m:sSub>
                  </m:oMath>
                </a14:m>
                <a:r>
                  <a:rPr lang="en-US" dirty="0">
                    <a:solidFill>
                      <a:schemeClr val="bg2"/>
                    </a:solidFill>
                  </a:rPr>
                  <a:t> against action </a:t>
                </a:r>
                <a14:m>
                  <m:oMath xmlns:m="http://schemas.openxmlformats.org/officeDocument/2006/math">
                    <m:sSub>
                      <m:sSubPr>
                        <m:ctrlPr>
                          <a:rPr lang="en-US" b="0" i="1" smtClean="0">
                            <a:solidFill>
                              <a:schemeClr val="bg2"/>
                            </a:solidFill>
                            <a:latin typeface="Cambria Math" panose="02040503050406030204" pitchFamily="18" charset="0"/>
                          </a:rPr>
                        </m:ctrlPr>
                      </m:sSubPr>
                      <m:e>
                        <m:r>
                          <a:rPr lang="en-US" b="0" i="1" smtClean="0">
                            <a:solidFill>
                              <a:schemeClr val="bg2"/>
                            </a:solidFill>
                            <a:latin typeface="Cambria Math" panose="02040503050406030204" pitchFamily="18" charset="0"/>
                          </a:rPr>
                          <m:t>𝑎</m:t>
                        </m:r>
                      </m:e>
                      <m:sub>
                        <m:r>
                          <a:rPr lang="en-US" b="0" i="1" smtClean="0">
                            <a:solidFill>
                              <a:schemeClr val="bg2"/>
                            </a:solidFill>
                            <a:latin typeface="Cambria Math" panose="02040503050406030204" pitchFamily="18" charset="0"/>
                          </a:rPr>
                          <m:t>2</m:t>
                        </m:r>
                      </m:sub>
                    </m:sSub>
                  </m:oMath>
                </a14:m>
                <a:r>
                  <a:rPr lang="en-US" dirty="0">
                    <a:solidFill>
                      <a:schemeClr val="bg2"/>
                    </a:solidFill>
                  </a:rPr>
                  <a:t> in state </a:t>
                </a:r>
                <a14:m>
                  <m:oMath xmlns:m="http://schemas.openxmlformats.org/officeDocument/2006/math">
                    <m:r>
                      <a:rPr lang="en-US" b="0" i="1" smtClean="0">
                        <a:solidFill>
                          <a:schemeClr val="bg2"/>
                        </a:solidFill>
                        <a:latin typeface="Cambria Math" panose="02040503050406030204" pitchFamily="18" charset="0"/>
                      </a:rPr>
                      <m:t>𝑠</m:t>
                    </m:r>
                  </m:oMath>
                </a14:m>
                <a:r>
                  <a:rPr lang="en-US" dirty="0">
                    <a:solidFill>
                      <a:schemeClr val="bg2"/>
                    </a:solidFill>
                  </a:rPr>
                  <a:t> is</a:t>
                </a:r>
              </a:p>
              <a:p>
                <a:pPr marL="0" lvl="0" indent="0">
                  <a:spcAft>
                    <a:spcPts val="1200"/>
                  </a:spcAft>
                  <a:buNone/>
                </a:pPr>
                <a14:m>
                  <m:oMathPara xmlns:m="http://schemas.openxmlformats.org/officeDocument/2006/math">
                    <m:oMathParaPr>
                      <m:jc m:val="centerGroup"/>
                    </m:oMathParaPr>
                    <m:oMath xmlns:m="http://schemas.openxmlformats.org/officeDocument/2006/math">
                      <m:r>
                        <a:rPr lang="en-US" b="0" i="1" smtClean="0">
                          <a:solidFill>
                            <a:schemeClr val="bg2"/>
                          </a:solidFill>
                          <a:latin typeface="Cambria Math" panose="02040503050406030204" pitchFamily="18" charset="0"/>
                        </a:rPr>
                        <m:t>𝑄</m:t>
                      </m:r>
                      <m:d>
                        <m:dPr>
                          <m:ctrlPr>
                            <a:rPr lang="en-US" b="0" i="1" smtClean="0">
                              <a:solidFill>
                                <a:schemeClr val="bg2"/>
                              </a:solidFill>
                              <a:latin typeface="Cambria Math" panose="02040503050406030204" pitchFamily="18" charset="0"/>
                            </a:rPr>
                          </m:ctrlPr>
                        </m:dPr>
                        <m:e>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sSub>
                            <m:sSubPr>
                              <m:ctrlPr>
                                <a:rPr lang="en-US" b="0" i="1" smtClean="0">
                                  <a:solidFill>
                                    <a:schemeClr val="bg2"/>
                                  </a:solidFill>
                                  <a:latin typeface="Cambria Math" panose="02040503050406030204" pitchFamily="18" charset="0"/>
                                </a:rPr>
                              </m:ctrlPr>
                            </m:sSubPr>
                            <m:e>
                              <m:r>
                                <a:rPr lang="en-US" b="0" i="1" smtClean="0">
                                  <a:solidFill>
                                    <a:schemeClr val="bg2"/>
                                  </a:solidFill>
                                  <a:latin typeface="Cambria Math" panose="02040503050406030204" pitchFamily="18" charset="0"/>
                                </a:rPr>
                                <m:t>𝑎</m:t>
                              </m:r>
                            </m:e>
                            <m:sub>
                              <m:r>
                                <a:rPr lang="en-US" b="0" i="1" smtClean="0">
                                  <a:solidFill>
                                    <a:schemeClr val="bg2"/>
                                  </a:solidFill>
                                  <a:latin typeface="Cambria Math" panose="02040503050406030204" pitchFamily="18" charset="0"/>
                                </a:rPr>
                                <m:t>1</m:t>
                              </m:r>
                            </m:sub>
                          </m:sSub>
                          <m:r>
                            <a:rPr lang="en-US" b="0" i="1" smtClean="0">
                              <a:solidFill>
                                <a:schemeClr val="bg2"/>
                              </a:solidFill>
                              <a:latin typeface="Cambria Math" panose="02040503050406030204" pitchFamily="18" charset="0"/>
                            </a:rPr>
                            <m:t>,</m:t>
                          </m:r>
                          <m:sSub>
                            <m:sSubPr>
                              <m:ctrlPr>
                                <a:rPr lang="en-US" b="0" i="1" smtClean="0">
                                  <a:solidFill>
                                    <a:schemeClr val="bg2"/>
                                  </a:solidFill>
                                  <a:latin typeface="Cambria Math" panose="02040503050406030204" pitchFamily="18" charset="0"/>
                                </a:rPr>
                              </m:ctrlPr>
                            </m:sSubPr>
                            <m:e>
                              <m:r>
                                <a:rPr lang="en-US" b="0" i="1" smtClean="0">
                                  <a:solidFill>
                                    <a:schemeClr val="bg2"/>
                                  </a:solidFill>
                                  <a:latin typeface="Cambria Math" panose="02040503050406030204" pitchFamily="18" charset="0"/>
                                </a:rPr>
                                <m:t>𝑎</m:t>
                              </m:r>
                            </m:e>
                            <m:sub>
                              <m:r>
                                <a:rPr lang="en-US" b="0" i="1" smtClean="0">
                                  <a:solidFill>
                                    <a:schemeClr val="bg2"/>
                                  </a:solidFill>
                                  <a:latin typeface="Cambria Math" panose="02040503050406030204" pitchFamily="18" charset="0"/>
                                </a:rPr>
                                <m:t>2</m:t>
                              </m:r>
                            </m:sub>
                          </m:sSub>
                        </m:e>
                      </m:d>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𝑟</m:t>
                      </m:r>
                      <m:d>
                        <m:dPr>
                          <m:ctrlPr>
                            <a:rPr lang="en-US" b="0" i="1" smtClean="0">
                              <a:solidFill>
                                <a:schemeClr val="bg2"/>
                              </a:solidFill>
                              <a:latin typeface="Cambria Math" panose="02040503050406030204" pitchFamily="18" charset="0"/>
                            </a:rPr>
                          </m:ctrlPr>
                        </m:dPr>
                        <m:e>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sSub>
                            <m:sSubPr>
                              <m:ctrlPr>
                                <a:rPr lang="en-US" b="0" i="1" smtClean="0">
                                  <a:solidFill>
                                    <a:schemeClr val="bg2"/>
                                  </a:solidFill>
                                  <a:latin typeface="Cambria Math" panose="02040503050406030204" pitchFamily="18" charset="0"/>
                                </a:rPr>
                              </m:ctrlPr>
                            </m:sSubPr>
                            <m:e>
                              <m:r>
                                <a:rPr lang="en-US" b="0" i="1" smtClean="0">
                                  <a:solidFill>
                                    <a:schemeClr val="bg2"/>
                                  </a:solidFill>
                                  <a:latin typeface="Cambria Math" panose="02040503050406030204" pitchFamily="18" charset="0"/>
                                </a:rPr>
                                <m:t>𝑎</m:t>
                              </m:r>
                            </m:e>
                            <m:sub>
                              <m:r>
                                <a:rPr lang="en-US" b="0" i="1" smtClean="0">
                                  <a:solidFill>
                                    <a:schemeClr val="bg2"/>
                                  </a:solidFill>
                                  <a:latin typeface="Cambria Math" panose="02040503050406030204" pitchFamily="18" charset="0"/>
                                </a:rPr>
                                <m:t>1</m:t>
                              </m:r>
                            </m:sub>
                          </m:sSub>
                          <m:r>
                            <a:rPr lang="en-US" b="0" i="1" smtClean="0">
                              <a:solidFill>
                                <a:schemeClr val="bg2"/>
                              </a:solidFill>
                              <a:latin typeface="Cambria Math" panose="02040503050406030204" pitchFamily="18" charset="0"/>
                            </a:rPr>
                            <m:t>,</m:t>
                          </m:r>
                          <m:sSub>
                            <m:sSubPr>
                              <m:ctrlPr>
                                <a:rPr lang="en-US" b="0" i="1" smtClean="0">
                                  <a:solidFill>
                                    <a:schemeClr val="bg2"/>
                                  </a:solidFill>
                                  <a:latin typeface="Cambria Math" panose="02040503050406030204" pitchFamily="18" charset="0"/>
                                </a:rPr>
                              </m:ctrlPr>
                            </m:sSubPr>
                            <m:e>
                              <m:r>
                                <a:rPr lang="en-US" b="0" i="1" smtClean="0">
                                  <a:solidFill>
                                    <a:schemeClr val="bg2"/>
                                  </a:solidFill>
                                  <a:latin typeface="Cambria Math" panose="02040503050406030204" pitchFamily="18" charset="0"/>
                                </a:rPr>
                                <m:t>𝑎</m:t>
                              </m:r>
                            </m:e>
                            <m:sub>
                              <m:r>
                                <a:rPr lang="en-US" b="0" i="1" smtClean="0">
                                  <a:solidFill>
                                    <a:schemeClr val="bg2"/>
                                  </a:solidFill>
                                  <a:latin typeface="Cambria Math" panose="02040503050406030204" pitchFamily="18" charset="0"/>
                                </a:rPr>
                                <m:t>2</m:t>
                              </m:r>
                            </m:sub>
                          </m:sSub>
                        </m:e>
                      </m:d>
                      <m:r>
                        <a:rPr lang="en-US" b="0" i="1" smtClean="0">
                          <a:solidFill>
                            <a:schemeClr val="bg2"/>
                          </a:solidFill>
                          <a:latin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𝛾</m:t>
                      </m:r>
                      <m:sSub>
                        <m:sSubPr>
                          <m:ctrlPr>
                            <a:rPr lang="en-US" b="0" i="1" smtClean="0">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𝔼</m:t>
                          </m:r>
                        </m:e>
                        <m:sub>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b="0" i="1" smtClean="0">
                                  <a:solidFill>
                                    <a:schemeClr val="bg2"/>
                                  </a:solidFill>
                                  <a:latin typeface="Cambria Math" panose="02040503050406030204" pitchFamily="18" charset="0"/>
                                  <a:ea typeface="Cambria Math" panose="02040503050406030204" pitchFamily="18" charset="0"/>
                                </a:rPr>
                                <m:t>𝑠</m:t>
                              </m:r>
                            </m:e>
                            <m:sup>
                              <m:r>
                                <a:rPr lang="en-US" b="0" i="1" smtClean="0">
                                  <a:solidFill>
                                    <a:schemeClr val="bg2"/>
                                  </a:solidFill>
                                  <a:latin typeface="Cambria Math" panose="02040503050406030204" pitchFamily="18" charset="0"/>
                                  <a:ea typeface="Cambria Math" panose="02040503050406030204" pitchFamily="18" charset="0"/>
                                </a:rPr>
                                <m:t>′</m:t>
                              </m:r>
                            </m:sup>
                          </m:sSup>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𝑃</m:t>
                          </m:r>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𝑠</m:t>
                          </m:r>
                          <m:r>
                            <a:rPr lang="en-US" b="0" i="1" smtClean="0">
                              <a:solidFill>
                                <a:schemeClr val="bg2"/>
                              </a:solidFill>
                              <a:latin typeface="Cambria Math" panose="02040503050406030204" pitchFamily="18" charset="0"/>
                              <a:ea typeface="Cambria Math" panose="02040503050406030204" pitchFamily="18" charset="0"/>
                            </a:rPr>
                            <m:t>,</m:t>
                          </m:r>
                          <m:sSub>
                            <m:sSubPr>
                              <m:ctrlPr>
                                <a:rPr lang="en-US" b="0" i="1" smtClean="0">
                                  <a:solidFill>
                                    <a:schemeClr val="bg2"/>
                                  </a:solidFill>
                                  <a:latin typeface="Cambria Math" panose="02040503050406030204" pitchFamily="18" charset="0"/>
                                  <a:ea typeface="Cambria Math" panose="02040503050406030204" pitchFamily="18" charset="0"/>
                                </a:rPr>
                              </m:ctrlPr>
                            </m:sSubPr>
                            <m:e>
                              <m:r>
                                <a:rPr lang="en-US" b="0" i="1" smtClean="0">
                                  <a:solidFill>
                                    <a:schemeClr val="bg2"/>
                                  </a:solidFill>
                                  <a:latin typeface="Cambria Math" panose="02040503050406030204" pitchFamily="18" charset="0"/>
                                  <a:ea typeface="Cambria Math" panose="02040503050406030204" pitchFamily="18" charset="0"/>
                                </a:rPr>
                                <m:t>𝑎</m:t>
                              </m:r>
                            </m:e>
                            <m:sub>
                              <m:r>
                                <a:rPr lang="en-US" b="0" i="1" smtClean="0">
                                  <a:solidFill>
                                    <a:schemeClr val="bg2"/>
                                  </a:solidFill>
                                  <a:latin typeface="Cambria Math" panose="02040503050406030204" pitchFamily="18" charset="0"/>
                                  <a:ea typeface="Cambria Math" panose="02040503050406030204" pitchFamily="18" charset="0"/>
                                </a:rPr>
                                <m:t>1</m:t>
                              </m:r>
                            </m:sub>
                          </m:sSub>
                          <m:r>
                            <a:rPr lang="en-US" b="0" i="1" smtClean="0">
                              <a:solidFill>
                                <a:schemeClr val="bg2"/>
                              </a:solidFill>
                              <a:latin typeface="Cambria Math" panose="02040503050406030204" pitchFamily="18" charset="0"/>
                              <a:ea typeface="Cambria Math" panose="02040503050406030204" pitchFamily="18" charset="0"/>
                            </a:rPr>
                            <m:t>,</m:t>
                          </m:r>
                          <m:sSub>
                            <m:sSubPr>
                              <m:ctrlPr>
                                <a:rPr lang="en-US" b="0" i="1" smtClean="0">
                                  <a:solidFill>
                                    <a:schemeClr val="bg2"/>
                                  </a:solidFill>
                                  <a:latin typeface="Cambria Math" panose="02040503050406030204" pitchFamily="18" charset="0"/>
                                  <a:ea typeface="Cambria Math" panose="02040503050406030204" pitchFamily="18" charset="0"/>
                                </a:rPr>
                              </m:ctrlPr>
                            </m:sSubPr>
                            <m:e>
                              <m:r>
                                <a:rPr lang="en-US" b="0" i="1" smtClean="0">
                                  <a:solidFill>
                                    <a:schemeClr val="bg2"/>
                                  </a:solidFill>
                                  <a:latin typeface="Cambria Math" panose="02040503050406030204" pitchFamily="18" charset="0"/>
                                  <a:ea typeface="Cambria Math" panose="02040503050406030204" pitchFamily="18" charset="0"/>
                                </a:rPr>
                                <m:t>𝑎</m:t>
                              </m:r>
                            </m:e>
                            <m:sub>
                              <m:r>
                                <a:rPr lang="en-US" b="0" i="1" smtClean="0">
                                  <a:solidFill>
                                    <a:schemeClr val="bg2"/>
                                  </a:solidFill>
                                  <a:latin typeface="Cambria Math" panose="02040503050406030204" pitchFamily="18" charset="0"/>
                                  <a:ea typeface="Cambria Math" panose="02040503050406030204" pitchFamily="18" charset="0"/>
                                </a:rPr>
                                <m:t>2</m:t>
                              </m:r>
                            </m:sub>
                          </m:sSub>
                          <m:r>
                            <a:rPr lang="en-US" b="0" i="1" smtClean="0">
                              <a:solidFill>
                                <a:schemeClr val="bg2"/>
                              </a:solidFill>
                              <a:latin typeface="Cambria Math" panose="02040503050406030204" pitchFamily="18" charset="0"/>
                              <a:ea typeface="Cambria Math" panose="02040503050406030204" pitchFamily="18" charset="0"/>
                            </a:rPr>
                            <m:t>)</m:t>
                          </m:r>
                        </m:sub>
                      </m:sSub>
                      <m:r>
                        <a:rPr lang="en-US" b="0" i="1" smtClean="0">
                          <a:solidFill>
                            <a:schemeClr val="bg2"/>
                          </a:solidFill>
                          <a:latin typeface="Cambria Math" panose="02040503050406030204" pitchFamily="18" charset="0"/>
                          <a:ea typeface="Cambria Math" panose="02040503050406030204" pitchFamily="18" charset="0"/>
                        </a:rPr>
                        <m:t> </m:t>
                      </m:r>
                      <m:r>
                        <a:rPr lang="en-US" b="0" i="1" smtClean="0">
                          <a:solidFill>
                            <a:schemeClr val="bg2"/>
                          </a:solidFill>
                          <a:latin typeface="Cambria Math" panose="02040503050406030204" pitchFamily="18" charset="0"/>
                          <a:ea typeface="Cambria Math" panose="02040503050406030204" pitchFamily="18" charset="0"/>
                        </a:rPr>
                        <m:t>𝑉</m:t>
                      </m:r>
                      <m:d>
                        <m:dPr>
                          <m:ctrlPr>
                            <a:rPr lang="en-US" b="0" i="1" smtClean="0">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𝑠</m:t>
                          </m:r>
                          <m:r>
                            <a:rPr lang="en-US" b="0" i="1" smtClean="0">
                              <a:solidFill>
                                <a:schemeClr val="bg2"/>
                              </a:solidFill>
                              <a:latin typeface="Cambria Math" panose="02040503050406030204" pitchFamily="18" charset="0"/>
                              <a:ea typeface="Cambria Math" panose="02040503050406030204" pitchFamily="18" charset="0"/>
                            </a:rPr>
                            <m:t>′</m:t>
                          </m:r>
                        </m:e>
                      </m:d>
                    </m:oMath>
                  </m:oMathPara>
                </a14:m>
                <a:endParaRPr lang="en-US" dirty="0">
                  <a:solidFill>
                    <a:schemeClr val="bg2"/>
                  </a:solidFill>
                </a:endParaRPr>
              </a:p>
              <a:p>
                <a:pPr marL="342900" lvl="0">
                  <a:spcAft>
                    <a:spcPts val="1200"/>
                  </a:spcAft>
                  <a:buAutoNum type="arabicPeriod"/>
                </a:pPr>
                <a:r>
                  <a:rPr lang="en-US" dirty="0">
                    <a:solidFill>
                      <a:schemeClr val="bg2"/>
                    </a:solidFill>
                  </a:rPr>
                  <a:t>Initialize </a:t>
                </a:r>
                <a14:m>
                  <m:oMath xmlns:m="http://schemas.openxmlformats.org/officeDocument/2006/math">
                    <m:sSup>
                      <m:sSupPr>
                        <m:ctrlPr>
                          <a:rPr lang="en-US" i="1">
                            <a:solidFill>
                              <a:schemeClr val="bg2"/>
                            </a:solidFill>
                            <a:latin typeface="Cambria Math" panose="02040503050406030204" pitchFamily="18" charset="0"/>
                          </a:rPr>
                        </m:ctrlPr>
                      </m:sSupPr>
                      <m:e>
                        <m:r>
                          <a:rPr lang="en-US" i="1">
                            <a:solidFill>
                              <a:schemeClr val="bg2"/>
                            </a:solidFill>
                            <a:latin typeface="Cambria Math" panose="02040503050406030204" pitchFamily="18" charset="0"/>
                          </a:rPr>
                          <m:t>𝑄</m:t>
                        </m:r>
                      </m:e>
                      <m:sup>
                        <m:r>
                          <a:rPr lang="en-US" i="1">
                            <a:solidFill>
                              <a:schemeClr val="bg2"/>
                            </a:solidFill>
                            <a:latin typeface="Cambria Math" panose="02040503050406030204" pitchFamily="18" charset="0"/>
                          </a:rPr>
                          <m:t>0</m:t>
                        </m:r>
                      </m:sup>
                    </m:sSup>
                    <m:r>
                      <a:rPr lang="en-US" b="0" i="1" smtClean="0">
                        <a:solidFill>
                          <a:schemeClr val="bg2"/>
                        </a:solidFill>
                        <a:latin typeface="Cambria Math" panose="02040503050406030204" pitchFamily="18" charset="0"/>
                      </a:rPr>
                      <m:t>, </m:t>
                    </m:r>
                    <m:sSup>
                      <m:sSupPr>
                        <m:ctrlPr>
                          <a:rPr lang="en-US" b="0" i="1" smtClean="0">
                            <a:solidFill>
                              <a:schemeClr val="bg2"/>
                            </a:solidFill>
                            <a:latin typeface="Cambria Math" panose="02040503050406030204" pitchFamily="18" charset="0"/>
                          </a:rPr>
                        </m:ctrlPr>
                      </m:sSupPr>
                      <m:e>
                        <m:r>
                          <a:rPr lang="en-US" b="0" i="1" smtClean="0">
                            <a:solidFill>
                              <a:schemeClr val="bg2"/>
                            </a:solidFill>
                            <a:latin typeface="Cambria Math" panose="02040503050406030204" pitchFamily="18" charset="0"/>
                          </a:rPr>
                          <m:t>𝑉</m:t>
                        </m:r>
                      </m:e>
                      <m:sup>
                        <m:r>
                          <a:rPr lang="en-US" b="0" i="1" smtClean="0">
                            <a:solidFill>
                              <a:schemeClr val="bg2"/>
                            </a:solidFill>
                            <a:latin typeface="Cambria Math" panose="02040503050406030204" pitchFamily="18" charset="0"/>
                          </a:rPr>
                          <m:t>0</m:t>
                        </m:r>
                      </m:sup>
                    </m:sSup>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𝜋</m:t>
                    </m:r>
                    <m:d>
                      <m:dPr>
                        <m:ctrlPr>
                          <a:rPr lang="en-US" b="0" i="1" smtClean="0">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𝑎</m:t>
                        </m:r>
                      </m:e>
                      <m:e>
                        <m:r>
                          <a:rPr lang="en-US" b="0" i="1" smtClean="0">
                            <a:solidFill>
                              <a:schemeClr val="bg2"/>
                            </a:solidFill>
                            <a:latin typeface="Cambria Math" panose="02040503050406030204" pitchFamily="18" charset="0"/>
                            <a:ea typeface="Cambria Math" panose="02040503050406030204" pitchFamily="18" charset="0"/>
                          </a:rPr>
                          <m:t>𝑠</m:t>
                        </m:r>
                      </m:e>
                    </m:d>
                    <m:r>
                      <a:rPr lang="en-US" b="0" i="1" smtClean="0">
                        <a:solidFill>
                          <a:schemeClr val="bg2"/>
                        </a:solidFill>
                        <a:latin typeface="Cambria Math" panose="02040503050406030204" pitchFamily="18" charset="0"/>
                        <a:ea typeface="Cambria Math" panose="02040503050406030204" pitchFamily="18" charset="0"/>
                      </a:rPr>
                      <m:t>, </m:t>
                    </m:r>
                    <m:r>
                      <a:rPr lang="en-US" b="0" i="1" smtClean="0">
                        <a:solidFill>
                          <a:schemeClr val="bg2"/>
                        </a:solidFill>
                        <a:latin typeface="Cambria Math" panose="02040503050406030204" pitchFamily="18" charset="0"/>
                        <a:ea typeface="Cambria Math" panose="02040503050406030204" pitchFamily="18" charset="0"/>
                      </a:rPr>
                      <m:t>𝛼</m:t>
                    </m:r>
                  </m:oMath>
                </a14:m>
                <a:endParaRPr lang="en-US" dirty="0">
                  <a:solidFill>
                    <a:schemeClr val="bg2"/>
                  </a:solidFill>
                </a:endParaRPr>
              </a:p>
              <a:p>
                <a:pPr marL="342900" lvl="0">
                  <a:spcAft>
                    <a:spcPts val="1200"/>
                  </a:spcAft>
                  <a:buAutoNum type="arabicPeriod"/>
                </a:pPr>
                <a14:m>
                  <m:oMath xmlns:m="http://schemas.openxmlformats.org/officeDocument/2006/math">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𝑄</m:t>
                        </m:r>
                      </m:e>
                      <m:sup>
                        <m:r>
                          <a:rPr lang="en-US" i="1">
                            <a:solidFill>
                              <a:schemeClr val="bg2"/>
                            </a:solidFill>
                            <a:latin typeface="Cambria Math" panose="02040503050406030204" pitchFamily="18" charset="0"/>
                            <a:ea typeface="Cambria Math" panose="02040503050406030204" pitchFamily="18" charset="0"/>
                          </a:rPr>
                          <m:t>𝑡</m:t>
                        </m:r>
                        <m:r>
                          <a:rPr lang="en-US" i="1">
                            <a:solidFill>
                              <a:schemeClr val="bg2"/>
                            </a:solidFill>
                            <a:latin typeface="Cambria Math" panose="02040503050406030204" pitchFamily="18" charset="0"/>
                            <a:ea typeface="Cambria Math" panose="02040503050406030204" pitchFamily="18" charset="0"/>
                          </a:rPr>
                          <m:t>+1</m:t>
                        </m:r>
                      </m:sup>
                    </m:sSup>
                    <m:d>
                      <m:dPr>
                        <m:ctrlPr>
                          <a:rPr lang="en-US" b="0" i="1" smtClean="0">
                            <a:solidFill>
                              <a:schemeClr val="bg2"/>
                            </a:solidFill>
                            <a:latin typeface="Cambria Math" panose="02040503050406030204" pitchFamily="18" charset="0"/>
                            <a:ea typeface="Cambria Math" panose="02040503050406030204" pitchFamily="18" charset="0"/>
                          </a:rPr>
                        </m:ctrlPr>
                      </m:dPr>
                      <m:e>
                        <m:sSub>
                          <m:sSubPr>
                            <m:ctrlPr>
                              <a:rPr lang="en-US" b="0" i="1" smtClean="0">
                                <a:solidFill>
                                  <a:schemeClr val="bg2"/>
                                </a:solidFill>
                                <a:latin typeface="Cambria Math" panose="02040503050406030204" pitchFamily="18" charset="0"/>
                                <a:ea typeface="Cambria Math" panose="02040503050406030204" pitchFamily="18" charset="0"/>
                              </a:rPr>
                            </m:ctrlPr>
                          </m:sSubPr>
                          <m:e>
                            <m:r>
                              <a:rPr lang="en-US" b="0" i="1" smtClean="0">
                                <a:solidFill>
                                  <a:schemeClr val="bg2"/>
                                </a:solidFill>
                                <a:latin typeface="Cambria Math" panose="02040503050406030204" pitchFamily="18" charset="0"/>
                                <a:ea typeface="Cambria Math" panose="02040503050406030204" pitchFamily="18" charset="0"/>
                              </a:rPr>
                              <m:t>𝑠</m:t>
                            </m:r>
                          </m:e>
                          <m:sub>
                            <m:r>
                              <a:rPr lang="en-US" b="0" i="1" smtClean="0">
                                <a:solidFill>
                                  <a:schemeClr val="bg2"/>
                                </a:solidFill>
                                <a:latin typeface="Cambria Math" panose="02040503050406030204" pitchFamily="18" charset="0"/>
                                <a:ea typeface="Cambria Math" panose="02040503050406030204" pitchFamily="18" charset="0"/>
                              </a:rPr>
                              <m:t>𝑡</m:t>
                            </m:r>
                          </m:sub>
                        </m:sSub>
                        <m:r>
                          <a:rPr lang="en-US" b="0" i="1" smtClean="0">
                            <a:solidFill>
                              <a:schemeClr val="bg2"/>
                            </a:solidFill>
                            <a:latin typeface="Cambria Math" panose="02040503050406030204" pitchFamily="18" charset="0"/>
                            <a:ea typeface="Cambria Math" panose="02040503050406030204" pitchFamily="18" charset="0"/>
                          </a:rPr>
                          <m:t>,</m:t>
                        </m:r>
                        <m:sSubSup>
                          <m:sSubSupPr>
                            <m:ctrlPr>
                              <a:rPr lang="en-US" b="0" i="1" smtClean="0">
                                <a:solidFill>
                                  <a:schemeClr val="bg2"/>
                                </a:solidFill>
                                <a:latin typeface="Cambria Math" panose="02040503050406030204" pitchFamily="18" charset="0"/>
                                <a:ea typeface="Cambria Math" panose="02040503050406030204" pitchFamily="18" charset="0"/>
                              </a:rPr>
                            </m:ctrlPr>
                          </m:sSubSupPr>
                          <m:e>
                            <m:r>
                              <a:rPr lang="en-US" b="0" i="1" smtClean="0">
                                <a:solidFill>
                                  <a:schemeClr val="bg2"/>
                                </a:solidFill>
                                <a:latin typeface="Cambria Math" panose="02040503050406030204" pitchFamily="18" charset="0"/>
                                <a:ea typeface="Cambria Math" panose="02040503050406030204" pitchFamily="18" charset="0"/>
                              </a:rPr>
                              <m:t>𝑎</m:t>
                            </m:r>
                          </m:e>
                          <m:sub>
                            <m:r>
                              <a:rPr lang="en-US" b="0" i="1" smtClean="0">
                                <a:solidFill>
                                  <a:schemeClr val="bg2"/>
                                </a:solidFill>
                                <a:latin typeface="Cambria Math" panose="02040503050406030204" pitchFamily="18" charset="0"/>
                                <a:ea typeface="Cambria Math" panose="02040503050406030204" pitchFamily="18" charset="0"/>
                              </a:rPr>
                              <m:t>𝑡</m:t>
                            </m:r>
                          </m:sub>
                          <m:sup>
                            <m:r>
                              <a:rPr lang="en-US" b="0" i="1" smtClean="0">
                                <a:solidFill>
                                  <a:schemeClr val="bg2"/>
                                </a:solidFill>
                                <a:latin typeface="Cambria Math" panose="02040503050406030204" pitchFamily="18" charset="0"/>
                                <a:ea typeface="Cambria Math" panose="02040503050406030204" pitchFamily="18" charset="0"/>
                              </a:rPr>
                              <m:t>1</m:t>
                            </m:r>
                          </m:sup>
                        </m:sSubSup>
                        <m:r>
                          <a:rPr lang="en-US" b="0" i="1" smtClean="0">
                            <a:solidFill>
                              <a:schemeClr val="bg2"/>
                            </a:solidFill>
                            <a:latin typeface="Cambria Math" panose="02040503050406030204" pitchFamily="18" charset="0"/>
                            <a:ea typeface="Cambria Math" panose="02040503050406030204" pitchFamily="18" charset="0"/>
                          </a:rPr>
                          <m:t>,</m:t>
                        </m:r>
                        <m:sSubSup>
                          <m:sSubSupPr>
                            <m:ctrlPr>
                              <a:rPr lang="en-US" b="0" i="1" smtClean="0">
                                <a:solidFill>
                                  <a:schemeClr val="bg2"/>
                                </a:solidFill>
                                <a:latin typeface="Cambria Math" panose="02040503050406030204" pitchFamily="18" charset="0"/>
                                <a:ea typeface="Cambria Math" panose="02040503050406030204" pitchFamily="18" charset="0"/>
                              </a:rPr>
                            </m:ctrlPr>
                          </m:sSubSupPr>
                          <m:e>
                            <m:r>
                              <a:rPr lang="en-US" b="0" i="1" smtClean="0">
                                <a:solidFill>
                                  <a:schemeClr val="bg2"/>
                                </a:solidFill>
                                <a:latin typeface="Cambria Math" panose="02040503050406030204" pitchFamily="18" charset="0"/>
                                <a:ea typeface="Cambria Math" panose="02040503050406030204" pitchFamily="18" charset="0"/>
                              </a:rPr>
                              <m:t>𝑎</m:t>
                            </m:r>
                          </m:e>
                          <m:sub>
                            <m:r>
                              <a:rPr lang="en-US" b="0" i="1" smtClean="0">
                                <a:solidFill>
                                  <a:schemeClr val="bg2"/>
                                </a:solidFill>
                                <a:latin typeface="Cambria Math" panose="02040503050406030204" pitchFamily="18" charset="0"/>
                                <a:ea typeface="Cambria Math" panose="02040503050406030204" pitchFamily="18" charset="0"/>
                              </a:rPr>
                              <m:t>𝑡</m:t>
                            </m:r>
                          </m:sub>
                          <m:sup>
                            <m:r>
                              <a:rPr lang="en-US" b="0" i="1" smtClean="0">
                                <a:solidFill>
                                  <a:schemeClr val="bg2"/>
                                </a:solidFill>
                                <a:latin typeface="Cambria Math" panose="02040503050406030204" pitchFamily="18" charset="0"/>
                                <a:ea typeface="Cambria Math" panose="02040503050406030204" pitchFamily="18" charset="0"/>
                              </a:rPr>
                              <m:t>2</m:t>
                            </m:r>
                          </m:sup>
                        </m:sSubSup>
                      </m:e>
                    </m:d>
                    <m:r>
                      <a:rPr lang="en-US" i="1">
                        <a:solidFill>
                          <a:schemeClr val="bg2"/>
                        </a:solidFill>
                        <a:latin typeface="Cambria Math" panose="02040503050406030204" pitchFamily="18" charset="0"/>
                        <a:ea typeface="Cambria Math" panose="02040503050406030204" pitchFamily="18" charset="0"/>
                      </a:rPr>
                      <m:t>⇐</m:t>
                    </m:r>
                    <m:d>
                      <m:dPr>
                        <m:ctrlPr>
                          <a:rPr lang="en-US" b="0" i="1" smtClean="0">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1−</m:t>
                        </m:r>
                        <m:sSub>
                          <m:sSubPr>
                            <m:ctrlPr>
                              <a:rPr lang="en-US" b="0" i="1" smtClean="0">
                                <a:solidFill>
                                  <a:schemeClr val="bg2"/>
                                </a:solidFill>
                                <a:latin typeface="Cambria Math" panose="02040503050406030204" pitchFamily="18" charset="0"/>
                                <a:ea typeface="Cambria Math" panose="02040503050406030204" pitchFamily="18" charset="0"/>
                              </a:rPr>
                            </m:ctrlPr>
                          </m:sSubPr>
                          <m:e>
                            <m:r>
                              <a:rPr lang="en-US" b="0" i="1" smtClean="0">
                                <a:solidFill>
                                  <a:schemeClr val="bg2"/>
                                </a:solidFill>
                                <a:latin typeface="Cambria Math" panose="02040503050406030204" pitchFamily="18" charset="0"/>
                                <a:ea typeface="Cambria Math" panose="02040503050406030204" pitchFamily="18" charset="0"/>
                              </a:rPr>
                              <m:t>𝛼</m:t>
                            </m:r>
                          </m:e>
                          <m:sub>
                            <m:r>
                              <a:rPr lang="en-US" b="0" i="1" smtClean="0">
                                <a:solidFill>
                                  <a:schemeClr val="bg2"/>
                                </a:solidFill>
                                <a:latin typeface="Cambria Math" panose="02040503050406030204" pitchFamily="18" charset="0"/>
                                <a:ea typeface="Cambria Math" panose="02040503050406030204" pitchFamily="18" charset="0"/>
                              </a:rPr>
                              <m:t>𝑡</m:t>
                            </m:r>
                          </m:sub>
                        </m:sSub>
                      </m:e>
                    </m:d>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b="0" i="1" smtClean="0">
                            <a:solidFill>
                              <a:schemeClr val="bg2"/>
                            </a:solidFill>
                            <a:latin typeface="Cambria Math" panose="02040503050406030204" pitchFamily="18" charset="0"/>
                            <a:ea typeface="Cambria Math" panose="02040503050406030204" pitchFamily="18" charset="0"/>
                          </a:rPr>
                          <m:t>𝑄</m:t>
                        </m:r>
                      </m:e>
                      <m:sup>
                        <m:r>
                          <a:rPr lang="en-US" b="0" i="1" smtClean="0">
                            <a:solidFill>
                              <a:schemeClr val="bg2"/>
                            </a:solidFill>
                            <a:latin typeface="Cambria Math" panose="02040503050406030204" pitchFamily="18" charset="0"/>
                            <a:ea typeface="Cambria Math" panose="02040503050406030204" pitchFamily="18" charset="0"/>
                          </a:rPr>
                          <m:t>𝑡</m:t>
                        </m:r>
                      </m:sup>
                    </m:sSup>
                    <m:d>
                      <m:dPr>
                        <m:ctrlPr>
                          <a:rPr lang="en-US" b="0" i="1" smtClean="0">
                            <a:solidFill>
                              <a:schemeClr val="bg2"/>
                            </a:solidFill>
                            <a:latin typeface="Cambria Math" panose="02040503050406030204" pitchFamily="18" charset="0"/>
                            <a:ea typeface="Cambria Math" panose="02040503050406030204" pitchFamily="18" charset="0"/>
                          </a:rPr>
                        </m:ctrlPr>
                      </m:dPr>
                      <m:e>
                        <m:sSub>
                          <m:sSubPr>
                            <m:ctrlPr>
                              <a:rPr lang="en-US" b="0" i="1" smtClean="0">
                                <a:solidFill>
                                  <a:schemeClr val="bg2"/>
                                </a:solidFill>
                                <a:latin typeface="Cambria Math" panose="02040503050406030204" pitchFamily="18" charset="0"/>
                                <a:ea typeface="Cambria Math" panose="02040503050406030204" pitchFamily="18" charset="0"/>
                              </a:rPr>
                            </m:ctrlPr>
                          </m:sSubPr>
                          <m:e>
                            <m:r>
                              <a:rPr lang="en-US" b="0" i="1" smtClean="0">
                                <a:solidFill>
                                  <a:schemeClr val="bg2"/>
                                </a:solidFill>
                                <a:latin typeface="Cambria Math" panose="02040503050406030204" pitchFamily="18" charset="0"/>
                                <a:ea typeface="Cambria Math" panose="02040503050406030204" pitchFamily="18" charset="0"/>
                              </a:rPr>
                              <m:t>𝑠</m:t>
                            </m:r>
                          </m:e>
                          <m:sub>
                            <m:r>
                              <a:rPr lang="en-US" b="0" i="1" smtClean="0">
                                <a:solidFill>
                                  <a:schemeClr val="bg2"/>
                                </a:solidFill>
                                <a:latin typeface="Cambria Math" panose="02040503050406030204" pitchFamily="18" charset="0"/>
                                <a:ea typeface="Cambria Math" panose="02040503050406030204" pitchFamily="18" charset="0"/>
                              </a:rPr>
                              <m:t>𝑡</m:t>
                            </m:r>
                          </m:sub>
                        </m:sSub>
                        <m:r>
                          <a:rPr lang="en-US" b="0" i="1" smtClean="0">
                            <a:solidFill>
                              <a:schemeClr val="bg2"/>
                            </a:solidFill>
                            <a:latin typeface="Cambria Math" panose="02040503050406030204" pitchFamily="18" charset="0"/>
                            <a:ea typeface="Cambria Math" panose="02040503050406030204" pitchFamily="18" charset="0"/>
                          </a:rPr>
                          <m:t>,</m:t>
                        </m:r>
                        <m:sSubSup>
                          <m:sSubSupPr>
                            <m:ctrlPr>
                              <a:rPr lang="en-US" b="0" i="1" smtClean="0">
                                <a:solidFill>
                                  <a:schemeClr val="bg2"/>
                                </a:solidFill>
                                <a:latin typeface="Cambria Math" panose="02040503050406030204" pitchFamily="18" charset="0"/>
                                <a:ea typeface="Cambria Math" panose="02040503050406030204" pitchFamily="18" charset="0"/>
                              </a:rPr>
                            </m:ctrlPr>
                          </m:sSubSupPr>
                          <m:e>
                            <m:r>
                              <a:rPr lang="en-US" b="0" i="1" smtClean="0">
                                <a:solidFill>
                                  <a:schemeClr val="bg2"/>
                                </a:solidFill>
                                <a:latin typeface="Cambria Math" panose="02040503050406030204" pitchFamily="18" charset="0"/>
                                <a:ea typeface="Cambria Math" panose="02040503050406030204" pitchFamily="18" charset="0"/>
                              </a:rPr>
                              <m:t>𝑎</m:t>
                            </m:r>
                          </m:e>
                          <m:sub>
                            <m:r>
                              <a:rPr lang="en-US" b="0" i="1" smtClean="0">
                                <a:solidFill>
                                  <a:schemeClr val="bg2"/>
                                </a:solidFill>
                                <a:latin typeface="Cambria Math" panose="02040503050406030204" pitchFamily="18" charset="0"/>
                                <a:ea typeface="Cambria Math" panose="02040503050406030204" pitchFamily="18" charset="0"/>
                              </a:rPr>
                              <m:t>𝑡</m:t>
                            </m:r>
                          </m:sub>
                          <m:sup>
                            <m:r>
                              <a:rPr lang="en-US" b="0" i="1" smtClean="0">
                                <a:solidFill>
                                  <a:schemeClr val="bg2"/>
                                </a:solidFill>
                                <a:latin typeface="Cambria Math" panose="02040503050406030204" pitchFamily="18" charset="0"/>
                                <a:ea typeface="Cambria Math" panose="02040503050406030204" pitchFamily="18" charset="0"/>
                              </a:rPr>
                              <m:t>1</m:t>
                            </m:r>
                          </m:sup>
                        </m:sSubSup>
                        <m:r>
                          <a:rPr lang="en-US" b="0" i="1" smtClean="0">
                            <a:solidFill>
                              <a:schemeClr val="bg2"/>
                            </a:solidFill>
                            <a:latin typeface="Cambria Math" panose="02040503050406030204" pitchFamily="18" charset="0"/>
                            <a:ea typeface="Cambria Math" panose="02040503050406030204" pitchFamily="18" charset="0"/>
                          </a:rPr>
                          <m:t>,</m:t>
                        </m:r>
                        <m:sSubSup>
                          <m:sSubSupPr>
                            <m:ctrlPr>
                              <a:rPr lang="en-US" b="0" i="1" smtClean="0">
                                <a:solidFill>
                                  <a:schemeClr val="bg2"/>
                                </a:solidFill>
                                <a:latin typeface="Cambria Math" panose="02040503050406030204" pitchFamily="18" charset="0"/>
                                <a:ea typeface="Cambria Math" panose="02040503050406030204" pitchFamily="18" charset="0"/>
                              </a:rPr>
                            </m:ctrlPr>
                          </m:sSubSupPr>
                          <m:e>
                            <m:r>
                              <a:rPr lang="en-US" b="0" i="1" smtClean="0">
                                <a:solidFill>
                                  <a:schemeClr val="bg2"/>
                                </a:solidFill>
                                <a:latin typeface="Cambria Math" panose="02040503050406030204" pitchFamily="18" charset="0"/>
                                <a:ea typeface="Cambria Math" panose="02040503050406030204" pitchFamily="18" charset="0"/>
                              </a:rPr>
                              <m:t>𝑎</m:t>
                            </m:r>
                          </m:e>
                          <m:sub>
                            <m:r>
                              <a:rPr lang="en-US" b="0" i="1" smtClean="0">
                                <a:solidFill>
                                  <a:schemeClr val="bg2"/>
                                </a:solidFill>
                                <a:latin typeface="Cambria Math" panose="02040503050406030204" pitchFamily="18" charset="0"/>
                                <a:ea typeface="Cambria Math" panose="02040503050406030204" pitchFamily="18" charset="0"/>
                              </a:rPr>
                              <m:t>𝑡</m:t>
                            </m:r>
                          </m:sub>
                          <m:sup>
                            <m:r>
                              <a:rPr lang="en-US" b="0" i="1" smtClean="0">
                                <a:solidFill>
                                  <a:schemeClr val="bg2"/>
                                </a:solidFill>
                                <a:latin typeface="Cambria Math" panose="02040503050406030204" pitchFamily="18" charset="0"/>
                                <a:ea typeface="Cambria Math" panose="02040503050406030204" pitchFamily="18" charset="0"/>
                              </a:rPr>
                              <m:t>2</m:t>
                            </m:r>
                          </m:sup>
                        </m:sSubSup>
                      </m:e>
                    </m:d>
                    <m:r>
                      <a:rPr lang="en-US" b="0" i="1" smtClean="0">
                        <a:solidFill>
                          <a:schemeClr val="bg2"/>
                        </a:solidFill>
                        <a:latin typeface="Cambria Math" panose="02040503050406030204" pitchFamily="18" charset="0"/>
                        <a:ea typeface="Cambria Math" panose="02040503050406030204" pitchFamily="18" charset="0"/>
                      </a:rPr>
                      <m:t>+</m:t>
                    </m:r>
                    <m:sSub>
                      <m:sSubPr>
                        <m:ctrlPr>
                          <a:rPr lang="en-US" b="0" i="1" smtClean="0">
                            <a:solidFill>
                              <a:schemeClr val="bg2"/>
                            </a:solidFill>
                            <a:latin typeface="Cambria Math" panose="02040503050406030204" pitchFamily="18" charset="0"/>
                            <a:ea typeface="Cambria Math" panose="02040503050406030204" pitchFamily="18" charset="0"/>
                          </a:rPr>
                        </m:ctrlPr>
                      </m:sSubPr>
                      <m:e>
                        <m:r>
                          <a:rPr lang="en-US" b="0" i="1" smtClean="0">
                            <a:solidFill>
                              <a:schemeClr val="bg2"/>
                            </a:solidFill>
                            <a:latin typeface="Cambria Math" panose="02040503050406030204" pitchFamily="18" charset="0"/>
                            <a:ea typeface="Cambria Math" panose="02040503050406030204" pitchFamily="18" charset="0"/>
                          </a:rPr>
                          <m:t>𝛼</m:t>
                        </m:r>
                      </m:e>
                      <m:sub>
                        <m:r>
                          <a:rPr lang="en-US" b="0" i="1" smtClean="0">
                            <a:solidFill>
                              <a:schemeClr val="bg2"/>
                            </a:solidFill>
                            <a:latin typeface="Cambria Math" panose="02040503050406030204" pitchFamily="18" charset="0"/>
                            <a:ea typeface="Cambria Math" panose="02040503050406030204" pitchFamily="18" charset="0"/>
                          </a:rPr>
                          <m:t>𝑡</m:t>
                        </m:r>
                      </m:sub>
                    </m:sSub>
                    <m:d>
                      <m:dPr>
                        <m:ctrlPr>
                          <a:rPr lang="en-US" b="0" i="1" smtClean="0">
                            <a:solidFill>
                              <a:schemeClr val="bg2"/>
                            </a:solidFill>
                            <a:latin typeface="Cambria Math" panose="02040503050406030204" pitchFamily="18" charset="0"/>
                            <a:ea typeface="Cambria Math" panose="02040503050406030204" pitchFamily="18" charset="0"/>
                          </a:rPr>
                        </m:ctrlPr>
                      </m:dPr>
                      <m:e>
                        <m:sSub>
                          <m:sSubPr>
                            <m:ctrlPr>
                              <a:rPr lang="en-US" b="0" i="1" smtClean="0">
                                <a:solidFill>
                                  <a:schemeClr val="bg2"/>
                                </a:solidFill>
                                <a:latin typeface="Cambria Math" panose="02040503050406030204" pitchFamily="18" charset="0"/>
                                <a:ea typeface="Cambria Math" panose="02040503050406030204" pitchFamily="18" charset="0"/>
                              </a:rPr>
                            </m:ctrlPr>
                          </m:sSubPr>
                          <m:e>
                            <m:r>
                              <a:rPr lang="en-US" b="0" i="1" smtClean="0">
                                <a:solidFill>
                                  <a:schemeClr val="bg2"/>
                                </a:solidFill>
                                <a:latin typeface="Cambria Math" panose="02040503050406030204" pitchFamily="18" charset="0"/>
                                <a:ea typeface="Cambria Math" panose="02040503050406030204" pitchFamily="18" charset="0"/>
                              </a:rPr>
                              <m:t>𝑟</m:t>
                            </m:r>
                          </m:e>
                          <m:sub>
                            <m:r>
                              <a:rPr lang="en-US" b="0" i="1" smtClean="0">
                                <a:solidFill>
                                  <a:schemeClr val="bg2"/>
                                </a:solidFill>
                                <a:latin typeface="Cambria Math" panose="02040503050406030204" pitchFamily="18" charset="0"/>
                                <a:ea typeface="Cambria Math" panose="02040503050406030204" pitchFamily="18" charset="0"/>
                              </a:rPr>
                              <m:t>𝑡</m:t>
                            </m:r>
                          </m:sub>
                        </m:sSub>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𝛾</m:t>
                        </m:r>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b="0" i="1" smtClean="0">
                                <a:solidFill>
                                  <a:schemeClr val="bg2"/>
                                </a:solidFill>
                                <a:latin typeface="Cambria Math" panose="02040503050406030204" pitchFamily="18" charset="0"/>
                                <a:ea typeface="Cambria Math" panose="02040503050406030204" pitchFamily="18" charset="0"/>
                              </a:rPr>
                              <m:t>𝑉</m:t>
                            </m:r>
                          </m:e>
                          <m:sup>
                            <m:r>
                              <a:rPr lang="en-US" b="0" i="1" smtClean="0">
                                <a:solidFill>
                                  <a:schemeClr val="bg2"/>
                                </a:solidFill>
                                <a:latin typeface="Cambria Math" panose="02040503050406030204" pitchFamily="18" charset="0"/>
                                <a:ea typeface="Cambria Math" panose="02040503050406030204" pitchFamily="18" charset="0"/>
                              </a:rPr>
                              <m:t>𝑡</m:t>
                            </m:r>
                          </m:sup>
                        </m:sSup>
                        <m:d>
                          <m:dPr>
                            <m:ctrlPr>
                              <a:rPr lang="en-US" b="0" i="1" smtClean="0">
                                <a:solidFill>
                                  <a:schemeClr val="bg2"/>
                                </a:solidFill>
                                <a:latin typeface="Cambria Math" panose="02040503050406030204" pitchFamily="18" charset="0"/>
                                <a:ea typeface="Cambria Math" panose="02040503050406030204" pitchFamily="18" charset="0"/>
                              </a:rPr>
                            </m:ctrlPr>
                          </m:dPr>
                          <m:e>
                            <m:sSub>
                              <m:sSubPr>
                                <m:ctrlPr>
                                  <a:rPr lang="en-US" b="0" i="1" smtClean="0">
                                    <a:solidFill>
                                      <a:schemeClr val="bg2"/>
                                    </a:solidFill>
                                    <a:latin typeface="Cambria Math" panose="02040503050406030204" pitchFamily="18" charset="0"/>
                                    <a:ea typeface="Cambria Math" panose="02040503050406030204" pitchFamily="18" charset="0"/>
                                  </a:rPr>
                                </m:ctrlPr>
                              </m:sSubPr>
                              <m:e>
                                <m:r>
                                  <a:rPr lang="en-US" b="0" i="1" smtClean="0">
                                    <a:solidFill>
                                      <a:schemeClr val="bg2"/>
                                    </a:solidFill>
                                    <a:latin typeface="Cambria Math" panose="02040503050406030204" pitchFamily="18" charset="0"/>
                                    <a:ea typeface="Cambria Math" panose="02040503050406030204" pitchFamily="18" charset="0"/>
                                  </a:rPr>
                                  <m:t>𝑠</m:t>
                                </m:r>
                              </m:e>
                              <m:sub>
                                <m:r>
                                  <a:rPr lang="en-US" b="0" i="1" smtClean="0">
                                    <a:solidFill>
                                      <a:schemeClr val="bg2"/>
                                    </a:solidFill>
                                    <a:latin typeface="Cambria Math" panose="02040503050406030204" pitchFamily="18" charset="0"/>
                                    <a:ea typeface="Cambria Math" panose="02040503050406030204" pitchFamily="18" charset="0"/>
                                  </a:rPr>
                                  <m:t>𝑡</m:t>
                                </m:r>
                                <m:r>
                                  <a:rPr lang="en-US" b="0" i="1" smtClean="0">
                                    <a:solidFill>
                                      <a:schemeClr val="bg2"/>
                                    </a:solidFill>
                                    <a:latin typeface="Cambria Math" panose="02040503050406030204" pitchFamily="18" charset="0"/>
                                    <a:ea typeface="Cambria Math" panose="02040503050406030204" pitchFamily="18" charset="0"/>
                                  </a:rPr>
                                  <m:t>+1</m:t>
                                </m:r>
                              </m:sub>
                            </m:sSub>
                          </m:e>
                        </m:d>
                      </m:e>
                    </m:d>
                  </m:oMath>
                </a14:m>
                <a:endParaRPr lang="en-US" dirty="0">
                  <a:solidFill>
                    <a:schemeClr val="bg2"/>
                  </a:solidFill>
                </a:endParaRPr>
              </a:p>
              <a:p>
                <a:pPr marL="342900" lvl="0">
                  <a:spcAft>
                    <a:spcPts val="1200"/>
                  </a:spcAft>
                  <a:buAutoNum type="arabicPeriod"/>
                </a:pPr>
                <a:endParaRPr lang="en-US" dirty="0">
                  <a:solidFill>
                    <a:schemeClr val="bg2"/>
                  </a:solidFill>
                </a:endParaRPr>
              </a:p>
              <a:p>
                <a:pPr marL="342900" lvl="0">
                  <a:spcAft>
                    <a:spcPts val="1200"/>
                  </a:spcAft>
                  <a:buAutoNum type="arabicPeriod"/>
                </a:pPr>
                <a:endParaRPr dirty="0">
                  <a:solidFill>
                    <a:schemeClr val="bg2"/>
                  </a:solidFill>
                </a:endParaRPr>
              </a:p>
            </p:txBody>
          </p:sp>
        </mc:Choice>
        <mc:Fallback xmlns="">
          <p:sp>
            <p:nvSpPr>
              <p:cNvPr id="132" name="Google Shape;132;p21"/>
              <p:cNvSpPr txBox="1">
                <a:spLocks noGrp="1" noRot="1" noChangeAspect="1" noMove="1" noResize="1" noEditPoints="1" noAdjustHandles="1" noChangeArrowheads="1" noChangeShapeType="1" noTextEdit="1"/>
              </p:cNvSpPr>
              <p:nvPr>
                <p:ph type="body" idx="1"/>
              </p:nvPr>
            </p:nvSpPr>
            <p:spPr>
              <a:xfrm>
                <a:off x="311700" y="1152475"/>
                <a:ext cx="8520600" cy="3416400"/>
              </a:xfrm>
              <a:prstGeom prst="rect">
                <a:avLst/>
              </a:prstGeom>
              <a:blipFill>
                <a:blip r:embed="rId3"/>
                <a:stretch>
                  <a:fillRect l="-595"/>
                </a:stretch>
              </a:blipFill>
            </p:spPr>
            <p:txBody>
              <a:bodyPr/>
              <a:lstStyle/>
              <a:p>
                <a:r>
                  <a:rPr lang="en-CN">
                    <a:noFill/>
                  </a:rPr>
                  <a:t> </a:t>
                </a:r>
              </a:p>
            </p:txBody>
          </p:sp>
        </mc:Fallback>
      </mc:AlternateContent>
    </p:spTree>
    <p:extLst>
      <p:ext uri="{BB962C8B-B14F-4D97-AF65-F5344CB8AC3E}">
        <p14:creationId xmlns:p14="http://schemas.microsoft.com/office/powerpoint/2010/main" val="38896721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Finding Equilibrium: Minimax Q-Learning</a:t>
            </a:r>
            <a:endParaRPr dirty="0"/>
          </a:p>
        </p:txBody>
      </p:sp>
      <mc:AlternateContent xmlns:mc="http://schemas.openxmlformats.org/markup-compatibility/2006" xmlns:a14="http://schemas.microsoft.com/office/drawing/2010/main">
        <mc:Choice Requires="a14">
          <p:sp>
            <p:nvSpPr>
              <p:cNvPr id="132" name="Google Shape;132;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spcAft>
                    <a:spcPts val="1200"/>
                  </a:spcAft>
                  <a:buNone/>
                </a:pPr>
                <a:r>
                  <a:rPr lang="en-US" b="1" dirty="0">
                    <a:solidFill>
                      <a:schemeClr val="bg2"/>
                    </a:solidFill>
                  </a:rPr>
                  <a:t>Converge</a:t>
                </a:r>
              </a:p>
              <a:p>
                <a:pPr marL="0" lvl="0" indent="0">
                  <a:spcAft>
                    <a:spcPts val="1200"/>
                  </a:spcAft>
                  <a:buNone/>
                </a:pPr>
                <a:r>
                  <a:rPr lang="en-US" dirty="0">
                    <a:solidFill>
                      <a:schemeClr val="bg2"/>
                    </a:solidFill>
                  </a:rPr>
                  <a:t>Function </a:t>
                </a:r>
                <a14:m>
                  <m:oMath xmlns:m="http://schemas.openxmlformats.org/officeDocument/2006/math">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𝑄</m:t>
                        </m:r>
                      </m:e>
                      <m:sup>
                        <m:r>
                          <a:rPr lang="en-US" i="1">
                            <a:solidFill>
                              <a:schemeClr val="bg2"/>
                            </a:solidFill>
                            <a:latin typeface="Cambria Math" panose="02040503050406030204" pitchFamily="18" charset="0"/>
                            <a:ea typeface="Cambria Math" panose="02040503050406030204" pitchFamily="18" charset="0"/>
                          </a:rPr>
                          <m:t>𝑡</m:t>
                        </m:r>
                        <m:r>
                          <a:rPr lang="en-US" i="1">
                            <a:solidFill>
                              <a:schemeClr val="bg2"/>
                            </a:solidFill>
                            <a:latin typeface="Cambria Math" panose="02040503050406030204" pitchFamily="18" charset="0"/>
                            <a:ea typeface="Cambria Math" panose="02040503050406030204" pitchFamily="18" charset="0"/>
                          </a:rPr>
                          <m:t>+1</m:t>
                        </m:r>
                      </m:sup>
                    </m:sSup>
                    <m:d>
                      <m:dPr>
                        <m:ctrlPr>
                          <a:rPr lang="en-US" i="1">
                            <a:solidFill>
                              <a:schemeClr val="bg2"/>
                            </a:solidFill>
                            <a:latin typeface="Cambria Math" panose="02040503050406030204" pitchFamily="18" charset="0"/>
                            <a:ea typeface="Cambria Math" panose="02040503050406030204" pitchFamily="18" charset="0"/>
                          </a:rPr>
                        </m:ctrlPr>
                      </m:dPr>
                      <m:e>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𝑠</m:t>
                            </m:r>
                          </m:e>
                          <m:sub>
                            <m:r>
                              <a:rPr lang="en-US" i="1">
                                <a:solidFill>
                                  <a:schemeClr val="bg2"/>
                                </a:solidFill>
                                <a:latin typeface="Cambria Math" panose="02040503050406030204" pitchFamily="18" charset="0"/>
                                <a:ea typeface="Cambria Math" panose="02040503050406030204" pitchFamily="18" charset="0"/>
                              </a:rPr>
                              <m:t>𝑡</m:t>
                            </m:r>
                          </m:sub>
                        </m:sSub>
                        <m:r>
                          <a:rPr lang="en-US" i="1">
                            <a:solidFill>
                              <a:schemeClr val="bg2"/>
                            </a:solidFill>
                            <a:latin typeface="Cambria Math" panose="02040503050406030204" pitchFamily="18" charset="0"/>
                            <a:ea typeface="Cambria Math" panose="02040503050406030204" pitchFamily="18" charset="0"/>
                          </a:rPr>
                          <m:t>,</m:t>
                        </m:r>
                        <m:sSubSup>
                          <m:sSubSupPr>
                            <m:ctrlPr>
                              <a:rPr lang="en-US" i="1">
                                <a:solidFill>
                                  <a:schemeClr val="bg2"/>
                                </a:solidFill>
                                <a:latin typeface="Cambria Math" panose="02040503050406030204" pitchFamily="18" charset="0"/>
                                <a:ea typeface="Cambria Math" panose="02040503050406030204" pitchFamily="18" charset="0"/>
                              </a:rPr>
                            </m:ctrlPr>
                          </m:sSubSupPr>
                          <m:e>
                            <m:r>
                              <a:rPr lang="en-US" i="1">
                                <a:solidFill>
                                  <a:schemeClr val="bg2"/>
                                </a:solidFill>
                                <a:latin typeface="Cambria Math" panose="02040503050406030204" pitchFamily="18" charset="0"/>
                                <a:ea typeface="Cambria Math" panose="02040503050406030204" pitchFamily="18" charset="0"/>
                              </a:rPr>
                              <m:t>𝑎</m:t>
                            </m:r>
                          </m:e>
                          <m:sub>
                            <m:r>
                              <a:rPr lang="en-US" i="1">
                                <a:solidFill>
                                  <a:schemeClr val="bg2"/>
                                </a:solidFill>
                                <a:latin typeface="Cambria Math" panose="02040503050406030204" pitchFamily="18" charset="0"/>
                                <a:ea typeface="Cambria Math" panose="02040503050406030204" pitchFamily="18" charset="0"/>
                              </a:rPr>
                              <m:t>𝑡</m:t>
                            </m:r>
                          </m:sub>
                          <m:sup>
                            <m:r>
                              <a:rPr lang="en-US" i="1">
                                <a:solidFill>
                                  <a:schemeClr val="bg2"/>
                                </a:solidFill>
                                <a:latin typeface="Cambria Math" panose="02040503050406030204" pitchFamily="18" charset="0"/>
                                <a:ea typeface="Cambria Math" panose="02040503050406030204" pitchFamily="18" charset="0"/>
                              </a:rPr>
                              <m:t>1</m:t>
                            </m:r>
                          </m:sup>
                        </m:sSubSup>
                        <m:r>
                          <a:rPr lang="en-US" i="1">
                            <a:solidFill>
                              <a:schemeClr val="bg2"/>
                            </a:solidFill>
                            <a:latin typeface="Cambria Math" panose="02040503050406030204" pitchFamily="18" charset="0"/>
                            <a:ea typeface="Cambria Math" panose="02040503050406030204" pitchFamily="18" charset="0"/>
                          </a:rPr>
                          <m:t>,</m:t>
                        </m:r>
                        <m:sSubSup>
                          <m:sSubSupPr>
                            <m:ctrlPr>
                              <a:rPr lang="en-US" i="1">
                                <a:solidFill>
                                  <a:schemeClr val="bg2"/>
                                </a:solidFill>
                                <a:latin typeface="Cambria Math" panose="02040503050406030204" pitchFamily="18" charset="0"/>
                                <a:ea typeface="Cambria Math" panose="02040503050406030204" pitchFamily="18" charset="0"/>
                              </a:rPr>
                            </m:ctrlPr>
                          </m:sSubSupPr>
                          <m:e>
                            <m:r>
                              <a:rPr lang="en-US" i="1">
                                <a:solidFill>
                                  <a:schemeClr val="bg2"/>
                                </a:solidFill>
                                <a:latin typeface="Cambria Math" panose="02040503050406030204" pitchFamily="18" charset="0"/>
                                <a:ea typeface="Cambria Math" panose="02040503050406030204" pitchFamily="18" charset="0"/>
                              </a:rPr>
                              <m:t>𝑎</m:t>
                            </m:r>
                          </m:e>
                          <m:sub>
                            <m:r>
                              <a:rPr lang="en-US" i="1">
                                <a:solidFill>
                                  <a:schemeClr val="bg2"/>
                                </a:solidFill>
                                <a:latin typeface="Cambria Math" panose="02040503050406030204" pitchFamily="18" charset="0"/>
                                <a:ea typeface="Cambria Math" panose="02040503050406030204" pitchFamily="18" charset="0"/>
                              </a:rPr>
                              <m:t>𝑡</m:t>
                            </m:r>
                          </m:sub>
                          <m:sup>
                            <m:r>
                              <a:rPr lang="en-US" i="1">
                                <a:solidFill>
                                  <a:schemeClr val="bg2"/>
                                </a:solidFill>
                                <a:latin typeface="Cambria Math" panose="02040503050406030204" pitchFamily="18" charset="0"/>
                                <a:ea typeface="Cambria Math" panose="02040503050406030204" pitchFamily="18" charset="0"/>
                              </a:rPr>
                              <m:t>2</m:t>
                            </m:r>
                          </m:sup>
                        </m:sSubSup>
                      </m:e>
                    </m:d>
                    <m:r>
                      <a:rPr lang="en-US" i="1">
                        <a:solidFill>
                          <a:schemeClr val="bg2"/>
                        </a:solidFill>
                        <a:latin typeface="Cambria Math" panose="02040503050406030204" pitchFamily="18" charset="0"/>
                        <a:ea typeface="Cambria Math" panose="02040503050406030204" pitchFamily="18" charset="0"/>
                      </a:rPr>
                      <m:t>⇐</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1−</m:t>
                        </m:r>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𝛼</m:t>
                            </m:r>
                          </m:e>
                          <m:sub>
                            <m:r>
                              <a:rPr lang="en-US" i="1">
                                <a:solidFill>
                                  <a:schemeClr val="bg2"/>
                                </a:solidFill>
                                <a:latin typeface="Cambria Math" panose="02040503050406030204" pitchFamily="18" charset="0"/>
                                <a:ea typeface="Cambria Math" panose="02040503050406030204" pitchFamily="18" charset="0"/>
                              </a:rPr>
                              <m:t>𝑡</m:t>
                            </m:r>
                          </m:sub>
                        </m:sSub>
                      </m:e>
                    </m:d>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𝑄</m:t>
                        </m:r>
                      </m:e>
                      <m:sup>
                        <m:r>
                          <a:rPr lang="en-US" i="1">
                            <a:solidFill>
                              <a:schemeClr val="bg2"/>
                            </a:solidFill>
                            <a:latin typeface="Cambria Math" panose="02040503050406030204" pitchFamily="18" charset="0"/>
                            <a:ea typeface="Cambria Math" panose="02040503050406030204" pitchFamily="18" charset="0"/>
                          </a:rPr>
                          <m:t>𝑡</m:t>
                        </m:r>
                      </m:sup>
                    </m:sSup>
                    <m:d>
                      <m:dPr>
                        <m:ctrlPr>
                          <a:rPr lang="en-US" i="1">
                            <a:solidFill>
                              <a:schemeClr val="bg2"/>
                            </a:solidFill>
                            <a:latin typeface="Cambria Math" panose="02040503050406030204" pitchFamily="18" charset="0"/>
                            <a:ea typeface="Cambria Math" panose="02040503050406030204" pitchFamily="18" charset="0"/>
                          </a:rPr>
                        </m:ctrlPr>
                      </m:dPr>
                      <m:e>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𝑠</m:t>
                            </m:r>
                          </m:e>
                          <m:sub>
                            <m:r>
                              <a:rPr lang="en-US" i="1">
                                <a:solidFill>
                                  <a:schemeClr val="bg2"/>
                                </a:solidFill>
                                <a:latin typeface="Cambria Math" panose="02040503050406030204" pitchFamily="18" charset="0"/>
                                <a:ea typeface="Cambria Math" panose="02040503050406030204" pitchFamily="18" charset="0"/>
                              </a:rPr>
                              <m:t>𝑡</m:t>
                            </m:r>
                          </m:sub>
                        </m:sSub>
                        <m:r>
                          <a:rPr lang="en-US" i="1">
                            <a:solidFill>
                              <a:schemeClr val="bg2"/>
                            </a:solidFill>
                            <a:latin typeface="Cambria Math" panose="02040503050406030204" pitchFamily="18" charset="0"/>
                            <a:ea typeface="Cambria Math" panose="02040503050406030204" pitchFamily="18" charset="0"/>
                          </a:rPr>
                          <m:t>,</m:t>
                        </m:r>
                        <m:sSubSup>
                          <m:sSubSupPr>
                            <m:ctrlPr>
                              <a:rPr lang="en-US" i="1">
                                <a:solidFill>
                                  <a:schemeClr val="bg2"/>
                                </a:solidFill>
                                <a:latin typeface="Cambria Math" panose="02040503050406030204" pitchFamily="18" charset="0"/>
                                <a:ea typeface="Cambria Math" panose="02040503050406030204" pitchFamily="18" charset="0"/>
                              </a:rPr>
                            </m:ctrlPr>
                          </m:sSubSupPr>
                          <m:e>
                            <m:r>
                              <a:rPr lang="en-US" i="1">
                                <a:solidFill>
                                  <a:schemeClr val="bg2"/>
                                </a:solidFill>
                                <a:latin typeface="Cambria Math" panose="02040503050406030204" pitchFamily="18" charset="0"/>
                                <a:ea typeface="Cambria Math" panose="02040503050406030204" pitchFamily="18" charset="0"/>
                              </a:rPr>
                              <m:t>𝑎</m:t>
                            </m:r>
                          </m:e>
                          <m:sub>
                            <m:r>
                              <a:rPr lang="en-US" i="1">
                                <a:solidFill>
                                  <a:schemeClr val="bg2"/>
                                </a:solidFill>
                                <a:latin typeface="Cambria Math" panose="02040503050406030204" pitchFamily="18" charset="0"/>
                                <a:ea typeface="Cambria Math" panose="02040503050406030204" pitchFamily="18" charset="0"/>
                              </a:rPr>
                              <m:t>𝑡</m:t>
                            </m:r>
                          </m:sub>
                          <m:sup>
                            <m:r>
                              <a:rPr lang="en-US" i="1">
                                <a:solidFill>
                                  <a:schemeClr val="bg2"/>
                                </a:solidFill>
                                <a:latin typeface="Cambria Math" panose="02040503050406030204" pitchFamily="18" charset="0"/>
                                <a:ea typeface="Cambria Math" panose="02040503050406030204" pitchFamily="18" charset="0"/>
                              </a:rPr>
                              <m:t>1</m:t>
                            </m:r>
                          </m:sup>
                        </m:sSubSup>
                        <m:r>
                          <a:rPr lang="en-US" i="1">
                            <a:solidFill>
                              <a:schemeClr val="bg2"/>
                            </a:solidFill>
                            <a:latin typeface="Cambria Math" panose="02040503050406030204" pitchFamily="18" charset="0"/>
                            <a:ea typeface="Cambria Math" panose="02040503050406030204" pitchFamily="18" charset="0"/>
                          </a:rPr>
                          <m:t>,</m:t>
                        </m:r>
                        <m:sSubSup>
                          <m:sSubSupPr>
                            <m:ctrlPr>
                              <a:rPr lang="en-US" i="1">
                                <a:solidFill>
                                  <a:schemeClr val="bg2"/>
                                </a:solidFill>
                                <a:latin typeface="Cambria Math" panose="02040503050406030204" pitchFamily="18" charset="0"/>
                                <a:ea typeface="Cambria Math" panose="02040503050406030204" pitchFamily="18" charset="0"/>
                              </a:rPr>
                            </m:ctrlPr>
                          </m:sSubSupPr>
                          <m:e>
                            <m:r>
                              <a:rPr lang="en-US" i="1">
                                <a:solidFill>
                                  <a:schemeClr val="bg2"/>
                                </a:solidFill>
                                <a:latin typeface="Cambria Math" panose="02040503050406030204" pitchFamily="18" charset="0"/>
                                <a:ea typeface="Cambria Math" panose="02040503050406030204" pitchFamily="18" charset="0"/>
                              </a:rPr>
                              <m:t>𝑎</m:t>
                            </m:r>
                          </m:e>
                          <m:sub>
                            <m:r>
                              <a:rPr lang="en-US" i="1">
                                <a:solidFill>
                                  <a:schemeClr val="bg2"/>
                                </a:solidFill>
                                <a:latin typeface="Cambria Math" panose="02040503050406030204" pitchFamily="18" charset="0"/>
                                <a:ea typeface="Cambria Math" panose="02040503050406030204" pitchFamily="18" charset="0"/>
                              </a:rPr>
                              <m:t>𝑡</m:t>
                            </m:r>
                          </m:sub>
                          <m:sup>
                            <m:r>
                              <a:rPr lang="en-US" i="1">
                                <a:solidFill>
                                  <a:schemeClr val="bg2"/>
                                </a:solidFill>
                                <a:latin typeface="Cambria Math" panose="02040503050406030204" pitchFamily="18" charset="0"/>
                                <a:ea typeface="Cambria Math" panose="02040503050406030204" pitchFamily="18" charset="0"/>
                              </a:rPr>
                              <m:t>2</m:t>
                            </m:r>
                          </m:sup>
                        </m:sSubSup>
                      </m:e>
                    </m:d>
                    <m:r>
                      <a:rPr lang="en-US" i="1">
                        <a:solidFill>
                          <a:schemeClr val="bg2"/>
                        </a:solidFill>
                        <a:latin typeface="Cambria Math" panose="02040503050406030204" pitchFamily="18" charset="0"/>
                        <a:ea typeface="Cambria Math" panose="02040503050406030204" pitchFamily="18" charset="0"/>
                      </a:rPr>
                      <m:t>+</m:t>
                    </m:r>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𝛼</m:t>
                        </m:r>
                      </m:e>
                      <m:sub>
                        <m:r>
                          <a:rPr lang="en-US" i="1">
                            <a:solidFill>
                              <a:schemeClr val="bg2"/>
                            </a:solidFill>
                            <a:latin typeface="Cambria Math" panose="02040503050406030204" pitchFamily="18" charset="0"/>
                            <a:ea typeface="Cambria Math" panose="02040503050406030204" pitchFamily="18" charset="0"/>
                          </a:rPr>
                          <m:t>𝑡</m:t>
                        </m:r>
                      </m:sub>
                    </m:sSub>
                    <m:d>
                      <m:dPr>
                        <m:ctrlPr>
                          <a:rPr lang="en-US" i="1">
                            <a:solidFill>
                              <a:schemeClr val="bg2"/>
                            </a:solidFill>
                            <a:latin typeface="Cambria Math" panose="02040503050406030204" pitchFamily="18" charset="0"/>
                            <a:ea typeface="Cambria Math" panose="02040503050406030204" pitchFamily="18" charset="0"/>
                          </a:rPr>
                        </m:ctrlPr>
                      </m:dPr>
                      <m:e>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𝑟</m:t>
                            </m:r>
                          </m:e>
                          <m:sub>
                            <m:r>
                              <a:rPr lang="en-US" i="1">
                                <a:solidFill>
                                  <a:schemeClr val="bg2"/>
                                </a:solidFill>
                                <a:latin typeface="Cambria Math" panose="02040503050406030204" pitchFamily="18" charset="0"/>
                                <a:ea typeface="Cambria Math" panose="02040503050406030204" pitchFamily="18" charset="0"/>
                              </a:rPr>
                              <m:t>𝑡</m:t>
                            </m:r>
                          </m:sub>
                        </m:sSub>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𝛾</m:t>
                        </m:r>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𝑉</m:t>
                            </m:r>
                          </m:e>
                          <m:sup>
                            <m:r>
                              <a:rPr lang="en-US" i="1">
                                <a:solidFill>
                                  <a:schemeClr val="bg2"/>
                                </a:solidFill>
                                <a:latin typeface="Cambria Math" panose="02040503050406030204" pitchFamily="18" charset="0"/>
                                <a:ea typeface="Cambria Math" panose="02040503050406030204" pitchFamily="18" charset="0"/>
                              </a:rPr>
                              <m:t>𝑡</m:t>
                            </m:r>
                          </m:sup>
                        </m:sSup>
                        <m:d>
                          <m:dPr>
                            <m:ctrlPr>
                              <a:rPr lang="en-US" i="1">
                                <a:solidFill>
                                  <a:schemeClr val="bg2"/>
                                </a:solidFill>
                                <a:latin typeface="Cambria Math" panose="02040503050406030204" pitchFamily="18" charset="0"/>
                                <a:ea typeface="Cambria Math" panose="02040503050406030204" pitchFamily="18" charset="0"/>
                              </a:rPr>
                            </m:ctrlPr>
                          </m:dPr>
                          <m:e>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𝑠</m:t>
                                </m:r>
                              </m:e>
                              <m:sub>
                                <m:r>
                                  <a:rPr lang="en-US" i="1">
                                    <a:solidFill>
                                      <a:schemeClr val="bg2"/>
                                    </a:solidFill>
                                    <a:latin typeface="Cambria Math" panose="02040503050406030204" pitchFamily="18" charset="0"/>
                                    <a:ea typeface="Cambria Math" panose="02040503050406030204" pitchFamily="18" charset="0"/>
                                  </a:rPr>
                                  <m:t>𝑡</m:t>
                                </m:r>
                                <m:r>
                                  <a:rPr lang="en-US" i="1">
                                    <a:solidFill>
                                      <a:schemeClr val="bg2"/>
                                    </a:solidFill>
                                    <a:latin typeface="Cambria Math" panose="02040503050406030204" pitchFamily="18" charset="0"/>
                                    <a:ea typeface="Cambria Math" panose="02040503050406030204" pitchFamily="18" charset="0"/>
                                  </a:rPr>
                                  <m:t>+1</m:t>
                                </m:r>
                              </m:sub>
                            </m:sSub>
                          </m:e>
                        </m:d>
                      </m:e>
                    </m:d>
                  </m:oMath>
                </a14:m>
                <a:r>
                  <a:rPr lang="en-US" dirty="0">
                    <a:solidFill>
                      <a:schemeClr val="bg2"/>
                    </a:solidFill>
                  </a:rPr>
                  <a:t> converges to the optimal action value function </a:t>
                </a:r>
                <a14:m>
                  <m:oMath xmlns:m="http://schemas.openxmlformats.org/officeDocument/2006/math">
                    <m:sSup>
                      <m:sSupPr>
                        <m:ctrlPr>
                          <a:rPr lang="en-US" b="0" i="1" smtClean="0">
                            <a:solidFill>
                              <a:schemeClr val="bg2"/>
                            </a:solidFill>
                            <a:latin typeface="Cambria Math" panose="02040503050406030204" pitchFamily="18" charset="0"/>
                          </a:rPr>
                        </m:ctrlPr>
                      </m:sSupPr>
                      <m:e>
                        <m:r>
                          <a:rPr lang="en-US" b="0" i="1" smtClean="0">
                            <a:solidFill>
                              <a:schemeClr val="bg2"/>
                            </a:solidFill>
                            <a:latin typeface="Cambria Math" panose="02040503050406030204" pitchFamily="18" charset="0"/>
                          </a:rPr>
                          <m:t>𝑄</m:t>
                        </m:r>
                      </m:e>
                      <m:sup>
                        <m:r>
                          <a:rPr lang="en-US" b="0" i="1" smtClean="0">
                            <a:solidFill>
                              <a:schemeClr val="bg2"/>
                            </a:solidFill>
                            <a:latin typeface="Cambria Math" panose="02040503050406030204" pitchFamily="18" charset="0"/>
                          </a:rPr>
                          <m:t>∗</m:t>
                        </m:r>
                      </m:sup>
                    </m:sSup>
                  </m:oMath>
                </a14:m>
                <a:endParaRPr lang="en-US" dirty="0">
                  <a:solidFill>
                    <a:schemeClr val="bg2"/>
                  </a:solidFill>
                </a:endParaRPr>
              </a:p>
              <a:p>
                <a:pPr marL="0" lvl="0" indent="0">
                  <a:spcAft>
                    <a:spcPts val="1200"/>
                  </a:spcAft>
                  <a:buNone/>
                </a:pPr>
                <a:endParaRPr lang="en-US" dirty="0">
                  <a:solidFill>
                    <a:schemeClr val="bg2"/>
                  </a:solidFill>
                </a:endParaRPr>
              </a:p>
              <a:p>
                <a:pPr marL="0" lvl="0" indent="0">
                  <a:spcAft>
                    <a:spcPts val="1200"/>
                  </a:spcAft>
                  <a:buNone/>
                </a:pPr>
                <a:endParaRPr lang="en-US" dirty="0">
                  <a:solidFill>
                    <a:schemeClr val="bg2"/>
                  </a:solidFill>
                </a:endParaRPr>
              </a:p>
              <a:p>
                <a:pPr marL="342900" lvl="0">
                  <a:spcAft>
                    <a:spcPts val="1200"/>
                  </a:spcAft>
                  <a:buAutoNum type="arabicPeriod"/>
                </a:pPr>
                <a:endParaRPr lang="en-US" dirty="0">
                  <a:solidFill>
                    <a:schemeClr val="bg2"/>
                  </a:solidFill>
                </a:endParaRPr>
              </a:p>
              <a:p>
                <a:pPr marL="342900" lvl="0">
                  <a:spcAft>
                    <a:spcPts val="1200"/>
                  </a:spcAft>
                  <a:buAutoNum type="arabicPeriod"/>
                </a:pPr>
                <a:endParaRPr dirty="0">
                  <a:solidFill>
                    <a:schemeClr val="bg2"/>
                  </a:solidFill>
                </a:endParaRPr>
              </a:p>
            </p:txBody>
          </p:sp>
        </mc:Choice>
        <mc:Fallback xmlns="">
          <p:sp>
            <p:nvSpPr>
              <p:cNvPr id="132" name="Google Shape;132;p21"/>
              <p:cNvSpPr txBox="1">
                <a:spLocks noGrp="1" noRot="1" noChangeAspect="1" noMove="1" noResize="1" noEditPoints="1" noAdjustHandles="1" noChangeArrowheads="1" noChangeShapeType="1" noTextEdit="1"/>
              </p:cNvSpPr>
              <p:nvPr>
                <p:ph type="body" idx="1"/>
              </p:nvPr>
            </p:nvSpPr>
            <p:spPr>
              <a:xfrm>
                <a:off x="311700" y="1152475"/>
                <a:ext cx="8520600" cy="3416400"/>
              </a:xfrm>
              <a:prstGeom prst="rect">
                <a:avLst/>
              </a:prstGeom>
              <a:blipFill>
                <a:blip r:embed="rId3"/>
                <a:stretch>
                  <a:fillRect l="-595"/>
                </a:stretch>
              </a:blipFill>
            </p:spPr>
            <p:txBody>
              <a:bodyPr/>
              <a:lstStyle/>
              <a:p>
                <a:r>
                  <a:rPr lang="en-CN">
                    <a:noFill/>
                  </a:rPr>
                  <a:t> </a:t>
                </a:r>
              </a:p>
            </p:txBody>
          </p:sp>
        </mc:Fallback>
      </mc:AlternateContent>
      <p:sp>
        <p:nvSpPr>
          <p:cNvPr id="6" name="TextBox 5">
            <a:extLst>
              <a:ext uri="{FF2B5EF4-FFF2-40B4-BE49-F238E27FC236}">
                <a16:creationId xmlns:a16="http://schemas.microsoft.com/office/drawing/2014/main" id="{E3D83404-6BFC-3A45-B030-9CA86E229939}"/>
              </a:ext>
            </a:extLst>
          </p:cNvPr>
          <p:cNvSpPr txBox="1"/>
          <p:nvPr/>
        </p:nvSpPr>
        <p:spPr>
          <a:xfrm>
            <a:off x="219334" y="4812775"/>
            <a:ext cx="8612966" cy="246221"/>
          </a:xfrm>
          <a:prstGeom prst="rect">
            <a:avLst/>
          </a:prstGeom>
          <a:noFill/>
        </p:spPr>
        <p:txBody>
          <a:bodyPr wrap="square" rtlCol="0">
            <a:spAutoFit/>
          </a:bodyPr>
          <a:lstStyle/>
          <a:p>
            <a:r>
              <a:rPr lang="en-CN" sz="1000" dirty="0"/>
              <a:t>Proved in C. Szepesvari and M.L. Littman 99</a:t>
            </a:r>
          </a:p>
        </p:txBody>
      </p:sp>
    </p:spTree>
    <p:extLst>
      <p:ext uri="{BB962C8B-B14F-4D97-AF65-F5344CB8AC3E}">
        <p14:creationId xmlns:p14="http://schemas.microsoft.com/office/powerpoint/2010/main" val="16221558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Summary So Far</a:t>
            </a:r>
            <a:endParaRPr dirty="0"/>
          </a:p>
        </p:txBody>
      </p:sp>
      <p:sp>
        <p:nvSpPr>
          <p:cNvPr id="5" name="TextBox 4">
            <a:extLst>
              <a:ext uri="{FF2B5EF4-FFF2-40B4-BE49-F238E27FC236}">
                <a16:creationId xmlns:a16="http://schemas.microsoft.com/office/drawing/2014/main" id="{A4F6CE18-A442-EA48-A412-5D195C7DA215}"/>
              </a:ext>
            </a:extLst>
          </p:cNvPr>
          <p:cNvSpPr txBox="1"/>
          <p:nvPr/>
        </p:nvSpPr>
        <p:spPr>
          <a:xfrm>
            <a:off x="5138057" y="2212062"/>
            <a:ext cx="2743200" cy="369332"/>
          </a:xfrm>
          <a:prstGeom prst="rect">
            <a:avLst/>
          </a:prstGeom>
          <a:noFill/>
        </p:spPr>
        <p:txBody>
          <a:bodyPr wrap="square" rtlCol="0">
            <a:spAutoFit/>
          </a:bodyPr>
          <a:lstStyle/>
          <a:p>
            <a:r>
              <a:rPr lang="en-US" sz="1800" dirty="0"/>
              <a:t>M</a:t>
            </a:r>
            <a:r>
              <a:rPr lang="en-CN" sz="1800" dirty="0"/>
              <a:t>inimax Value-Iteration</a:t>
            </a:r>
          </a:p>
        </p:txBody>
      </p:sp>
      <p:sp>
        <p:nvSpPr>
          <p:cNvPr id="9" name="TextBox 8">
            <a:extLst>
              <a:ext uri="{FF2B5EF4-FFF2-40B4-BE49-F238E27FC236}">
                <a16:creationId xmlns:a16="http://schemas.microsoft.com/office/drawing/2014/main" id="{CF0C6856-581A-A546-8B46-83C47DBAF874}"/>
              </a:ext>
            </a:extLst>
          </p:cNvPr>
          <p:cNvSpPr txBox="1"/>
          <p:nvPr/>
        </p:nvSpPr>
        <p:spPr>
          <a:xfrm>
            <a:off x="1136469" y="2212062"/>
            <a:ext cx="1815737" cy="369332"/>
          </a:xfrm>
          <a:prstGeom prst="rect">
            <a:avLst/>
          </a:prstGeom>
          <a:noFill/>
        </p:spPr>
        <p:txBody>
          <a:bodyPr wrap="square" rtlCol="0">
            <a:spAutoFit/>
          </a:bodyPr>
          <a:lstStyle/>
          <a:p>
            <a:r>
              <a:rPr lang="en-US" sz="1800" dirty="0"/>
              <a:t>Value-Iteration</a:t>
            </a:r>
            <a:endParaRPr lang="en-CN" sz="1800" dirty="0"/>
          </a:p>
        </p:txBody>
      </p:sp>
      <p:sp>
        <p:nvSpPr>
          <p:cNvPr id="10" name="TextBox 9">
            <a:extLst>
              <a:ext uri="{FF2B5EF4-FFF2-40B4-BE49-F238E27FC236}">
                <a16:creationId xmlns:a16="http://schemas.microsoft.com/office/drawing/2014/main" id="{B8ED60D2-4892-4A4F-A561-912997613A22}"/>
              </a:ext>
            </a:extLst>
          </p:cNvPr>
          <p:cNvSpPr txBox="1"/>
          <p:nvPr/>
        </p:nvSpPr>
        <p:spPr>
          <a:xfrm>
            <a:off x="1249680" y="3339353"/>
            <a:ext cx="1328058" cy="369332"/>
          </a:xfrm>
          <a:prstGeom prst="rect">
            <a:avLst/>
          </a:prstGeom>
          <a:noFill/>
        </p:spPr>
        <p:txBody>
          <a:bodyPr wrap="square" rtlCol="0">
            <a:spAutoFit/>
          </a:bodyPr>
          <a:lstStyle/>
          <a:p>
            <a:r>
              <a:rPr lang="en-US" sz="1800" dirty="0"/>
              <a:t>Q-Learning</a:t>
            </a:r>
            <a:endParaRPr lang="en-CN" sz="1800" dirty="0"/>
          </a:p>
        </p:txBody>
      </p:sp>
      <p:sp>
        <p:nvSpPr>
          <p:cNvPr id="11" name="TextBox 10">
            <a:extLst>
              <a:ext uri="{FF2B5EF4-FFF2-40B4-BE49-F238E27FC236}">
                <a16:creationId xmlns:a16="http://schemas.microsoft.com/office/drawing/2014/main" id="{9BAAE8C4-B2CE-7449-9E4F-E530164F833B}"/>
              </a:ext>
            </a:extLst>
          </p:cNvPr>
          <p:cNvSpPr txBox="1"/>
          <p:nvPr/>
        </p:nvSpPr>
        <p:spPr>
          <a:xfrm>
            <a:off x="5142411" y="3338187"/>
            <a:ext cx="2346961" cy="369332"/>
          </a:xfrm>
          <a:prstGeom prst="rect">
            <a:avLst/>
          </a:prstGeom>
          <a:noFill/>
        </p:spPr>
        <p:txBody>
          <a:bodyPr wrap="square" rtlCol="0">
            <a:spAutoFit/>
          </a:bodyPr>
          <a:lstStyle/>
          <a:p>
            <a:r>
              <a:rPr lang="en-US" sz="1800" dirty="0"/>
              <a:t>M</a:t>
            </a:r>
            <a:r>
              <a:rPr lang="en-CN" sz="1800" dirty="0"/>
              <a:t>inimax Q-Learning</a:t>
            </a:r>
          </a:p>
        </p:txBody>
      </p:sp>
      <p:sp>
        <p:nvSpPr>
          <p:cNvPr id="12" name="TextBox 11">
            <a:extLst>
              <a:ext uri="{FF2B5EF4-FFF2-40B4-BE49-F238E27FC236}">
                <a16:creationId xmlns:a16="http://schemas.microsoft.com/office/drawing/2014/main" id="{390CE79E-836A-914C-93D7-FF9773FDC810}"/>
              </a:ext>
            </a:extLst>
          </p:cNvPr>
          <p:cNvSpPr txBox="1"/>
          <p:nvPr/>
        </p:nvSpPr>
        <p:spPr>
          <a:xfrm>
            <a:off x="1654628" y="1358422"/>
            <a:ext cx="779418" cy="369332"/>
          </a:xfrm>
          <a:prstGeom prst="rect">
            <a:avLst/>
          </a:prstGeom>
          <a:noFill/>
        </p:spPr>
        <p:txBody>
          <a:bodyPr wrap="square" rtlCol="0">
            <a:spAutoFit/>
          </a:bodyPr>
          <a:lstStyle/>
          <a:p>
            <a:r>
              <a:rPr lang="en-US" sz="1800" dirty="0"/>
              <a:t>MDP</a:t>
            </a:r>
            <a:endParaRPr lang="en-CN" sz="1800" dirty="0"/>
          </a:p>
        </p:txBody>
      </p:sp>
      <p:sp>
        <p:nvSpPr>
          <p:cNvPr id="13" name="TextBox 12">
            <a:extLst>
              <a:ext uri="{FF2B5EF4-FFF2-40B4-BE49-F238E27FC236}">
                <a16:creationId xmlns:a16="http://schemas.microsoft.com/office/drawing/2014/main" id="{705D26AF-C537-314C-9B8D-2C3170A78033}"/>
              </a:ext>
            </a:extLst>
          </p:cNvPr>
          <p:cNvSpPr txBox="1"/>
          <p:nvPr/>
        </p:nvSpPr>
        <p:spPr>
          <a:xfrm>
            <a:off x="4663440" y="1355509"/>
            <a:ext cx="3936274" cy="369332"/>
          </a:xfrm>
          <a:prstGeom prst="rect">
            <a:avLst/>
          </a:prstGeom>
          <a:noFill/>
        </p:spPr>
        <p:txBody>
          <a:bodyPr wrap="square" rtlCol="0">
            <a:spAutoFit/>
          </a:bodyPr>
          <a:lstStyle/>
          <a:p>
            <a:r>
              <a:rPr lang="en-US" sz="1800" dirty="0"/>
              <a:t>Stochastic Game – Zero Sum Game</a:t>
            </a:r>
            <a:endParaRPr lang="en-CN" sz="1800" dirty="0"/>
          </a:p>
        </p:txBody>
      </p:sp>
      <p:sp>
        <p:nvSpPr>
          <p:cNvPr id="7" name="Right Arrow 6">
            <a:extLst>
              <a:ext uri="{FF2B5EF4-FFF2-40B4-BE49-F238E27FC236}">
                <a16:creationId xmlns:a16="http://schemas.microsoft.com/office/drawing/2014/main" id="{88CE93CC-7612-9F42-AE6F-4AAC2625E11B}"/>
              </a:ext>
            </a:extLst>
          </p:cNvPr>
          <p:cNvSpPr/>
          <p:nvPr/>
        </p:nvSpPr>
        <p:spPr>
          <a:xfrm>
            <a:off x="2952206" y="2396728"/>
            <a:ext cx="2107474" cy="67798"/>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N"/>
          </a:p>
        </p:txBody>
      </p:sp>
      <p:sp>
        <p:nvSpPr>
          <p:cNvPr id="16" name="Right Arrow 15">
            <a:extLst>
              <a:ext uri="{FF2B5EF4-FFF2-40B4-BE49-F238E27FC236}">
                <a16:creationId xmlns:a16="http://schemas.microsoft.com/office/drawing/2014/main" id="{A2E1DBEE-F18E-7440-9B52-E0250888B88F}"/>
              </a:ext>
            </a:extLst>
          </p:cNvPr>
          <p:cNvSpPr/>
          <p:nvPr/>
        </p:nvSpPr>
        <p:spPr>
          <a:xfrm>
            <a:off x="2952206" y="3526510"/>
            <a:ext cx="2107474" cy="67798"/>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N"/>
          </a:p>
        </p:txBody>
      </p:sp>
      <p:sp>
        <p:nvSpPr>
          <p:cNvPr id="8" name="Rounded Rectangle 7">
            <a:extLst>
              <a:ext uri="{FF2B5EF4-FFF2-40B4-BE49-F238E27FC236}">
                <a16:creationId xmlns:a16="http://schemas.microsoft.com/office/drawing/2014/main" id="{31096DB6-81D3-4449-A964-FE93FA265E18}"/>
              </a:ext>
            </a:extLst>
          </p:cNvPr>
          <p:cNvSpPr/>
          <p:nvPr/>
        </p:nvSpPr>
        <p:spPr>
          <a:xfrm>
            <a:off x="579489" y="4208498"/>
            <a:ext cx="3435531" cy="66185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N"/>
          </a:p>
        </p:txBody>
      </p:sp>
      <p:sp>
        <p:nvSpPr>
          <p:cNvPr id="14" name="TextBox 13">
            <a:extLst>
              <a:ext uri="{FF2B5EF4-FFF2-40B4-BE49-F238E27FC236}">
                <a16:creationId xmlns:a16="http://schemas.microsoft.com/office/drawing/2014/main" id="{DF7CC2DC-EA03-3D48-9F1E-0DE83F86F4E0}"/>
              </a:ext>
            </a:extLst>
          </p:cNvPr>
          <p:cNvSpPr txBox="1"/>
          <p:nvPr/>
        </p:nvSpPr>
        <p:spPr>
          <a:xfrm>
            <a:off x="623029" y="4385534"/>
            <a:ext cx="3391991" cy="307777"/>
          </a:xfrm>
          <a:prstGeom prst="rect">
            <a:avLst/>
          </a:prstGeom>
          <a:noFill/>
        </p:spPr>
        <p:txBody>
          <a:bodyPr wrap="square" rtlCol="0">
            <a:spAutoFit/>
          </a:bodyPr>
          <a:lstStyle/>
          <a:p>
            <a:r>
              <a:rPr lang="en-CN" dirty="0"/>
              <a:t>Bellman Optimality: Fixed Point Solution.</a:t>
            </a:r>
          </a:p>
        </p:txBody>
      </p:sp>
      <p:sp>
        <p:nvSpPr>
          <p:cNvPr id="21" name="Rounded Rectangle 20">
            <a:extLst>
              <a:ext uri="{FF2B5EF4-FFF2-40B4-BE49-F238E27FC236}">
                <a16:creationId xmlns:a16="http://schemas.microsoft.com/office/drawing/2014/main" id="{9FF9A677-BA34-1041-8D3B-52D6F2294F59}"/>
              </a:ext>
            </a:extLst>
          </p:cNvPr>
          <p:cNvSpPr/>
          <p:nvPr/>
        </p:nvSpPr>
        <p:spPr>
          <a:xfrm>
            <a:off x="5059680" y="4208498"/>
            <a:ext cx="3435531" cy="66185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N"/>
          </a:p>
        </p:txBody>
      </p:sp>
      <p:sp>
        <p:nvSpPr>
          <p:cNvPr id="20" name="TextBox 19">
            <a:extLst>
              <a:ext uri="{FF2B5EF4-FFF2-40B4-BE49-F238E27FC236}">
                <a16:creationId xmlns:a16="http://schemas.microsoft.com/office/drawing/2014/main" id="{D61010B6-2EB5-3144-ADCF-EE601C82C75F}"/>
              </a:ext>
            </a:extLst>
          </p:cNvPr>
          <p:cNvSpPr txBox="1"/>
          <p:nvPr/>
        </p:nvSpPr>
        <p:spPr>
          <a:xfrm>
            <a:off x="5228407" y="4383203"/>
            <a:ext cx="3098075" cy="307777"/>
          </a:xfrm>
          <a:prstGeom prst="rect">
            <a:avLst/>
          </a:prstGeom>
          <a:noFill/>
        </p:spPr>
        <p:txBody>
          <a:bodyPr wrap="square">
            <a:spAutoFit/>
          </a:bodyPr>
          <a:lstStyle/>
          <a:p>
            <a:r>
              <a:rPr lang="en-CN" dirty="0"/>
              <a:t>Bellman Operator: Contraction Map.</a:t>
            </a:r>
          </a:p>
        </p:txBody>
      </p:sp>
    </p:spTree>
    <p:extLst>
      <p:ext uri="{BB962C8B-B14F-4D97-AF65-F5344CB8AC3E}">
        <p14:creationId xmlns:p14="http://schemas.microsoft.com/office/powerpoint/2010/main" val="41101443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0BF00-4D79-7240-9212-2EF4BFCAE599}"/>
              </a:ext>
            </a:extLst>
          </p:cNvPr>
          <p:cNvSpPr>
            <a:spLocks noGrp="1"/>
          </p:cNvSpPr>
          <p:nvPr>
            <p:ph type="title"/>
          </p:nvPr>
        </p:nvSpPr>
        <p:spPr/>
        <p:txBody>
          <a:bodyPr/>
          <a:lstStyle/>
          <a:p>
            <a:r>
              <a:rPr lang="en-CN" dirty="0"/>
              <a:t>Next: Simulations</a:t>
            </a:r>
          </a:p>
        </p:txBody>
      </p:sp>
    </p:spTree>
    <p:extLst>
      <p:ext uri="{BB962C8B-B14F-4D97-AF65-F5344CB8AC3E}">
        <p14:creationId xmlns:p14="http://schemas.microsoft.com/office/powerpoint/2010/main" val="2049344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FB2D31-659B-7947-A45C-5AFEA99EAE98}"/>
              </a:ext>
            </a:extLst>
          </p:cNvPr>
          <p:cNvSpPr>
            <a:spLocks noGrp="1"/>
          </p:cNvSpPr>
          <p:nvPr>
            <p:ph type="title"/>
          </p:nvPr>
        </p:nvSpPr>
        <p:spPr/>
        <p:txBody>
          <a:bodyPr>
            <a:normAutofit fontScale="90000"/>
          </a:bodyPr>
          <a:lstStyle/>
          <a:p>
            <a:r>
              <a:rPr kumimoji="1" lang="en-US" altLang="zh-CN" dirty="0"/>
              <a:t>Simple stochastic game simulation</a:t>
            </a:r>
            <a:endParaRPr kumimoji="1" lang="zh-CN" altLang="en-US" dirty="0"/>
          </a:p>
        </p:txBody>
      </p:sp>
      <p:sp>
        <p:nvSpPr>
          <p:cNvPr id="3" name="文本占位符 2">
            <a:extLst>
              <a:ext uri="{FF2B5EF4-FFF2-40B4-BE49-F238E27FC236}">
                <a16:creationId xmlns:a16="http://schemas.microsoft.com/office/drawing/2014/main" id="{713D07E0-25FB-834C-AA61-26C482E146AC}"/>
              </a:ext>
            </a:extLst>
          </p:cNvPr>
          <p:cNvSpPr>
            <a:spLocks noGrp="1"/>
          </p:cNvSpPr>
          <p:nvPr>
            <p:ph type="body" idx="1"/>
          </p:nvPr>
        </p:nvSpPr>
        <p:spPr/>
        <p:txBody>
          <a:bodyPr/>
          <a:lstStyle/>
          <a:p>
            <a:r>
              <a:rPr kumimoji="1" lang="en-US" altLang="zh-CN" dirty="0"/>
              <a:t>Zero-sum game</a:t>
            </a:r>
          </a:p>
          <a:p>
            <a:r>
              <a:rPr kumimoji="1" lang="en-US" altLang="zh-CN" dirty="0"/>
              <a:t>Two players</a:t>
            </a:r>
          </a:p>
          <a:p>
            <a:r>
              <a:rPr kumimoji="1" lang="en-US" altLang="zh-CN" dirty="0"/>
              <a:t>Two States</a:t>
            </a:r>
          </a:p>
          <a:p>
            <a:r>
              <a:rPr kumimoji="1" lang="en-US" altLang="zh-CN" dirty="0"/>
              <a:t>The outcome reward depend current state and player actions</a:t>
            </a:r>
          </a:p>
          <a:p>
            <a:endParaRPr kumimoji="1" lang="zh-CN" altLang="en-US" dirty="0"/>
          </a:p>
        </p:txBody>
      </p:sp>
      <p:graphicFrame>
        <p:nvGraphicFramePr>
          <p:cNvPr id="4" name="表格 4">
            <a:extLst>
              <a:ext uri="{FF2B5EF4-FFF2-40B4-BE49-F238E27FC236}">
                <a16:creationId xmlns:a16="http://schemas.microsoft.com/office/drawing/2014/main" id="{A6C31E20-5A33-2649-A065-EFCEC3090996}"/>
              </a:ext>
            </a:extLst>
          </p:cNvPr>
          <p:cNvGraphicFramePr>
            <a:graphicFrameLocks noGrp="1"/>
          </p:cNvGraphicFramePr>
          <p:nvPr/>
        </p:nvGraphicFramePr>
        <p:xfrm>
          <a:off x="773227" y="2878505"/>
          <a:ext cx="3230882" cy="1112520"/>
        </p:xfrm>
        <a:graphic>
          <a:graphicData uri="http://schemas.openxmlformats.org/drawingml/2006/table">
            <a:tbl>
              <a:tblPr firstRow="1" bandRow="1">
                <a:tableStyleId>{5C22544A-7EE6-4342-B048-85BDC9FD1C3A}</a:tableStyleId>
              </a:tblPr>
              <a:tblGrid>
                <a:gridCol w="1536836">
                  <a:extLst>
                    <a:ext uri="{9D8B030D-6E8A-4147-A177-3AD203B41FA5}">
                      <a16:colId xmlns:a16="http://schemas.microsoft.com/office/drawing/2014/main" val="3980109567"/>
                    </a:ext>
                  </a:extLst>
                </a:gridCol>
                <a:gridCol w="856648">
                  <a:extLst>
                    <a:ext uri="{9D8B030D-6E8A-4147-A177-3AD203B41FA5}">
                      <a16:colId xmlns:a16="http://schemas.microsoft.com/office/drawing/2014/main" val="3274136332"/>
                    </a:ext>
                  </a:extLst>
                </a:gridCol>
                <a:gridCol w="837398">
                  <a:extLst>
                    <a:ext uri="{9D8B030D-6E8A-4147-A177-3AD203B41FA5}">
                      <a16:colId xmlns:a16="http://schemas.microsoft.com/office/drawing/2014/main" val="3751616705"/>
                    </a:ext>
                  </a:extLst>
                </a:gridCol>
              </a:tblGrid>
              <a:tr h="370840">
                <a:tc>
                  <a:txBody>
                    <a:bodyPr/>
                    <a:lstStyle/>
                    <a:p>
                      <a:r>
                        <a:rPr lang="en-US" altLang="zh-CN" dirty="0">
                          <a:solidFill>
                            <a:schemeClr val="bg2"/>
                          </a:solidFill>
                        </a:rPr>
                        <a:t>Player1/Player2</a:t>
                      </a:r>
                      <a:endParaRPr lang="zh-CN" altLang="en-US" dirty="0">
                        <a:solidFill>
                          <a:schemeClr val="bg2"/>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1400" b="0" i="0" u="none" strike="noStrike" kern="0" cap="none" spc="0" normalizeH="0" baseline="0" noProof="0" dirty="0">
                          <a:ln>
                            <a:noFill/>
                          </a:ln>
                          <a:solidFill>
                            <a:srgbClr val="000000"/>
                          </a:solidFill>
                          <a:effectLst/>
                          <a:uLnTx/>
                          <a:uFillTx/>
                          <a:latin typeface="+mn-lt"/>
                          <a:ea typeface="+mn-ea"/>
                          <a:cs typeface="+mn-cs"/>
                          <a:sym typeface="Arial"/>
                        </a:rPr>
                        <a:t>Action 1</a:t>
                      </a:r>
                      <a:endParaRPr kumimoji="0" lang="zh-CN" altLang="en-US" sz="1400" b="0" i="0" u="none" strike="noStrike" kern="0" cap="none" spc="0" normalizeH="0" baseline="0" noProof="0" dirty="0">
                        <a:ln>
                          <a:noFill/>
                        </a:ln>
                        <a:solidFill>
                          <a:srgbClr val="000000"/>
                        </a:solidFill>
                        <a:effectLst/>
                        <a:uLnTx/>
                        <a:uFillTx/>
                        <a:latin typeface="+mn-lt"/>
                        <a:ea typeface="+mn-ea"/>
                        <a:cs typeface="+mn-cs"/>
                        <a:sym typeface="Aria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1400" b="0" i="0" u="none" strike="noStrike" kern="0" cap="none" spc="0" normalizeH="0" baseline="0" noProof="0" dirty="0">
                          <a:ln>
                            <a:noFill/>
                          </a:ln>
                          <a:solidFill>
                            <a:srgbClr val="000000"/>
                          </a:solidFill>
                          <a:effectLst/>
                          <a:uLnTx/>
                          <a:uFillTx/>
                          <a:latin typeface="+mn-lt"/>
                          <a:ea typeface="+mn-ea"/>
                          <a:cs typeface="+mn-cs"/>
                          <a:sym typeface="Arial"/>
                        </a:rPr>
                        <a:t>Action 2</a:t>
                      </a:r>
                      <a:endParaRPr kumimoji="0" lang="zh-CN" altLang="en-US" sz="1400" b="0" i="0" u="none" strike="noStrike" kern="0" cap="none" spc="0" normalizeH="0" baseline="0" noProof="0" dirty="0">
                        <a:ln>
                          <a:noFill/>
                        </a:ln>
                        <a:solidFill>
                          <a:srgbClr val="000000"/>
                        </a:solidFill>
                        <a:effectLst/>
                        <a:uLnTx/>
                        <a:uFillTx/>
                        <a:latin typeface="+mn-lt"/>
                        <a:ea typeface="+mn-ea"/>
                        <a:cs typeface="+mn-cs"/>
                        <a:sym typeface="Aria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04603604"/>
                  </a:ext>
                </a:extLst>
              </a:tr>
              <a:tr h="370840">
                <a:tc>
                  <a:txBody>
                    <a:bodyPr/>
                    <a:lstStyle/>
                    <a:p>
                      <a:r>
                        <a:rPr lang="en-US" altLang="zh-CN" dirty="0">
                          <a:solidFill>
                            <a:schemeClr val="bg2"/>
                          </a:solidFill>
                        </a:rPr>
                        <a:t>Action 1</a:t>
                      </a:r>
                      <a:endParaRPr lang="zh-CN" altLang="en-US" dirty="0">
                        <a:solidFill>
                          <a:schemeClr val="bg2"/>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altLang="zh-CN" dirty="0">
                          <a:solidFill>
                            <a:schemeClr val="bg2"/>
                          </a:solidFill>
                        </a:rPr>
                        <a:t>(1,-1)</a:t>
                      </a:r>
                      <a:endParaRPr lang="zh-CN" altLang="en-US" dirty="0">
                        <a:solidFill>
                          <a:schemeClr val="bg2"/>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altLang="zh-CN" dirty="0">
                          <a:solidFill>
                            <a:schemeClr val="bg2"/>
                          </a:solidFill>
                        </a:rPr>
                        <a:t>(0,0)</a:t>
                      </a:r>
                      <a:endParaRPr lang="zh-CN" altLang="en-US" dirty="0">
                        <a:solidFill>
                          <a:schemeClr val="bg2"/>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8932157"/>
                  </a:ext>
                </a:extLst>
              </a:tr>
              <a:tr h="370840">
                <a:tc>
                  <a:txBody>
                    <a:bodyPr/>
                    <a:lstStyle/>
                    <a:p>
                      <a:r>
                        <a:rPr lang="en-US" altLang="zh-CN" dirty="0">
                          <a:solidFill>
                            <a:schemeClr val="bg2"/>
                          </a:solidFill>
                        </a:rPr>
                        <a:t>Action 2</a:t>
                      </a:r>
                      <a:endParaRPr lang="zh-CN" altLang="en-US" dirty="0">
                        <a:solidFill>
                          <a:schemeClr val="bg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altLang="zh-CN" dirty="0">
                          <a:solidFill>
                            <a:schemeClr val="bg2"/>
                          </a:solidFill>
                        </a:rPr>
                        <a:t>(0,0)</a:t>
                      </a:r>
                      <a:endParaRPr lang="zh-CN" altLang="en-US" dirty="0">
                        <a:solidFill>
                          <a:schemeClr val="bg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dirty="0">
                          <a:solidFill>
                            <a:schemeClr val="bg2"/>
                          </a:solidFill>
                        </a:rPr>
                        <a:t>(2,-2)</a:t>
                      </a:r>
                      <a:endParaRPr lang="zh-CN" altLang="en-US" dirty="0">
                        <a:solidFill>
                          <a:schemeClr val="bg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35308472"/>
                  </a:ext>
                </a:extLst>
              </a:tr>
            </a:tbl>
          </a:graphicData>
        </a:graphic>
      </p:graphicFrame>
      <p:sp>
        <p:nvSpPr>
          <p:cNvPr id="5" name="文本框 4">
            <a:extLst>
              <a:ext uri="{FF2B5EF4-FFF2-40B4-BE49-F238E27FC236}">
                <a16:creationId xmlns:a16="http://schemas.microsoft.com/office/drawing/2014/main" id="{8D583F77-9DA3-BA4C-8914-5FD385900EC2}"/>
              </a:ext>
            </a:extLst>
          </p:cNvPr>
          <p:cNvSpPr txBox="1"/>
          <p:nvPr/>
        </p:nvSpPr>
        <p:spPr>
          <a:xfrm>
            <a:off x="2137053" y="2582158"/>
            <a:ext cx="771365" cy="307777"/>
          </a:xfrm>
          <a:prstGeom prst="rect">
            <a:avLst/>
          </a:prstGeom>
          <a:noFill/>
        </p:spPr>
        <p:txBody>
          <a:bodyPr wrap="none" rtlCol="0">
            <a:spAutoFit/>
          </a:bodyPr>
          <a:lstStyle/>
          <a:p>
            <a:r>
              <a:rPr kumimoji="1" lang="en-US" altLang="zh-CN" b="1" dirty="0">
                <a:solidFill>
                  <a:schemeClr val="tx2"/>
                </a:solidFill>
              </a:rPr>
              <a:t>State 1</a:t>
            </a:r>
            <a:endParaRPr kumimoji="1" lang="zh-CN" altLang="en-US" b="1" dirty="0">
              <a:solidFill>
                <a:schemeClr val="tx2"/>
              </a:solidFill>
            </a:endParaRPr>
          </a:p>
        </p:txBody>
      </p:sp>
      <p:sp>
        <p:nvSpPr>
          <p:cNvPr id="7" name="文本框 6">
            <a:extLst>
              <a:ext uri="{FF2B5EF4-FFF2-40B4-BE49-F238E27FC236}">
                <a16:creationId xmlns:a16="http://schemas.microsoft.com/office/drawing/2014/main" id="{1001295A-9741-DC4D-8032-3895E2DAA8E6}"/>
              </a:ext>
            </a:extLst>
          </p:cNvPr>
          <p:cNvSpPr txBox="1"/>
          <p:nvPr/>
        </p:nvSpPr>
        <p:spPr>
          <a:xfrm>
            <a:off x="5993577" y="2571750"/>
            <a:ext cx="771365" cy="307777"/>
          </a:xfrm>
          <a:prstGeom prst="rect">
            <a:avLst/>
          </a:prstGeom>
          <a:noFill/>
        </p:spPr>
        <p:txBody>
          <a:bodyPr wrap="none" rtlCol="0">
            <a:spAutoFit/>
          </a:bodyPr>
          <a:lstStyle/>
          <a:p>
            <a:r>
              <a:rPr kumimoji="1" lang="en-US" altLang="zh-CN" b="1" dirty="0">
                <a:solidFill>
                  <a:schemeClr val="tx2"/>
                </a:solidFill>
              </a:rPr>
              <a:t>State 2</a:t>
            </a:r>
            <a:endParaRPr kumimoji="1" lang="zh-CN" altLang="en-US" b="1" dirty="0">
              <a:solidFill>
                <a:schemeClr val="tx2"/>
              </a:solidFill>
            </a:endParaRPr>
          </a:p>
        </p:txBody>
      </p:sp>
      <p:graphicFrame>
        <p:nvGraphicFramePr>
          <p:cNvPr id="8" name="表格 4">
            <a:extLst>
              <a:ext uri="{FF2B5EF4-FFF2-40B4-BE49-F238E27FC236}">
                <a16:creationId xmlns:a16="http://schemas.microsoft.com/office/drawing/2014/main" id="{398A8C41-6278-1441-AE58-B4657157A5BB}"/>
              </a:ext>
            </a:extLst>
          </p:cNvPr>
          <p:cNvGraphicFramePr>
            <a:graphicFrameLocks noGrp="1"/>
          </p:cNvGraphicFramePr>
          <p:nvPr/>
        </p:nvGraphicFramePr>
        <p:xfrm>
          <a:off x="4572000" y="2878505"/>
          <a:ext cx="3230882" cy="1112520"/>
        </p:xfrm>
        <a:graphic>
          <a:graphicData uri="http://schemas.openxmlformats.org/drawingml/2006/table">
            <a:tbl>
              <a:tblPr firstRow="1" bandRow="1">
                <a:tableStyleId>{5C22544A-7EE6-4342-B048-85BDC9FD1C3A}</a:tableStyleId>
              </a:tblPr>
              <a:tblGrid>
                <a:gridCol w="1536836">
                  <a:extLst>
                    <a:ext uri="{9D8B030D-6E8A-4147-A177-3AD203B41FA5}">
                      <a16:colId xmlns:a16="http://schemas.microsoft.com/office/drawing/2014/main" val="3980109567"/>
                    </a:ext>
                  </a:extLst>
                </a:gridCol>
                <a:gridCol w="856648">
                  <a:extLst>
                    <a:ext uri="{9D8B030D-6E8A-4147-A177-3AD203B41FA5}">
                      <a16:colId xmlns:a16="http://schemas.microsoft.com/office/drawing/2014/main" val="3274136332"/>
                    </a:ext>
                  </a:extLst>
                </a:gridCol>
                <a:gridCol w="837398">
                  <a:extLst>
                    <a:ext uri="{9D8B030D-6E8A-4147-A177-3AD203B41FA5}">
                      <a16:colId xmlns:a16="http://schemas.microsoft.com/office/drawing/2014/main" val="3751616705"/>
                    </a:ext>
                  </a:extLst>
                </a:gridCol>
              </a:tblGrid>
              <a:tr h="370840">
                <a:tc>
                  <a:txBody>
                    <a:bodyPr/>
                    <a:lstStyle/>
                    <a:p>
                      <a:r>
                        <a:rPr lang="en-US" altLang="zh-CN" dirty="0">
                          <a:solidFill>
                            <a:schemeClr val="bg2"/>
                          </a:solidFill>
                        </a:rPr>
                        <a:t>Player1/Player2</a:t>
                      </a:r>
                      <a:endParaRPr lang="zh-CN" altLang="en-US" dirty="0">
                        <a:solidFill>
                          <a:schemeClr val="bg2"/>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1400" b="0" i="0" u="none" strike="noStrike" kern="0" cap="none" spc="0" normalizeH="0" baseline="0" noProof="0" dirty="0">
                          <a:ln>
                            <a:noFill/>
                          </a:ln>
                          <a:solidFill>
                            <a:srgbClr val="000000"/>
                          </a:solidFill>
                          <a:effectLst/>
                          <a:uLnTx/>
                          <a:uFillTx/>
                          <a:latin typeface="+mn-lt"/>
                          <a:ea typeface="+mn-ea"/>
                          <a:cs typeface="+mn-cs"/>
                          <a:sym typeface="Arial"/>
                        </a:rPr>
                        <a:t>Action 1</a:t>
                      </a:r>
                      <a:endParaRPr kumimoji="0" lang="zh-CN" altLang="en-US" sz="1400" b="0" i="0" u="none" strike="noStrike" kern="0" cap="none" spc="0" normalizeH="0" baseline="0" noProof="0" dirty="0">
                        <a:ln>
                          <a:noFill/>
                        </a:ln>
                        <a:solidFill>
                          <a:srgbClr val="000000"/>
                        </a:solidFill>
                        <a:effectLst/>
                        <a:uLnTx/>
                        <a:uFillTx/>
                        <a:latin typeface="+mn-lt"/>
                        <a:ea typeface="+mn-ea"/>
                        <a:cs typeface="+mn-cs"/>
                        <a:sym typeface="Aria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1400" b="0" i="0" u="none" strike="noStrike" kern="0" cap="none" spc="0" normalizeH="0" baseline="0" noProof="0" dirty="0">
                          <a:ln>
                            <a:noFill/>
                          </a:ln>
                          <a:solidFill>
                            <a:srgbClr val="000000"/>
                          </a:solidFill>
                          <a:effectLst/>
                          <a:uLnTx/>
                          <a:uFillTx/>
                          <a:latin typeface="+mn-lt"/>
                          <a:ea typeface="+mn-ea"/>
                          <a:cs typeface="+mn-cs"/>
                          <a:sym typeface="Arial"/>
                        </a:rPr>
                        <a:t>Action 2</a:t>
                      </a:r>
                      <a:endParaRPr kumimoji="0" lang="zh-CN" altLang="en-US" sz="1400" b="0" i="0" u="none" strike="noStrike" kern="0" cap="none" spc="0" normalizeH="0" baseline="0" noProof="0" dirty="0">
                        <a:ln>
                          <a:noFill/>
                        </a:ln>
                        <a:solidFill>
                          <a:srgbClr val="000000"/>
                        </a:solidFill>
                        <a:effectLst/>
                        <a:uLnTx/>
                        <a:uFillTx/>
                        <a:latin typeface="+mn-lt"/>
                        <a:ea typeface="+mn-ea"/>
                        <a:cs typeface="+mn-cs"/>
                        <a:sym typeface="Aria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04603604"/>
                  </a:ext>
                </a:extLst>
              </a:tr>
              <a:tr h="370840">
                <a:tc>
                  <a:txBody>
                    <a:bodyPr/>
                    <a:lstStyle/>
                    <a:p>
                      <a:r>
                        <a:rPr lang="en-US" altLang="zh-CN" dirty="0">
                          <a:solidFill>
                            <a:schemeClr val="bg2"/>
                          </a:solidFill>
                        </a:rPr>
                        <a:t>Action 1</a:t>
                      </a:r>
                      <a:endParaRPr lang="zh-CN" altLang="en-US" dirty="0">
                        <a:solidFill>
                          <a:schemeClr val="bg2"/>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altLang="zh-CN" dirty="0">
                          <a:solidFill>
                            <a:schemeClr val="bg2"/>
                          </a:solidFill>
                        </a:rPr>
                        <a:t>(-1,1)</a:t>
                      </a:r>
                      <a:endParaRPr lang="zh-CN" altLang="en-US" dirty="0">
                        <a:solidFill>
                          <a:schemeClr val="bg2"/>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altLang="zh-CN" dirty="0">
                          <a:solidFill>
                            <a:schemeClr val="bg2"/>
                          </a:solidFill>
                        </a:rPr>
                        <a:t>(0,0)</a:t>
                      </a:r>
                      <a:endParaRPr lang="zh-CN" altLang="en-US" dirty="0">
                        <a:solidFill>
                          <a:schemeClr val="bg2"/>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8932157"/>
                  </a:ext>
                </a:extLst>
              </a:tr>
              <a:tr h="370840">
                <a:tc>
                  <a:txBody>
                    <a:bodyPr/>
                    <a:lstStyle/>
                    <a:p>
                      <a:r>
                        <a:rPr lang="en-US" altLang="zh-CN" dirty="0">
                          <a:solidFill>
                            <a:schemeClr val="bg2"/>
                          </a:solidFill>
                        </a:rPr>
                        <a:t>Action 2</a:t>
                      </a:r>
                      <a:endParaRPr lang="zh-CN" altLang="en-US" dirty="0">
                        <a:solidFill>
                          <a:schemeClr val="bg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altLang="zh-CN" dirty="0">
                          <a:solidFill>
                            <a:schemeClr val="bg2"/>
                          </a:solidFill>
                        </a:rPr>
                        <a:t>(0,0)</a:t>
                      </a:r>
                      <a:endParaRPr lang="zh-CN" altLang="en-US" dirty="0">
                        <a:solidFill>
                          <a:schemeClr val="bg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dirty="0">
                          <a:solidFill>
                            <a:schemeClr val="bg2"/>
                          </a:solidFill>
                        </a:rPr>
                        <a:t>(-2,2)</a:t>
                      </a:r>
                      <a:endParaRPr lang="zh-CN" altLang="en-US" dirty="0">
                        <a:solidFill>
                          <a:schemeClr val="bg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35308472"/>
                  </a:ext>
                </a:extLst>
              </a:tr>
            </a:tbl>
          </a:graphicData>
        </a:graphic>
      </p:graphicFrame>
    </p:spTree>
    <p:extLst>
      <p:ext uri="{BB962C8B-B14F-4D97-AF65-F5344CB8AC3E}">
        <p14:creationId xmlns:p14="http://schemas.microsoft.com/office/powerpoint/2010/main" val="9262459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3B4CE0-3F72-7840-9B47-C7717D9019A4}"/>
              </a:ext>
            </a:extLst>
          </p:cNvPr>
          <p:cNvSpPr>
            <a:spLocks noGrp="1"/>
          </p:cNvSpPr>
          <p:nvPr>
            <p:ph type="title"/>
          </p:nvPr>
        </p:nvSpPr>
        <p:spPr/>
        <p:txBody>
          <a:bodyPr>
            <a:normAutofit fontScale="90000"/>
          </a:bodyPr>
          <a:lstStyle/>
          <a:p>
            <a:r>
              <a:rPr kumimoji="1" lang="en-US" altLang="zh-CN" dirty="0"/>
              <a:t>Simple stochastic game simulation</a:t>
            </a:r>
            <a:endParaRPr kumimoji="1" lang="zh-CN" altLang="en-US" dirty="0"/>
          </a:p>
        </p:txBody>
      </p:sp>
      <p:sp>
        <p:nvSpPr>
          <p:cNvPr id="3" name="文本占位符 2">
            <a:extLst>
              <a:ext uri="{FF2B5EF4-FFF2-40B4-BE49-F238E27FC236}">
                <a16:creationId xmlns:a16="http://schemas.microsoft.com/office/drawing/2014/main" id="{11D716EB-CEA5-B340-BBD3-872FDAF019A2}"/>
              </a:ext>
            </a:extLst>
          </p:cNvPr>
          <p:cNvSpPr>
            <a:spLocks noGrp="1"/>
          </p:cNvSpPr>
          <p:nvPr>
            <p:ph type="body" idx="1"/>
          </p:nvPr>
        </p:nvSpPr>
        <p:spPr>
          <a:xfrm>
            <a:off x="311700" y="1152475"/>
            <a:ext cx="8520600" cy="456749"/>
          </a:xfrm>
        </p:spPr>
        <p:txBody>
          <a:bodyPr>
            <a:normAutofit fontScale="92500" lnSpcReduction="10000"/>
          </a:bodyPr>
          <a:lstStyle/>
          <a:p>
            <a:r>
              <a:rPr kumimoji="1" lang="en-US" altLang="zh-CN" dirty="0"/>
              <a:t>The outcome reward depends on current state and player actions</a:t>
            </a:r>
          </a:p>
        </p:txBody>
      </p:sp>
      <p:graphicFrame>
        <p:nvGraphicFramePr>
          <p:cNvPr id="4" name="表格 4">
            <a:extLst>
              <a:ext uri="{FF2B5EF4-FFF2-40B4-BE49-F238E27FC236}">
                <a16:creationId xmlns:a16="http://schemas.microsoft.com/office/drawing/2014/main" id="{62C9F393-D563-0F45-B95F-00E97B6E00E0}"/>
              </a:ext>
            </a:extLst>
          </p:cNvPr>
          <p:cNvGraphicFramePr>
            <a:graphicFrameLocks noGrp="1"/>
          </p:cNvGraphicFramePr>
          <p:nvPr/>
        </p:nvGraphicFramePr>
        <p:xfrm>
          <a:off x="936857" y="1915979"/>
          <a:ext cx="3230882" cy="1112520"/>
        </p:xfrm>
        <a:graphic>
          <a:graphicData uri="http://schemas.openxmlformats.org/drawingml/2006/table">
            <a:tbl>
              <a:tblPr firstRow="1" bandRow="1">
                <a:tableStyleId>{5C22544A-7EE6-4342-B048-85BDC9FD1C3A}</a:tableStyleId>
              </a:tblPr>
              <a:tblGrid>
                <a:gridCol w="1536836">
                  <a:extLst>
                    <a:ext uri="{9D8B030D-6E8A-4147-A177-3AD203B41FA5}">
                      <a16:colId xmlns:a16="http://schemas.microsoft.com/office/drawing/2014/main" val="3980109567"/>
                    </a:ext>
                  </a:extLst>
                </a:gridCol>
                <a:gridCol w="856648">
                  <a:extLst>
                    <a:ext uri="{9D8B030D-6E8A-4147-A177-3AD203B41FA5}">
                      <a16:colId xmlns:a16="http://schemas.microsoft.com/office/drawing/2014/main" val="3274136332"/>
                    </a:ext>
                  </a:extLst>
                </a:gridCol>
                <a:gridCol w="837398">
                  <a:extLst>
                    <a:ext uri="{9D8B030D-6E8A-4147-A177-3AD203B41FA5}">
                      <a16:colId xmlns:a16="http://schemas.microsoft.com/office/drawing/2014/main" val="3751616705"/>
                    </a:ext>
                  </a:extLst>
                </a:gridCol>
              </a:tblGrid>
              <a:tr h="370840">
                <a:tc>
                  <a:txBody>
                    <a:bodyPr/>
                    <a:lstStyle/>
                    <a:p>
                      <a:r>
                        <a:rPr lang="en-US" altLang="zh-CN" dirty="0">
                          <a:solidFill>
                            <a:schemeClr val="bg2"/>
                          </a:solidFill>
                        </a:rPr>
                        <a:t>Player1/Player2</a:t>
                      </a:r>
                      <a:endParaRPr lang="zh-CN" altLang="en-US" dirty="0">
                        <a:solidFill>
                          <a:schemeClr val="bg2"/>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1400" b="0" i="0" u="none" strike="noStrike" kern="0" cap="none" spc="0" normalizeH="0" baseline="0" noProof="0" dirty="0">
                          <a:ln>
                            <a:noFill/>
                          </a:ln>
                          <a:solidFill>
                            <a:srgbClr val="000000"/>
                          </a:solidFill>
                          <a:effectLst/>
                          <a:uLnTx/>
                          <a:uFillTx/>
                          <a:latin typeface="+mn-lt"/>
                          <a:ea typeface="+mn-ea"/>
                          <a:cs typeface="+mn-cs"/>
                          <a:sym typeface="Arial"/>
                        </a:rPr>
                        <a:t>Action 1</a:t>
                      </a:r>
                      <a:endParaRPr kumimoji="0" lang="zh-CN" altLang="en-US" sz="1400" b="0" i="0" u="none" strike="noStrike" kern="0" cap="none" spc="0" normalizeH="0" baseline="0" noProof="0" dirty="0">
                        <a:ln>
                          <a:noFill/>
                        </a:ln>
                        <a:solidFill>
                          <a:srgbClr val="000000"/>
                        </a:solidFill>
                        <a:effectLst/>
                        <a:uLnTx/>
                        <a:uFillTx/>
                        <a:latin typeface="+mn-lt"/>
                        <a:ea typeface="+mn-ea"/>
                        <a:cs typeface="+mn-cs"/>
                        <a:sym typeface="Aria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1400" b="0" i="0" u="none" strike="noStrike" kern="0" cap="none" spc="0" normalizeH="0" baseline="0" noProof="0" dirty="0">
                          <a:ln>
                            <a:noFill/>
                          </a:ln>
                          <a:solidFill>
                            <a:srgbClr val="000000"/>
                          </a:solidFill>
                          <a:effectLst/>
                          <a:uLnTx/>
                          <a:uFillTx/>
                          <a:latin typeface="+mn-lt"/>
                          <a:ea typeface="+mn-ea"/>
                          <a:cs typeface="+mn-cs"/>
                          <a:sym typeface="Arial"/>
                        </a:rPr>
                        <a:t>Action 2</a:t>
                      </a:r>
                      <a:endParaRPr kumimoji="0" lang="zh-CN" altLang="en-US" sz="1400" b="0" i="0" u="none" strike="noStrike" kern="0" cap="none" spc="0" normalizeH="0" baseline="0" noProof="0" dirty="0">
                        <a:ln>
                          <a:noFill/>
                        </a:ln>
                        <a:solidFill>
                          <a:srgbClr val="000000"/>
                        </a:solidFill>
                        <a:effectLst/>
                        <a:uLnTx/>
                        <a:uFillTx/>
                        <a:latin typeface="+mn-lt"/>
                        <a:ea typeface="+mn-ea"/>
                        <a:cs typeface="+mn-cs"/>
                        <a:sym typeface="Aria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04603604"/>
                  </a:ext>
                </a:extLst>
              </a:tr>
              <a:tr h="370840">
                <a:tc>
                  <a:txBody>
                    <a:bodyPr/>
                    <a:lstStyle/>
                    <a:p>
                      <a:r>
                        <a:rPr lang="en-US" altLang="zh-CN" dirty="0">
                          <a:solidFill>
                            <a:schemeClr val="bg2"/>
                          </a:solidFill>
                        </a:rPr>
                        <a:t>Action 1</a:t>
                      </a:r>
                      <a:endParaRPr lang="zh-CN" altLang="en-US" dirty="0">
                        <a:solidFill>
                          <a:schemeClr val="bg2"/>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altLang="zh-CN" dirty="0">
                          <a:solidFill>
                            <a:schemeClr val="bg2"/>
                          </a:solidFill>
                        </a:rPr>
                        <a:t>(1,-1)</a:t>
                      </a:r>
                      <a:endParaRPr lang="zh-CN" altLang="en-US" dirty="0">
                        <a:solidFill>
                          <a:schemeClr val="bg2"/>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altLang="zh-CN" dirty="0">
                          <a:solidFill>
                            <a:schemeClr val="bg2"/>
                          </a:solidFill>
                        </a:rPr>
                        <a:t>(0,0)</a:t>
                      </a:r>
                      <a:endParaRPr lang="zh-CN" altLang="en-US" dirty="0">
                        <a:solidFill>
                          <a:schemeClr val="bg2"/>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8932157"/>
                  </a:ext>
                </a:extLst>
              </a:tr>
              <a:tr h="370840">
                <a:tc>
                  <a:txBody>
                    <a:bodyPr/>
                    <a:lstStyle/>
                    <a:p>
                      <a:r>
                        <a:rPr lang="en-US" altLang="zh-CN" dirty="0">
                          <a:solidFill>
                            <a:schemeClr val="bg2"/>
                          </a:solidFill>
                        </a:rPr>
                        <a:t>Action 2</a:t>
                      </a:r>
                      <a:endParaRPr lang="zh-CN" altLang="en-US" dirty="0">
                        <a:solidFill>
                          <a:schemeClr val="bg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altLang="zh-CN" dirty="0">
                          <a:solidFill>
                            <a:schemeClr val="bg2"/>
                          </a:solidFill>
                        </a:rPr>
                        <a:t>(0,0)</a:t>
                      </a:r>
                      <a:endParaRPr lang="zh-CN" altLang="en-US" dirty="0">
                        <a:solidFill>
                          <a:schemeClr val="bg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dirty="0">
                          <a:solidFill>
                            <a:schemeClr val="bg2"/>
                          </a:solidFill>
                        </a:rPr>
                        <a:t>(2,-2)</a:t>
                      </a:r>
                      <a:endParaRPr lang="zh-CN" altLang="en-US" dirty="0">
                        <a:solidFill>
                          <a:schemeClr val="bg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35308472"/>
                  </a:ext>
                </a:extLst>
              </a:tr>
            </a:tbl>
          </a:graphicData>
        </a:graphic>
      </p:graphicFrame>
      <p:sp>
        <p:nvSpPr>
          <p:cNvPr id="5" name="文本框 4">
            <a:extLst>
              <a:ext uri="{FF2B5EF4-FFF2-40B4-BE49-F238E27FC236}">
                <a16:creationId xmlns:a16="http://schemas.microsoft.com/office/drawing/2014/main" id="{85D32791-0298-6948-A7D2-79569ADDF85A}"/>
              </a:ext>
            </a:extLst>
          </p:cNvPr>
          <p:cNvSpPr txBox="1"/>
          <p:nvPr/>
        </p:nvSpPr>
        <p:spPr>
          <a:xfrm>
            <a:off x="2300683" y="1619632"/>
            <a:ext cx="771365" cy="307777"/>
          </a:xfrm>
          <a:prstGeom prst="rect">
            <a:avLst/>
          </a:prstGeom>
          <a:noFill/>
        </p:spPr>
        <p:txBody>
          <a:bodyPr wrap="none" rtlCol="0">
            <a:spAutoFit/>
          </a:bodyPr>
          <a:lstStyle/>
          <a:p>
            <a:r>
              <a:rPr kumimoji="1" lang="en-US" altLang="zh-CN" b="1" dirty="0">
                <a:solidFill>
                  <a:schemeClr val="tx2"/>
                </a:solidFill>
              </a:rPr>
              <a:t>State 1</a:t>
            </a:r>
            <a:endParaRPr kumimoji="1" lang="zh-CN" altLang="en-US" b="1" dirty="0">
              <a:solidFill>
                <a:schemeClr val="tx2"/>
              </a:solidFill>
            </a:endParaRPr>
          </a:p>
        </p:txBody>
      </p:sp>
      <p:sp>
        <p:nvSpPr>
          <p:cNvPr id="6" name="文本框 5">
            <a:extLst>
              <a:ext uri="{FF2B5EF4-FFF2-40B4-BE49-F238E27FC236}">
                <a16:creationId xmlns:a16="http://schemas.microsoft.com/office/drawing/2014/main" id="{900B2EC5-581D-FF43-B159-624B8CA6DF1B}"/>
              </a:ext>
            </a:extLst>
          </p:cNvPr>
          <p:cNvSpPr txBox="1"/>
          <p:nvPr/>
        </p:nvSpPr>
        <p:spPr>
          <a:xfrm>
            <a:off x="6157207" y="1609224"/>
            <a:ext cx="771365" cy="307777"/>
          </a:xfrm>
          <a:prstGeom prst="rect">
            <a:avLst/>
          </a:prstGeom>
          <a:noFill/>
        </p:spPr>
        <p:txBody>
          <a:bodyPr wrap="none" rtlCol="0">
            <a:spAutoFit/>
          </a:bodyPr>
          <a:lstStyle/>
          <a:p>
            <a:r>
              <a:rPr kumimoji="1" lang="en-US" altLang="zh-CN" b="1" dirty="0">
                <a:solidFill>
                  <a:schemeClr val="tx2"/>
                </a:solidFill>
              </a:rPr>
              <a:t>State 2</a:t>
            </a:r>
            <a:endParaRPr kumimoji="1" lang="zh-CN" altLang="en-US" b="1" dirty="0">
              <a:solidFill>
                <a:schemeClr val="tx2"/>
              </a:solidFill>
            </a:endParaRPr>
          </a:p>
        </p:txBody>
      </p:sp>
      <p:graphicFrame>
        <p:nvGraphicFramePr>
          <p:cNvPr id="7" name="表格 4">
            <a:extLst>
              <a:ext uri="{FF2B5EF4-FFF2-40B4-BE49-F238E27FC236}">
                <a16:creationId xmlns:a16="http://schemas.microsoft.com/office/drawing/2014/main" id="{4E11E818-1BF7-B544-BD46-7A6CB211E094}"/>
              </a:ext>
            </a:extLst>
          </p:cNvPr>
          <p:cNvGraphicFramePr>
            <a:graphicFrameLocks noGrp="1"/>
          </p:cNvGraphicFramePr>
          <p:nvPr/>
        </p:nvGraphicFramePr>
        <p:xfrm>
          <a:off x="4735630" y="1915979"/>
          <a:ext cx="3230882" cy="1112520"/>
        </p:xfrm>
        <a:graphic>
          <a:graphicData uri="http://schemas.openxmlformats.org/drawingml/2006/table">
            <a:tbl>
              <a:tblPr firstRow="1" bandRow="1">
                <a:tableStyleId>{5C22544A-7EE6-4342-B048-85BDC9FD1C3A}</a:tableStyleId>
              </a:tblPr>
              <a:tblGrid>
                <a:gridCol w="1536836">
                  <a:extLst>
                    <a:ext uri="{9D8B030D-6E8A-4147-A177-3AD203B41FA5}">
                      <a16:colId xmlns:a16="http://schemas.microsoft.com/office/drawing/2014/main" val="3980109567"/>
                    </a:ext>
                  </a:extLst>
                </a:gridCol>
                <a:gridCol w="856648">
                  <a:extLst>
                    <a:ext uri="{9D8B030D-6E8A-4147-A177-3AD203B41FA5}">
                      <a16:colId xmlns:a16="http://schemas.microsoft.com/office/drawing/2014/main" val="3274136332"/>
                    </a:ext>
                  </a:extLst>
                </a:gridCol>
                <a:gridCol w="837398">
                  <a:extLst>
                    <a:ext uri="{9D8B030D-6E8A-4147-A177-3AD203B41FA5}">
                      <a16:colId xmlns:a16="http://schemas.microsoft.com/office/drawing/2014/main" val="3751616705"/>
                    </a:ext>
                  </a:extLst>
                </a:gridCol>
              </a:tblGrid>
              <a:tr h="370840">
                <a:tc>
                  <a:txBody>
                    <a:bodyPr/>
                    <a:lstStyle/>
                    <a:p>
                      <a:r>
                        <a:rPr lang="en-US" altLang="zh-CN" dirty="0">
                          <a:solidFill>
                            <a:schemeClr val="bg2"/>
                          </a:solidFill>
                        </a:rPr>
                        <a:t>Player1/Player2</a:t>
                      </a:r>
                      <a:endParaRPr lang="zh-CN" altLang="en-US" dirty="0">
                        <a:solidFill>
                          <a:schemeClr val="bg2"/>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1400" b="0" i="0" u="none" strike="noStrike" kern="0" cap="none" spc="0" normalizeH="0" baseline="0" noProof="0" dirty="0">
                          <a:ln>
                            <a:noFill/>
                          </a:ln>
                          <a:solidFill>
                            <a:srgbClr val="000000"/>
                          </a:solidFill>
                          <a:effectLst/>
                          <a:uLnTx/>
                          <a:uFillTx/>
                          <a:latin typeface="+mn-lt"/>
                          <a:ea typeface="+mn-ea"/>
                          <a:cs typeface="+mn-cs"/>
                          <a:sym typeface="Arial"/>
                        </a:rPr>
                        <a:t>Action 1</a:t>
                      </a:r>
                      <a:endParaRPr kumimoji="0" lang="zh-CN" altLang="en-US" sz="1400" b="0" i="0" u="none" strike="noStrike" kern="0" cap="none" spc="0" normalizeH="0" baseline="0" noProof="0" dirty="0">
                        <a:ln>
                          <a:noFill/>
                        </a:ln>
                        <a:solidFill>
                          <a:srgbClr val="000000"/>
                        </a:solidFill>
                        <a:effectLst/>
                        <a:uLnTx/>
                        <a:uFillTx/>
                        <a:latin typeface="+mn-lt"/>
                        <a:ea typeface="+mn-ea"/>
                        <a:cs typeface="+mn-cs"/>
                        <a:sym typeface="Aria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1400" b="0" i="0" u="none" strike="noStrike" kern="0" cap="none" spc="0" normalizeH="0" baseline="0" noProof="0" dirty="0">
                          <a:ln>
                            <a:noFill/>
                          </a:ln>
                          <a:solidFill>
                            <a:srgbClr val="000000"/>
                          </a:solidFill>
                          <a:effectLst/>
                          <a:uLnTx/>
                          <a:uFillTx/>
                          <a:latin typeface="+mn-lt"/>
                          <a:ea typeface="+mn-ea"/>
                          <a:cs typeface="+mn-cs"/>
                          <a:sym typeface="Arial"/>
                        </a:rPr>
                        <a:t>Action 2</a:t>
                      </a:r>
                      <a:endParaRPr kumimoji="0" lang="zh-CN" altLang="en-US" sz="1400" b="0" i="0" u="none" strike="noStrike" kern="0" cap="none" spc="0" normalizeH="0" baseline="0" noProof="0" dirty="0">
                        <a:ln>
                          <a:noFill/>
                        </a:ln>
                        <a:solidFill>
                          <a:srgbClr val="000000"/>
                        </a:solidFill>
                        <a:effectLst/>
                        <a:uLnTx/>
                        <a:uFillTx/>
                        <a:latin typeface="+mn-lt"/>
                        <a:ea typeface="+mn-ea"/>
                        <a:cs typeface="+mn-cs"/>
                        <a:sym typeface="Aria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04603604"/>
                  </a:ext>
                </a:extLst>
              </a:tr>
              <a:tr h="370840">
                <a:tc>
                  <a:txBody>
                    <a:bodyPr/>
                    <a:lstStyle/>
                    <a:p>
                      <a:r>
                        <a:rPr lang="en-US" altLang="zh-CN" dirty="0">
                          <a:solidFill>
                            <a:schemeClr val="bg2"/>
                          </a:solidFill>
                        </a:rPr>
                        <a:t>Action 1</a:t>
                      </a:r>
                      <a:endParaRPr lang="zh-CN" altLang="en-US" dirty="0">
                        <a:solidFill>
                          <a:schemeClr val="bg2"/>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altLang="zh-CN" dirty="0">
                          <a:solidFill>
                            <a:schemeClr val="bg2"/>
                          </a:solidFill>
                        </a:rPr>
                        <a:t>(-1,1)</a:t>
                      </a:r>
                      <a:endParaRPr lang="zh-CN" altLang="en-US" dirty="0">
                        <a:solidFill>
                          <a:schemeClr val="bg2"/>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altLang="zh-CN" dirty="0">
                          <a:solidFill>
                            <a:schemeClr val="bg2"/>
                          </a:solidFill>
                        </a:rPr>
                        <a:t>(0,0)</a:t>
                      </a:r>
                      <a:endParaRPr lang="zh-CN" altLang="en-US" dirty="0">
                        <a:solidFill>
                          <a:schemeClr val="bg2"/>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8932157"/>
                  </a:ext>
                </a:extLst>
              </a:tr>
              <a:tr h="370840">
                <a:tc>
                  <a:txBody>
                    <a:bodyPr/>
                    <a:lstStyle/>
                    <a:p>
                      <a:r>
                        <a:rPr lang="en-US" altLang="zh-CN" dirty="0">
                          <a:solidFill>
                            <a:schemeClr val="bg2"/>
                          </a:solidFill>
                        </a:rPr>
                        <a:t>Action 2</a:t>
                      </a:r>
                      <a:endParaRPr lang="zh-CN" altLang="en-US" dirty="0">
                        <a:solidFill>
                          <a:schemeClr val="bg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altLang="zh-CN" dirty="0">
                          <a:solidFill>
                            <a:schemeClr val="bg2"/>
                          </a:solidFill>
                        </a:rPr>
                        <a:t>(0,0)</a:t>
                      </a:r>
                      <a:endParaRPr lang="zh-CN" altLang="en-US" dirty="0">
                        <a:solidFill>
                          <a:schemeClr val="bg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dirty="0">
                          <a:solidFill>
                            <a:schemeClr val="bg2"/>
                          </a:solidFill>
                        </a:rPr>
                        <a:t>(-2,2)</a:t>
                      </a:r>
                      <a:endParaRPr lang="zh-CN" altLang="en-US" dirty="0">
                        <a:solidFill>
                          <a:schemeClr val="bg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35308472"/>
                  </a:ext>
                </a:extLst>
              </a:tr>
            </a:tbl>
          </a:graphicData>
        </a:graphic>
      </p:graphicFrame>
      <p:sp>
        <p:nvSpPr>
          <p:cNvPr id="8" name="文本占位符 2">
            <a:extLst>
              <a:ext uri="{FF2B5EF4-FFF2-40B4-BE49-F238E27FC236}">
                <a16:creationId xmlns:a16="http://schemas.microsoft.com/office/drawing/2014/main" id="{30A1EFFA-2CF8-B34A-A48E-11B5057D8EE3}"/>
              </a:ext>
            </a:extLst>
          </p:cNvPr>
          <p:cNvSpPr txBox="1">
            <a:spLocks/>
          </p:cNvSpPr>
          <p:nvPr/>
        </p:nvSpPr>
        <p:spPr>
          <a:xfrm>
            <a:off x="311700" y="2860675"/>
            <a:ext cx="8520600" cy="3416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Source Sans Pro"/>
              <a:buChar char="●"/>
              <a:defRPr sz="1800" b="0" i="0" u="none" strike="noStrike" cap="none">
                <a:solidFill>
                  <a:schemeClr val="lt2"/>
                </a:solidFill>
                <a:latin typeface="Source Sans Pro"/>
                <a:ea typeface="Source Sans Pro"/>
                <a:cs typeface="Source Sans Pro"/>
                <a:sym typeface="Source Sans Pro"/>
              </a:defRPr>
            </a:lvl1pPr>
            <a:lvl2pPr marL="914400" marR="0" lvl="1"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2pPr>
            <a:lvl3pPr marL="1371600" marR="0" lvl="2"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3pPr>
            <a:lvl4pPr marL="1828800" marR="0" lvl="3"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4pPr>
            <a:lvl5pPr marL="2286000" marR="0" lvl="4"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5pPr>
            <a:lvl6pPr marL="2743200" marR="0" lvl="5"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6pPr>
            <a:lvl7pPr marL="3200400" marR="0" lvl="6"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7pPr>
            <a:lvl8pPr marL="3657600" marR="0" lvl="7"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8pPr>
            <a:lvl9pPr marL="4114800" marR="0" lvl="8"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9pPr>
          </a:lstStyle>
          <a:p>
            <a:r>
              <a:rPr kumimoji="1" lang="en-US" altLang="zh-CN" dirty="0"/>
              <a:t>The transfer possibility is based on current state and actions of both players </a:t>
            </a:r>
          </a:p>
          <a:p>
            <a:r>
              <a:rPr kumimoji="1" lang="en-US" altLang="zh-CN" dirty="0"/>
              <a:t>The following tables illustrate the possibility to transfer to state 1  </a:t>
            </a:r>
          </a:p>
        </p:txBody>
      </p:sp>
      <p:graphicFrame>
        <p:nvGraphicFramePr>
          <p:cNvPr id="9" name="表格 4">
            <a:extLst>
              <a:ext uri="{FF2B5EF4-FFF2-40B4-BE49-F238E27FC236}">
                <a16:creationId xmlns:a16="http://schemas.microsoft.com/office/drawing/2014/main" id="{9AC26EFF-2F46-7748-A755-C6E491EBB461}"/>
              </a:ext>
            </a:extLst>
          </p:cNvPr>
          <p:cNvGraphicFramePr>
            <a:graphicFrameLocks noGrp="1"/>
          </p:cNvGraphicFramePr>
          <p:nvPr/>
        </p:nvGraphicFramePr>
        <p:xfrm>
          <a:off x="936857" y="3933308"/>
          <a:ext cx="3230882" cy="1112520"/>
        </p:xfrm>
        <a:graphic>
          <a:graphicData uri="http://schemas.openxmlformats.org/drawingml/2006/table">
            <a:tbl>
              <a:tblPr firstRow="1" bandRow="1">
                <a:tableStyleId>{5C22544A-7EE6-4342-B048-85BDC9FD1C3A}</a:tableStyleId>
              </a:tblPr>
              <a:tblGrid>
                <a:gridCol w="1536836">
                  <a:extLst>
                    <a:ext uri="{9D8B030D-6E8A-4147-A177-3AD203B41FA5}">
                      <a16:colId xmlns:a16="http://schemas.microsoft.com/office/drawing/2014/main" val="3980109567"/>
                    </a:ext>
                  </a:extLst>
                </a:gridCol>
                <a:gridCol w="856648">
                  <a:extLst>
                    <a:ext uri="{9D8B030D-6E8A-4147-A177-3AD203B41FA5}">
                      <a16:colId xmlns:a16="http://schemas.microsoft.com/office/drawing/2014/main" val="3274136332"/>
                    </a:ext>
                  </a:extLst>
                </a:gridCol>
                <a:gridCol w="837398">
                  <a:extLst>
                    <a:ext uri="{9D8B030D-6E8A-4147-A177-3AD203B41FA5}">
                      <a16:colId xmlns:a16="http://schemas.microsoft.com/office/drawing/2014/main" val="3751616705"/>
                    </a:ext>
                  </a:extLst>
                </a:gridCol>
              </a:tblGrid>
              <a:tr h="370840">
                <a:tc>
                  <a:txBody>
                    <a:bodyPr/>
                    <a:lstStyle/>
                    <a:p>
                      <a:r>
                        <a:rPr lang="en-US" altLang="zh-CN" dirty="0">
                          <a:solidFill>
                            <a:schemeClr val="bg2"/>
                          </a:solidFill>
                        </a:rPr>
                        <a:t>Player1/Player2</a:t>
                      </a:r>
                      <a:endParaRPr lang="zh-CN" altLang="en-US" dirty="0">
                        <a:solidFill>
                          <a:schemeClr val="bg2"/>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1400" b="0" i="0" u="none" strike="noStrike" kern="0" cap="none" spc="0" normalizeH="0" baseline="0" noProof="0" dirty="0">
                          <a:ln>
                            <a:noFill/>
                          </a:ln>
                          <a:solidFill>
                            <a:srgbClr val="000000"/>
                          </a:solidFill>
                          <a:effectLst/>
                          <a:uLnTx/>
                          <a:uFillTx/>
                          <a:latin typeface="+mn-lt"/>
                          <a:ea typeface="+mn-ea"/>
                          <a:cs typeface="+mn-cs"/>
                          <a:sym typeface="Arial"/>
                        </a:rPr>
                        <a:t>Action 1</a:t>
                      </a:r>
                      <a:endParaRPr kumimoji="0" lang="zh-CN" altLang="en-US" sz="1400" b="0" i="0" u="none" strike="noStrike" kern="0" cap="none" spc="0" normalizeH="0" baseline="0" noProof="0" dirty="0">
                        <a:ln>
                          <a:noFill/>
                        </a:ln>
                        <a:solidFill>
                          <a:srgbClr val="000000"/>
                        </a:solidFill>
                        <a:effectLst/>
                        <a:uLnTx/>
                        <a:uFillTx/>
                        <a:latin typeface="+mn-lt"/>
                        <a:ea typeface="+mn-ea"/>
                        <a:cs typeface="+mn-cs"/>
                        <a:sym typeface="Aria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1400" b="0" i="0" u="none" strike="noStrike" kern="0" cap="none" spc="0" normalizeH="0" baseline="0" noProof="0" dirty="0">
                          <a:ln>
                            <a:noFill/>
                          </a:ln>
                          <a:solidFill>
                            <a:srgbClr val="000000"/>
                          </a:solidFill>
                          <a:effectLst/>
                          <a:uLnTx/>
                          <a:uFillTx/>
                          <a:latin typeface="+mn-lt"/>
                          <a:ea typeface="+mn-ea"/>
                          <a:cs typeface="+mn-cs"/>
                          <a:sym typeface="Arial"/>
                        </a:rPr>
                        <a:t>Action 2</a:t>
                      </a:r>
                      <a:endParaRPr kumimoji="0" lang="zh-CN" altLang="en-US" sz="1400" b="0" i="0" u="none" strike="noStrike" kern="0" cap="none" spc="0" normalizeH="0" baseline="0" noProof="0" dirty="0">
                        <a:ln>
                          <a:noFill/>
                        </a:ln>
                        <a:solidFill>
                          <a:srgbClr val="000000"/>
                        </a:solidFill>
                        <a:effectLst/>
                        <a:uLnTx/>
                        <a:uFillTx/>
                        <a:latin typeface="+mn-lt"/>
                        <a:ea typeface="+mn-ea"/>
                        <a:cs typeface="+mn-cs"/>
                        <a:sym typeface="Aria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04603604"/>
                  </a:ext>
                </a:extLst>
              </a:tr>
              <a:tr h="370840">
                <a:tc>
                  <a:txBody>
                    <a:bodyPr/>
                    <a:lstStyle/>
                    <a:p>
                      <a:r>
                        <a:rPr lang="en-US" altLang="zh-CN" dirty="0">
                          <a:solidFill>
                            <a:schemeClr val="bg2"/>
                          </a:solidFill>
                        </a:rPr>
                        <a:t>Action 1</a:t>
                      </a:r>
                      <a:endParaRPr lang="zh-CN" altLang="en-US" dirty="0">
                        <a:solidFill>
                          <a:schemeClr val="bg2"/>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altLang="zh-CN" dirty="0">
                          <a:solidFill>
                            <a:schemeClr val="bg2"/>
                          </a:solidFill>
                        </a:rPr>
                        <a:t>0.4</a:t>
                      </a:r>
                      <a:endParaRPr lang="zh-CN" altLang="en-US" dirty="0">
                        <a:solidFill>
                          <a:schemeClr val="bg2"/>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altLang="zh-CN" dirty="0">
                          <a:solidFill>
                            <a:schemeClr val="bg2"/>
                          </a:solidFill>
                        </a:rPr>
                        <a:t>0.75</a:t>
                      </a:r>
                      <a:endParaRPr lang="zh-CN" altLang="en-US" dirty="0">
                        <a:solidFill>
                          <a:schemeClr val="bg2"/>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8932157"/>
                  </a:ext>
                </a:extLst>
              </a:tr>
              <a:tr h="370840">
                <a:tc>
                  <a:txBody>
                    <a:bodyPr/>
                    <a:lstStyle/>
                    <a:p>
                      <a:r>
                        <a:rPr lang="en-US" altLang="zh-CN" dirty="0">
                          <a:solidFill>
                            <a:schemeClr val="bg2"/>
                          </a:solidFill>
                        </a:rPr>
                        <a:t>Action 2</a:t>
                      </a:r>
                      <a:endParaRPr lang="zh-CN" altLang="en-US" dirty="0">
                        <a:solidFill>
                          <a:schemeClr val="bg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altLang="zh-CN" dirty="0">
                          <a:solidFill>
                            <a:schemeClr val="bg2"/>
                          </a:solidFill>
                        </a:rPr>
                        <a:t>0.6</a:t>
                      </a:r>
                      <a:endParaRPr lang="zh-CN" altLang="en-US" dirty="0">
                        <a:solidFill>
                          <a:schemeClr val="bg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dirty="0">
                          <a:solidFill>
                            <a:schemeClr val="bg2"/>
                          </a:solidFill>
                        </a:rPr>
                        <a:t>0.2</a:t>
                      </a:r>
                      <a:endParaRPr lang="zh-CN" altLang="en-US" dirty="0">
                        <a:solidFill>
                          <a:schemeClr val="bg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35308472"/>
                  </a:ext>
                </a:extLst>
              </a:tr>
            </a:tbl>
          </a:graphicData>
        </a:graphic>
      </p:graphicFrame>
      <p:sp>
        <p:nvSpPr>
          <p:cNvPr id="10" name="文本框 9">
            <a:extLst>
              <a:ext uri="{FF2B5EF4-FFF2-40B4-BE49-F238E27FC236}">
                <a16:creationId xmlns:a16="http://schemas.microsoft.com/office/drawing/2014/main" id="{0D127E33-B64B-1142-9026-D149AA5D169F}"/>
              </a:ext>
            </a:extLst>
          </p:cNvPr>
          <p:cNvSpPr txBox="1"/>
          <p:nvPr/>
        </p:nvSpPr>
        <p:spPr>
          <a:xfrm>
            <a:off x="2166615" y="3625531"/>
            <a:ext cx="771365" cy="307777"/>
          </a:xfrm>
          <a:prstGeom prst="rect">
            <a:avLst/>
          </a:prstGeom>
          <a:noFill/>
        </p:spPr>
        <p:txBody>
          <a:bodyPr wrap="none" rtlCol="0">
            <a:spAutoFit/>
          </a:bodyPr>
          <a:lstStyle/>
          <a:p>
            <a:r>
              <a:rPr kumimoji="1" lang="en-US" altLang="zh-CN" b="1" dirty="0">
                <a:solidFill>
                  <a:schemeClr val="tx2"/>
                </a:solidFill>
              </a:rPr>
              <a:t>State 1</a:t>
            </a:r>
            <a:endParaRPr kumimoji="1" lang="zh-CN" altLang="en-US" b="1" dirty="0">
              <a:solidFill>
                <a:schemeClr val="tx2"/>
              </a:solidFill>
            </a:endParaRPr>
          </a:p>
        </p:txBody>
      </p:sp>
      <p:graphicFrame>
        <p:nvGraphicFramePr>
          <p:cNvPr id="11" name="表格 4">
            <a:extLst>
              <a:ext uri="{FF2B5EF4-FFF2-40B4-BE49-F238E27FC236}">
                <a16:creationId xmlns:a16="http://schemas.microsoft.com/office/drawing/2014/main" id="{5824785E-56C5-2648-966B-8C9928E61BD4}"/>
              </a:ext>
            </a:extLst>
          </p:cNvPr>
          <p:cNvGraphicFramePr>
            <a:graphicFrameLocks noGrp="1"/>
          </p:cNvGraphicFramePr>
          <p:nvPr/>
        </p:nvGraphicFramePr>
        <p:xfrm>
          <a:off x="4735630" y="3933308"/>
          <a:ext cx="3230882" cy="1112520"/>
        </p:xfrm>
        <a:graphic>
          <a:graphicData uri="http://schemas.openxmlformats.org/drawingml/2006/table">
            <a:tbl>
              <a:tblPr firstRow="1" bandRow="1">
                <a:tableStyleId>{5C22544A-7EE6-4342-B048-85BDC9FD1C3A}</a:tableStyleId>
              </a:tblPr>
              <a:tblGrid>
                <a:gridCol w="1536836">
                  <a:extLst>
                    <a:ext uri="{9D8B030D-6E8A-4147-A177-3AD203B41FA5}">
                      <a16:colId xmlns:a16="http://schemas.microsoft.com/office/drawing/2014/main" val="3980109567"/>
                    </a:ext>
                  </a:extLst>
                </a:gridCol>
                <a:gridCol w="856648">
                  <a:extLst>
                    <a:ext uri="{9D8B030D-6E8A-4147-A177-3AD203B41FA5}">
                      <a16:colId xmlns:a16="http://schemas.microsoft.com/office/drawing/2014/main" val="3274136332"/>
                    </a:ext>
                  </a:extLst>
                </a:gridCol>
                <a:gridCol w="837398">
                  <a:extLst>
                    <a:ext uri="{9D8B030D-6E8A-4147-A177-3AD203B41FA5}">
                      <a16:colId xmlns:a16="http://schemas.microsoft.com/office/drawing/2014/main" val="3751616705"/>
                    </a:ext>
                  </a:extLst>
                </a:gridCol>
              </a:tblGrid>
              <a:tr h="370840">
                <a:tc>
                  <a:txBody>
                    <a:bodyPr/>
                    <a:lstStyle/>
                    <a:p>
                      <a:r>
                        <a:rPr lang="en-US" altLang="zh-CN" dirty="0">
                          <a:solidFill>
                            <a:schemeClr val="bg2"/>
                          </a:solidFill>
                        </a:rPr>
                        <a:t>Player1/Player2</a:t>
                      </a:r>
                      <a:endParaRPr lang="zh-CN" altLang="en-US" dirty="0">
                        <a:solidFill>
                          <a:schemeClr val="bg2"/>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1400" b="0" i="0" u="none" strike="noStrike" kern="0" cap="none" spc="0" normalizeH="0" baseline="0" noProof="0" dirty="0">
                          <a:ln>
                            <a:noFill/>
                          </a:ln>
                          <a:solidFill>
                            <a:srgbClr val="000000"/>
                          </a:solidFill>
                          <a:effectLst/>
                          <a:uLnTx/>
                          <a:uFillTx/>
                          <a:latin typeface="+mn-lt"/>
                          <a:ea typeface="+mn-ea"/>
                          <a:cs typeface="+mn-cs"/>
                          <a:sym typeface="Arial"/>
                        </a:rPr>
                        <a:t>Action 1</a:t>
                      </a:r>
                      <a:endParaRPr kumimoji="0" lang="zh-CN" altLang="en-US" sz="1400" b="0" i="0" u="none" strike="noStrike" kern="0" cap="none" spc="0" normalizeH="0" baseline="0" noProof="0" dirty="0">
                        <a:ln>
                          <a:noFill/>
                        </a:ln>
                        <a:solidFill>
                          <a:srgbClr val="000000"/>
                        </a:solidFill>
                        <a:effectLst/>
                        <a:uLnTx/>
                        <a:uFillTx/>
                        <a:latin typeface="+mn-lt"/>
                        <a:ea typeface="+mn-ea"/>
                        <a:cs typeface="+mn-cs"/>
                        <a:sym typeface="Aria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1400" b="0" i="0" u="none" strike="noStrike" kern="0" cap="none" spc="0" normalizeH="0" baseline="0" noProof="0" dirty="0">
                          <a:ln>
                            <a:noFill/>
                          </a:ln>
                          <a:solidFill>
                            <a:srgbClr val="000000"/>
                          </a:solidFill>
                          <a:effectLst/>
                          <a:uLnTx/>
                          <a:uFillTx/>
                          <a:latin typeface="+mn-lt"/>
                          <a:ea typeface="+mn-ea"/>
                          <a:cs typeface="+mn-cs"/>
                          <a:sym typeface="Arial"/>
                        </a:rPr>
                        <a:t>Action 2</a:t>
                      </a:r>
                      <a:endParaRPr kumimoji="0" lang="zh-CN" altLang="en-US" sz="1400" b="0" i="0" u="none" strike="noStrike" kern="0" cap="none" spc="0" normalizeH="0" baseline="0" noProof="0" dirty="0">
                        <a:ln>
                          <a:noFill/>
                        </a:ln>
                        <a:solidFill>
                          <a:srgbClr val="000000"/>
                        </a:solidFill>
                        <a:effectLst/>
                        <a:uLnTx/>
                        <a:uFillTx/>
                        <a:latin typeface="+mn-lt"/>
                        <a:ea typeface="+mn-ea"/>
                        <a:cs typeface="+mn-cs"/>
                        <a:sym typeface="Aria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04603604"/>
                  </a:ext>
                </a:extLst>
              </a:tr>
              <a:tr h="370840">
                <a:tc>
                  <a:txBody>
                    <a:bodyPr/>
                    <a:lstStyle/>
                    <a:p>
                      <a:r>
                        <a:rPr lang="en-US" altLang="zh-CN" dirty="0">
                          <a:solidFill>
                            <a:schemeClr val="bg2"/>
                          </a:solidFill>
                        </a:rPr>
                        <a:t>Action 1</a:t>
                      </a:r>
                      <a:endParaRPr lang="zh-CN" altLang="en-US" dirty="0">
                        <a:solidFill>
                          <a:schemeClr val="bg2"/>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altLang="zh-CN" dirty="0">
                          <a:solidFill>
                            <a:schemeClr val="bg2"/>
                          </a:solidFill>
                        </a:rPr>
                        <a:t>0.6</a:t>
                      </a:r>
                      <a:endParaRPr lang="zh-CN" altLang="en-US" dirty="0">
                        <a:solidFill>
                          <a:schemeClr val="bg2"/>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altLang="zh-CN" dirty="0">
                          <a:solidFill>
                            <a:schemeClr val="bg2"/>
                          </a:solidFill>
                        </a:rPr>
                        <a:t>0.25</a:t>
                      </a:r>
                      <a:endParaRPr lang="zh-CN" altLang="en-US" dirty="0">
                        <a:solidFill>
                          <a:schemeClr val="bg2"/>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8932157"/>
                  </a:ext>
                </a:extLst>
              </a:tr>
              <a:tr h="370840">
                <a:tc>
                  <a:txBody>
                    <a:bodyPr/>
                    <a:lstStyle/>
                    <a:p>
                      <a:r>
                        <a:rPr lang="en-US" altLang="zh-CN" dirty="0">
                          <a:solidFill>
                            <a:schemeClr val="bg2"/>
                          </a:solidFill>
                        </a:rPr>
                        <a:t>Action 2</a:t>
                      </a:r>
                      <a:endParaRPr lang="zh-CN" altLang="en-US" dirty="0">
                        <a:solidFill>
                          <a:schemeClr val="bg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altLang="zh-CN" dirty="0">
                          <a:solidFill>
                            <a:schemeClr val="bg2"/>
                          </a:solidFill>
                        </a:rPr>
                        <a:t>0.4</a:t>
                      </a:r>
                      <a:endParaRPr lang="zh-CN" altLang="en-US" dirty="0">
                        <a:solidFill>
                          <a:schemeClr val="bg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dirty="0">
                          <a:solidFill>
                            <a:schemeClr val="bg2"/>
                          </a:solidFill>
                        </a:rPr>
                        <a:t>0.8</a:t>
                      </a:r>
                      <a:endParaRPr lang="zh-CN" altLang="en-US" dirty="0">
                        <a:solidFill>
                          <a:schemeClr val="bg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35308472"/>
                  </a:ext>
                </a:extLst>
              </a:tr>
            </a:tbl>
          </a:graphicData>
        </a:graphic>
      </p:graphicFrame>
      <p:sp>
        <p:nvSpPr>
          <p:cNvPr id="12" name="文本框 11">
            <a:extLst>
              <a:ext uri="{FF2B5EF4-FFF2-40B4-BE49-F238E27FC236}">
                <a16:creationId xmlns:a16="http://schemas.microsoft.com/office/drawing/2014/main" id="{37CCF59C-6DAD-894D-BB6F-54320942D343}"/>
              </a:ext>
            </a:extLst>
          </p:cNvPr>
          <p:cNvSpPr txBox="1"/>
          <p:nvPr/>
        </p:nvSpPr>
        <p:spPr>
          <a:xfrm>
            <a:off x="6157206" y="3622222"/>
            <a:ext cx="771365" cy="307777"/>
          </a:xfrm>
          <a:prstGeom prst="rect">
            <a:avLst/>
          </a:prstGeom>
          <a:noFill/>
        </p:spPr>
        <p:txBody>
          <a:bodyPr wrap="none" rtlCol="0">
            <a:spAutoFit/>
          </a:bodyPr>
          <a:lstStyle/>
          <a:p>
            <a:r>
              <a:rPr kumimoji="1" lang="en-US" altLang="zh-CN" b="1" dirty="0">
                <a:solidFill>
                  <a:schemeClr val="tx2"/>
                </a:solidFill>
              </a:rPr>
              <a:t>State 2</a:t>
            </a:r>
            <a:endParaRPr kumimoji="1" lang="zh-CN" altLang="en-US" b="1" dirty="0">
              <a:solidFill>
                <a:schemeClr val="tx2"/>
              </a:solidFill>
            </a:endParaRPr>
          </a:p>
        </p:txBody>
      </p:sp>
    </p:spTree>
    <p:extLst>
      <p:ext uri="{BB962C8B-B14F-4D97-AF65-F5344CB8AC3E}">
        <p14:creationId xmlns:p14="http://schemas.microsoft.com/office/powerpoint/2010/main" val="42605236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256CFB4-9727-5B4C-841B-9756A4B0060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209040" y="811530"/>
            <a:ext cx="5854700" cy="4331970"/>
          </a:xfrm>
          <a:prstGeom prst="rect">
            <a:avLst/>
          </a:prstGeom>
        </p:spPr>
      </p:pic>
      <p:sp>
        <p:nvSpPr>
          <p:cNvPr id="2" name="标题 1">
            <a:extLst>
              <a:ext uri="{FF2B5EF4-FFF2-40B4-BE49-F238E27FC236}">
                <a16:creationId xmlns:a16="http://schemas.microsoft.com/office/drawing/2014/main" id="{CF054001-1EC9-EB43-A858-AD5E84C8AE09}"/>
              </a:ext>
            </a:extLst>
          </p:cNvPr>
          <p:cNvSpPr>
            <a:spLocks noGrp="1"/>
          </p:cNvSpPr>
          <p:nvPr>
            <p:ph type="title"/>
          </p:nvPr>
        </p:nvSpPr>
        <p:spPr/>
        <p:txBody>
          <a:bodyPr>
            <a:normAutofit fontScale="90000"/>
          </a:bodyPr>
          <a:lstStyle/>
          <a:p>
            <a:r>
              <a:rPr lang="en" altLang="zh-CN" dirty="0"/>
              <a:t>Pseudo code for value iteration minimax</a:t>
            </a:r>
            <a:endParaRPr kumimoji="1" lang="zh-CN" altLang="en-US" dirty="0"/>
          </a:p>
        </p:txBody>
      </p:sp>
    </p:spTree>
    <p:extLst>
      <p:ext uri="{BB962C8B-B14F-4D97-AF65-F5344CB8AC3E}">
        <p14:creationId xmlns:p14="http://schemas.microsoft.com/office/powerpoint/2010/main" val="75865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Understanding Value Function and Q Function</a:t>
            </a:r>
            <a:endParaRPr dirty="0"/>
          </a:p>
        </p:txBody>
      </p:sp>
      <mc:AlternateContent xmlns:mc="http://schemas.openxmlformats.org/markup-compatibility/2006" xmlns:a14="http://schemas.microsoft.com/office/drawing/2010/main">
        <mc:Choice Requires="a14">
          <p:sp>
            <p:nvSpPr>
              <p:cNvPr id="65" name="Google Shape;65;p14"/>
              <p:cNvSpPr txBox="1">
                <a:spLocks noGrp="1"/>
              </p:cNvSpPr>
              <p:nvPr>
                <p:ph type="body" idx="1"/>
              </p:nvPr>
            </p:nvSpPr>
            <p:spPr>
              <a:xfrm>
                <a:off x="311700" y="1152475"/>
                <a:ext cx="8520600" cy="2790876"/>
              </a:xfrm>
              <a:prstGeom prst="rect">
                <a:avLst/>
              </a:prstGeom>
            </p:spPr>
            <p:txBody>
              <a:bodyPr spcFirstLastPara="1" wrap="square" lIns="91425" tIns="91425" rIns="91425" bIns="91425" anchor="t" anchorCtr="0">
                <a:normAutofit/>
              </a:bodyPr>
              <a:lstStyle/>
              <a:p>
                <a:pPr marL="0" lvl="0" indent="0">
                  <a:spcAft>
                    <a:spcPts val="1200"/>
                  </a:spcAft>
                  <a:buNone/>
                </a:pPr>
                <a:r>
                  <a:rPr lang="en-US" dirty="0">
                    <a:solidFill>
                      <a:schemeClr val="bg2"/>
                    </a:solidFill>
                  </a:rPr>
                  <a:t>Bellman Equation for V-function</a:t>
                </a:r>
              </a:p>
              <a:p>
                <a:pPr marL="0" lvl="0" indent="0">
                  <a:spcAft>
                    <a:spcPts val="1200"/>
                  </a:spcAft>
                  <a:buNone/>
                </a:pPr>
                <a14:m>
                  <m:oMathPara xmlns:m="http://schemas.openxmlformats.org/officeDocument/2006/math">
                    <m:oMathParaPr>
                      <m:jc m:val="centerGroup"/>
                    </m:oMathParaPr>
                    <m:oMath xmlns:m="http://schemas.openxmlformats.org/officeDocument/2006/math">
                      <m:sSup>
                        <m:sSupPr>
                          <m:ctrlPr>
                            <a:rPr lang="en-US" b="0" i="1" smtClean="0">
                              <a:solidFill>
                                <a:schemeClr val="bg2"/>
                              </a:solidFill>
                              <a:latin typeface="Cambria Math" panose="02040503050406030204" pitchFamily="18" charset="0"/>
                            </a:rPr>
                          </m:ctrlPr>
                        </m:sSupPr>
                        <m:e>
                          <m:r>
                            <a:rPr lang="en-US" b="0" i="1" smtClean="0">
                              <a:solidFill>
                                <a:schemeClr val="bg2"/>
                              </a:solidFill>
                              <a:latin typeface="Cambria Math" panose="02040503050406030204" pitchFamily="18" charset="0"/>
                            </a:rPr>
                            <m:t>𝑉</m:t>
                          </m:r>
                        </m:e>
                        <m:sup>
                          <m:r>
                            <a:rPr lang="en-US" b="0" i="1" smtClean="0">
                              <a:solidFill>
                                <a:schemeClr val="bg2"/>
                              </a:solidFill>
                              <a:latin typeface="Cambria Math" panose="02040503050406030204" pitchFamily="18" charset="0"/>
                              <a:ea typeface="Cambria Math" panose="02040503050406030204" pitchFamily="18" charset="0"/>
                            </a:rPr>
                            <m:t>𝜋</m:t>
                          </m:r>
                        </m:sup>
                      </m:sSup>
                      <m:d>
                        <m:dPr>
                          <m:ctrlPr>
                            <a:rPr lang="en-US" b="0" i="1" smtClean="0">
                              <a:solidFill>
                                <a:schemeClr val="bg2"/>
                              </a:solidFill>
                              <a:latin typeface="Cambria Math" panose="02040503050406030204" pitchFamily="18" charset="0"/>
                            </a:rPr>
                          </m:ctrlPr>
                        </m:dPr>
                        <m:e>
                          <m:r>
                            <a:rPr lang="en-US" b="0" i="1" smtClean="0">
                              <a:solidFill>
                                <a:schemeClr val="bg2"/>
                              </a:solidFill>
                              <a:latin typeface="Cambria Math" panose="02040503050406030204" pitchFamily="18" charset="0"/>
                            </a:rPr>
                            <m:t>𝑠</m:t>
                          </m:r>
                        </m:e>
                      </m:d>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𝑟</m:t>
                      </m:r>
                      <m:d>
                        <m:dPr>
                          <m:ctrlPr>
                            <a:rPr lang="en-US" b="0" i="1" smtClean="0">
                              <a:solidFill>
                                <a:schemeClr val="bg2"/>
                              </a:solidFill>
                              <a:latin typeface="Cambria Math" panose="02040503050406030204" pitchFamily="18" charset="0"/>
                            </a:rPr>
                          </m:ctrlPr>
                        </m:dPr>
                        <m:e>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 </m:t>
                          </m:r>
                          <m:r>
                            <a:rPr lang="en-US" b="0" i="1" smtClean="0">
                              <a:solidFill>
                                <a:schemeClr val="bg2"/>
                              </a:solidFill>
                              <a:latin typeface="Cambria Math" panose="02040503050406030204" pitchFamily="18" charset="0"/>
                              <a:ea typeface="Cambria Math" panose="02040503050406030204" pitchFamily="18" charset="0"/>
                            </a:rPr>
                            <m:t>𝜋</m:t>
                          </m:r>
                          <m:d>
                            <m:dPr>
                              <m:ctrlPr>
                                <a:rPr lang="en-US" b="0" i="1" smtClean="0">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𝑠</m:t>
                              </m:r>
                            </m:e>
                          </m:d>
                        </m:e>
                      </m:d>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𝛾</m:t>
                      </m:r>
                      <m:sSub>
                        <m:sSubPr>
                          <m:ctrlPr>
                            <a:rPr lang="en-US" b="0" i="1" smtClean="0">
                              <a:solidFill>
                                <a:schemeClr val="bg2"/>
                              </a:solidFill>
                              <a:latin typeface="Cambria Math" panose="02040503050406030204" pitchFamily="18" charset="0"/>
                              <a:ea typeface="Cambria Math" panose="02040503050406030204" pitchFamily="18" charset="0"/>
                            </a:rPr>
                          </m:ctrlPr>
                        </m:sSubPr>
                        <m:e>
                          <m:r>
                            <a:rPr lang="en-US" b="0" i="1" smtClean="0">
                              <a:solidFill>
                                <a:schemeClr val="bg2"/>
                              </a:solidFill>
                              <a:latin typeface="Cambria Math" panose="02040503050406030204" pitchFamily="18" charset="0"/>
                              <a:ea typeface="Cambria Math" panose="02040503050406030204" pitchFamily="18" charset="0"/>
                            </a:rPr>
                            <m:t>𝔼</m:t>
                          </m:r>
                        </m:e>
                        <m:sub>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b="0" i="1" smtClean="0">
                                  <a:solidFill>
                                    <a:schemeClr val="bg2"/>
                                  </a:solidFill>
                                  <a:latin typeface="Cambria Math" panose="02040503050406030204" pitchFamily="18" charset="0"/>
                                  <a:ea typeface="Cambria Math" panose="02040503050406030204" pitchFamily="18" charset="0"/>
                                </a:rPr>
                                <m:t>𝑠</m:t>
                              </m:r>
                            </m:e>
                            <m:sup>
                              <m:r>
                                <a:rPr lang="en-US" b="0" i="1" smtClean="0">
                                  <a:solidFill>
                                    <a:schemeClr val="bg2"/>
                                  </a:solidFill>
                                  <a:latin typeface="Cambria Math" panose="02040503050406030204" pitchFamily="18" charset="0"/>
                                  <a:ea typeface="Cambria Math" panose="02040503050406030204" pitchFamily="18" charset="0"/>
                                </a:rPr>
                                <m:t>′</m:t>
                              </m:r>
                            </m:sup>
                          </m:sSup>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𝑃</m:t>
                          </m:r>
                          <m:d>
                            <m:dPr>
                              <m:ctrlPr>
                                <a:rPr lang="en-US" b="0" i="1" smtClean="0">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𝑠</m:t>
                              </m:r>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𝑎</m:t>
                              </m:r>
                            </m:e>
                          </m:d>
                        </m:sub>
                      </m:sSub>
                      <m:d>
                        <m:dPr>
                          <m:begChr m:val="["/>
                          <m:endChr m:val="]"/>
                          <m:ctrlPr>
                            <a:rPr lang="en-US" b="0" i="1" smtClean="0">
                              <a:solidFill>
                                <a:schemeClr val="bg2"/>
                              </a:solidFill>
                              <a:latin typeface="Cambria Math" panose="02040503050406030204" pitchFamily="18" charset="0"/>
                              <a:ea typeface="Cambria Math" panose="02040503050406030204" pitchFamily="18" charset="0"/>
                            </a:rPr>
                          </m:ctrlPr>
                        </m:dPr>
                        <m:e>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b="0" i="1" smtClean="0">
                                  <a:solidFill>
                                    <a:schemeClr val="bg2"/>
                                  </a:solidFill>
                                  <a:latin typeface="Cambria Math" panose="02040503050406030204" pitchFamily="18" charset="0"/>
                                  <a:ea typeface="Cambria Math" panose="02040503050406030204" pitchFamily="18" charset="0"/>
                                </a:rPr>
                                <m:t>𝑉</m:t>
                              </m:r>
                            </m:e>
                            <m:sup>
                              <m:r>
                                <a:rPr lang="en-US" b="0" i="1" smtClean="0">
                                  <a:solidFill>
                                    <a:schemeClr val="bg2"/>
                                  </a:solidFill>
                                  <a:latin typeface="Cambria Math" panose="02040503050406030204" pitchFamily="18" charset="0"/>
                                  <a:ea typeface="Cambria Math" panose="02040503050406030204" pitchFamily="18" charset="0"/>
                                </a:rPr>
                                <m:t>𝜋</m:t>
                              </m:r>
                            </m:sup>
                          </m:sSup>
                          <m:d>
                            <m:dPr>
                              <m:ctrlPr>
                                <a:rPr lang="en-US" b="0" i="1" smtClean="0">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𝑠</m:t>
                              </m:r>
                              <m:r>
                                <a:rPr lang="en-US" b="0" i="1" smtClean="0">
                                  <a:solidFill>
                                    <a:schemeClr val="bg2"/>
                                  </a:solidFill>
                                  <a:latin typeface="Cambria Math" panose="02040503050406030204" pitchFamily="18" charset="0"/>
                                  <a:ea typeface="Cambria Math" panose="02040503050406030204" pitchFamily="18" charset="0"/>
                                </a:rPr>
                                <m:t>′</m:t>
                              </m:r>
                            </m:e>
                          </m:d>
                        </m:e>
                      </m:d>
                    </m:oMath>
                  </m:oMathPara>
                </a14:m>
                <a:endParaRPr lang="en-US" dirty="0">
                  <a:solidFill>
                    <a:schemeClr val="bg2"/>
                  </a:solidFill>
                </a:endParaRPr>
              </a:p>
              <a:p>
                <a:pPr marL="0" lvl="0" indent="0">
                  <a:spcAft>
                    <a:spcPts val="1200"/>
                  </a:spcAft>
                  <a:buNone/>
                </a:pPr>
                <a14:m>
                  <m:oMathPara xmlns:m="http://schemas.openxmlformats.org/officeDocument/2006/math">
                    <m:oMathParaPr>
                      <m:jc m:val="centerGroup"/>
                    </m:oMathParaPr>
                    <m:oMath xmlns:m="http://schemas.openxmlformats.org/officeDocument/2006/math">
                      <m:sSup>
                        <m:sSupPr>
                          <m:ctrlPr>
                            <a:rPr lang="en-US" i="1">
                              <a:solidFill>
                                <a:schemeClr val="bg2"/>
                              </a:solidFill>
                              <a:latin typeface="Cambria Math" panose="02040503050406030204" pitchFamily="18" charset="0"/>
                            </a:rPr>
                          </m:ctrlPr>
                        </m:sSupPr>
                        <m:e>
                          <m:r>
                            <a:rPr lang="en-US" i="1">
                              <a:solidFill>
                                <a:schemeClr val="bg2"/>
                              </a:solidFill>
                              <a:latin typeface="Cambria Math" panose="02040503050406030204" pitchFamily="18" charset="0"/>
                            </a:rPr>
                            <m:t>𝑉</m:t>
                          </m:r>
                        </m:e>
                        <m:sup>
                          <m:r>
                            <a:rPr lang="en-US" i="1">
                              <a:solidFill>
                                <a:schemeClr val="bg2"/>
                              </a:solidFill>
                              <a:latin typeface="Cambria Math" panose="02040503050406030204" pitchFamily="18" charset="0"/>
                              <a:ea typeface="Cambria Math" panose="02040503050406030204" pitchFamily="18" charset="0"/>
                            </a:rPr>
                            <m:t>𝜋</m:t>
                          </m:r>
                        </m:sup>
                      </m:sSup>
                      <m:d>
                        <m:dPr>
                          <m:ctrlPr>
                            <a:rPr lang="en-US" i="1">
                              <a:solidFill>
                                <a:schemeClr val="bg2"/>
                              </a:solidFill>
                              <a:latin typeface="Cambria Math" panose="02040503050406030204" pitchFamily="18" charset="0"/>
                            </a:rPr>
                          </m:ctrlPr>
                        </m:dPr>
                        <m:e>
                          <m:r>
                            <a:rPr lang="en-US" i="1">
                              <a:solidFill>
                                <a:schemeClr val="bg2"/>
                              </a:solidFill>
                              <a:latin typeface="Cambria Math" panose="02040503050406030204" pitchFamily="18" charset="0"/>
                            </a:rPr>
                            <m:t>𝑠</m:t>
                          </m:r>
                        </m:e>
                      </m:d>
                      <m:r>
                        <a:rPr lang="en-US" i="1">
                          <a:solidFill>
                            <a:schemeClr val="bg2"/>
                          </a:solidFill>
                          <a:latin typeface="Cambria Math" panose="02040503050406030204" pitchFamily="18" charset="0"/>
                        </a:rPr>
                        <m:t>=</m:t>
                      </m:r>
                      <m:func>
                        <m:funcPr>
                          <m:ctrlPr>
                            <a:rPr lang="en-US" b="0" i="1" smtClean="0">
                              <a:solidFill>
                                <a:schemeClr val="bg2"/>
                              </a:solidFill>
                              <a:latin typeface="Cambria Math" panose="02040503050406030204" pitchFamily="18" charset="0"/>
                            </a:rPr>
                          </m:ctrlPr>
                        </m:funcPr>
                        <m:fName>
                          <m:limLow>
                            <m:limLowPr>
                              <m:ctrlPr>
                                <a:rPr lang="en-US" b="0" i="1" smtClean="0">
                                  <a:solidFill>
                                    <a:schemeClr val="bg2"/>
                                  </a:solidFill>
                                  <a:latin typeface="Cambria Math" panose="02040503050406030204" pitchFamily="18" charset="0"/>
                                </a:rPr>
                              </m:ctrlPr>
                            </m:limLowPr>
                            <m:e>
                              <m:r>
                                <m:rPr>
                                  <m:sty m:val="p"/>
                                </m:rPr>
                                <a:rPr lang="en-US" b="0" i="0" smtClean="0">
                                  <a:solidFill>
                                    <a:schemeClr val="bg2"/>
                                  </a:solidFill>
                                  <a:latin typeface="Cambria Math" panose="02040503050406030204" pitchFamily="18" charset="0"/>
                                </a:rPr>
                                <m:t>max</m:t>
                              </m:r>
                            </m:e>
                            <m:lim>
                              <m:sSup>
                                <m:sSupPr>
                                  <m:ctrlPr>
                                    <a:rPr lang="en-US" b="0" i="1" smtClean="0">
                                      <a:solidFill>
                                        <a:schemeClr val="bg2"/>
                                      </a:solidFill>
                                      <a:latin typeface="Cambria Math" panose="02040503050406030204" pitchFamily="18" charset="0"/>
                                    </a:rPr>
                                  </m:ctrlPr>
                                </m:sSupPr>
                                <m:e>
                                  <m:r>
                                    <a:rPr lang="en-US" b="0" i="1" smtClean="0">
                                      <a:solidFill>
                                        <a:schemeClr val="bg2"/>
                                      </a:solidFill>
                                      <a:latin typeface="Cambria Math" panose="02040503050406030204" pitchFamily="18" charset="0"/>
                                    </a:rPr>
                                    <m:t>𝑎</m:t>
                                  </m:r>
                                </m:e>
                                <m:sup>
                                  <m:r>
                                    <a:rPr lang="en-US" b="0" i="1" smtClean="0">
                                      <a:solidFill>
                                        <a:schemeClr val="bg2"/>
                                      </a:solidFill>
                                      <a:latin typeface="Cambria Math" panose="02040503050406030204" pitchFamily="18" charset="0"/>
                                    </a:rPr>
                                    <m:t>′</m:t>
                                  </m:r>
                                </m:sup>
                              </m:sSup>
                              <m:r>
                                <a:rPr lang="en-US" b="0" i="1" smtClean="0">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𝒜</m:t>
                              </m:r>
                            </m:lim>
                          </m:limLow>
                        </m:fName>
                        <m:e>
                          <m:sSup>
                            <m:sSupPr>
                              <m:ctrlPr>
                                <a:rPr lang="en-US" b="0" i="1" smtClean="0">
                                  <a:solidFill>
                                    <a:schemeClr val="bg2"/>
                                  </a:solidFill>
                                  <a:latin typeface="Cambria Math" panose="02040503050406030204" pitchFamily="18" charset="0"/>
                                </a:rPr>
                              </m:ctrlPr>
                            </m:sSupPr>
                            <m:e>
                              <m:r>
                                <a:rPr lang="en-US" b="0" i="1" smtClean="0">
                                  <a:solidFill>
                                    <a:schemeClr val="bg2"/>
                                  </a:solidFill>
                                  <a:latin typeface="Cambria Math" panose="02040503050406030204" pitchFamily="18" charset="0"/>
                                </a:rPr>
                                <m:t>𝑄</m:t>
                              </m:r>
                            </m:e>
                            <m:sup>
                              <m:r>
                                <a:rPr lang="en-US" b="0" i="1" smtClean="0">
                                  <a:solidFill>
                                    <a:schemeClr val="bg2"/>
                                  </a:solidFill>
                                  <a:latin typeface="Cambria Math" panose="02040503050406030204" pitchFamily="18" charset="0"/>
                                  <a:ea typeface="Cambria Math" panose="02040503050406030204" pitchFamily="18" charset="0"/>
                                </a:rPr>
                                <m:t>𝜋</m:t>
                              </m:r>
                            </m:sup>
                          </m:sSup>
                          <m:d>
                            <m:dPr>
                              <m:ctrlPr>
                                <a:rPr lang="en-US" b="0" i="1" smtClean="0">
                                  <a:solidFill>
                                    <a:schemeClr val="bg2"/>
                                  </a:solidFill>
                                  <a:latin typeface="Cambria Math" panose="02040503050406030204" pitchFamily="18" charset="0"/>
                                </a:rPr>
                              </m:ctrlPr>
                            </m:dPr>
                            <m:e>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sSup>
                                <m:sSupPr>
                                  <m:ctrlPr>
                                    <a:rPr lang="en-US" b="0" i="1" smtClean="0">
                                      <a:solidFill>
                                        <a:schemeClr val="bg2"/>
                                      </a:solidFill>
                                      <a:latin typeface="Cambria Math" panose="02040503050406030204" pitchFamily="18" charset="0"/>
                                    </a:rPr>
                                  </m:ctrlPr>
                                </m:sSupPr>
                                <m:e>
                                  <m:r>
                                    <a:rPr lang="en-US" b="0" i="1" smtClean="0">
                                      <a:solidFill>
                                        <a:schemeClr val="bg2"/>
                                      </a:solidFill>
                                      <a:latin typeface="Cambria Math" panose="02040503050406030204" pitchFamily="18" charset="0"/>
                                    </a:rPr>
                                    <m:t>𝑎</m:t>
                                  </m:r>
                                </m:e>
                                <m:sup>
                                  <m:r>
                                    <a:rPr lang="en-US" b="0" i="1" smtClean="0">
                                      <a:solidFill>
                                        <a:schemeClr val="bg2"/>
                                      </a:solidFill>
                                      <a:latin typeface="Cambria Math" panose="02040503050406030204" pitchFamily="18" charset="0"/>
                                    </a:rPr>
                                    <m:t>′</m:t>
                                  </m:r>
                                </m:sup>
                              </m:sSup>
                            </m:e>
                          </m:d>
                        </m:e>
                      </m:func>
                    </m:oMath>
                  </m:oMathPara>
                </a14:m>
                <a:endParaRPr lang="en-US" dirty="0">
                  <a:solidFill>
                    <a:schemeClr val="bg2"/>
                  </a:solidFill>
                </a:endParaRPr>
              </a:p>
              <a:p>
                <a:pPr marL="0" lvl="0" indent="0">
                  <a:spcAft>
                    <a:spcPts val="1200"/>
                  </a:spcAft>
                  <a:buNone/>
                </a:pPr>
                <a:r>
                  <a:rPr lang="en-US" dirty="0">
                    <a:solidFill>
                      <a:schemeClr val="bg2"/>
                    </a:solidFill>
                  </a:rPr>
                  <a:t>Bellman Equation for Q-function:</a:t>
                </a:r>
              </a:p>
              <a:p>
                <a:pPr marL="0" lvl="0" indent="0">
                  <a:spcAft>
                    <a:spcPts val="1200"/>
                  </a:spcAft>
                  <a:buNone/>
                </a:pPr>
                <a14:m>
                  <m:oMathPara xmlns:m="http://schemas.openxmlformats.org/officeDocument/2006/math">
                    <m:oMathParaPr>
                      <m:jc m:val="centerGroup"/>
                    </m:oMathParaPr>
                    <m:oMath xmlns:m="http://schemas.openxmlformats.org/officeDocument/2006/math">
                      <m:sSup>
                        <m:sSupPr>
                          <m:ctrlPr>
                            <a:rPr lang="en-US" b="0" i="1" smtClean="0">
                              <a:solidFill>
                                <a:schemeClr val="bg2"/>
                              </a:solidFill>
                              <a:latin typeface="Cambria Math" panose="02040503050406030204" pitchFamily="18" charset="0"/>
                            </a:rPr>
                          </m:ctrlPr>
                        </m:sSupPr>
                        <m:e>
                          <m:r>
                            <a:rPr lang="en-US" b="0" i="1" smtClean="0">
                              <a:solidFill>
                                <a:schemeClr val="bg2"/>
                              </a:solidFill>
                              <a:latin typeface="Cambria Math" panose="02040503050406030204" pitchFamily="18" charset="0"/>
                            </a:rPr>
                            <m:t>𝑄</m:t>
                          </m:r>
                        </m:e>
                        <m:sup>
                          <m:r>
                            <a:rPr lang="en-US" b="0" i="1" smtClean="0">
                              <a:solidFill>
                                <a:schemeClr val="bg2"/>
                              </a:solidFill>
                              <a:latin typeface="Cambria Math" panose="02040503050406030204" pitchFamily="18" charset="0"/>
                              <a:ea typeface="Cambria Math" panose="02040503050406030204" pitchFamily="18" charset="0"/>
                            </a:rPr>
                            <m:t>𝜋</m:t>
                          </m:r>
                        </m:sup>
                      </m:sSup>
                      <m:d>
                        <m:dPr>
                          <m:ctrlPr>
                            <a:rPr lang="en-US" b="0" i="1" smtClean="0">
                              <a:solidFill>
                                <a:schemeClr val="bg2"/>
                              </a:solidFill>
                              <a:latin typeface="Cambria Math" panose="02040503050406030204" pitchFamily="18" charset="0"/>
                            </a:rPr>
                          </m:ctrlPr>
                        </m:dPr>
                        <m:e>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𝑎</m:t>
                          </m:r>
                        </m:e>
                      </m:d>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𝑟</m:t>
                      </m:r>
                      <m:d>
                        <m:dPr>
                          <m:ctrlPr>
                            <a:rPr lang="en-US" b="0" i="1" smtClean="0">
                              <a:solidFill>
                                <a:schemeClr val="bg2"/>
                              </a:solidFill>
                              <a:latin typeface="Cambria Math" panose="02040503050406030204" pitchFamily="18" charset="0"/>
                            </a:rPr>
                          </m:ctrlPr>
                        </m:dPr>
                        <m:e>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𝑎</m:t>
                          </m:r>
                        </m:e>
                      </m:d>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𝛾</m:t>
                      </m:r>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𝔼</m:t>
                          </m:r>
                        </m:e>
                        <m:sub>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𝑠</m:t>
                              </m:r>
                            </m:e>
                            <m:sup>
                              <m:r>
                                <a:rPr lang="en-US" i="1">
                                  <a:solidFill>
                                    <a:schemeClr val="bg2"/>
                                  </a:solidFill>
                                  <a:latin typeface="Cambria Math" panose="02040503050406030204" pitchFamily="18" charset="0"/>
                                  <a:ea typeface="Cambria Math" panose="02040503050406030204" pitchFamily="18" charset="0"/>
                                </a:rPr>
                                <m:t>′</m:t>
                              </m:r>
                            </m:sup>
                          </m:sSup>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𝑃</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𝑠</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𝑎</m:t>
                              </m:r>
                            </m:e>
                          </m:d>
                        </m:sub>
                      </m:sSub>
                      <m:d>
                        <m:dPr>
                          <m:begChr m:val="["/>
                          <m:endChr m:val="]"/>
                          <m:ctrlPr>
                            <a:rPr lang="en-US" i="1">
                              <a:solidFill>
                                <a:schemeClr val="bg2"/>
                              </a:solidFill>
                              <a:latin typeface="Cambria Math" panose="02040503050406030204" pitchFamily="18" charset="0"/>
                              <a:ea typeface="Cambria Math" panose="02040503050406030204" pitchFamily="18" charset="0"/>
                            </a:rPr>
                          </m:ctrlPr>
                        </m:dPr>
                        <m:e>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𝑉</m:t>
                              </m:r>
                            </m:e>
                            <m:sup>
                              <m:r>
                                <a:rPr lang="en-US" i="1">
                                  <a:solidFill>
                                    <a:schemeClr val="bg2"/>
                                  </a:solidFill>
                                  <a:latin typeface="Cambria Math" panose="02040503050406030204" pitchFamily="18" charset="0"/>
                                  <a:ea typeface="Cambria Math" panose="02040503050406030204" pitchFamily="18" charset="0"/>
                                </a:rPr>
                                <m:t>𝜋</m:t>
                              </m:r>
                            </m:sup>
                          </m:sSup>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𝑠</m:t>
                              </m:r>
                              <m:r>
                                <a:rPr lang="en-US" i="1">
                                  <a:solidFill>
                                    <a:schemeClr val="bg2"/>
                                  </a:solidFill>
                                  <a:latin typeface="Cambria Math" panose="02040503050406030204" pitchFamily="18" charset="0"/>
                                  <a:ea typeface="Cambria Math" panose="02040503050406030204" pitchFamily="18" charset="0"/>
                                </a:rPr>
                                <m:t>′</m:t>
                              </m:r>
                            </m:e>
                          </m:d>
                        </m:e>
                      </m:d>
                    </m:oMath>
                  </m:oMathPara>
                </a14:m>
                <a:endParaRPr lang="en-US" dirty="0">
                  <a:solidFill>
                    <a:schemeClr val="bg2"/>
                  </a:solidFill>
                </a:endParaRPr>
              </a:p>
            </p:txBody>
          </p:sp>
        </mc:Choice>
        <mc:Fallback xmlns="">
          <p:sp>
            <p:nvSpPr>
              <p:cNvPr id="65" name="Google Shape;65;p14"/>
              <p:cNvSpPr txBox="1">
                <a:spLocks noGrp="1" noRot="1" noChangeAspect="1" noMove="1" noResize="1" noEditPoints="1" noAdjustHandles="1" noChangeArrowheads="1" noChangeShapeType="1" noTextEdit="1"/>
              </p:cNvSpPr>
              <p:nvPr>
                <p:ph type="body" idx="1"/>
              </p:nvPr>
            </p:nvSpPr>
            <p:spPr>
              <a:xfrm>
                <a:off x="311700" y="1152475"/>
                <a:ext cx="8520600" cy="2790876"/>
              </a:xfrm>
              <a:prstGeom prst="rect">
                <a:avLst/>
              </a:prstGeom>
              <a:blipFill>
                <a:blip r:embed="rId3"/>
                <a:stretch>
                  <a:fillRect l="-595"/>
                </a:stretch>
              </a:blipFill>
            </p:spPr>
            <p:txBody>
              <a:bodyPr/>
              <a:lstStyle/>
              <a:p>
                <a:r>
                  <a:rPr lang="en-CN">
                    <a:noFill/>
                  </a:rPr>
                  <a:t> </a:t>
                </a:r>
              </a:p>
            </p:txBody>
          </p:sp>
        </mc:Fallback>
      </mc:AlternateContent>
    </p:spTree>
    <p:extLst>
      <p:ext uri="{BB962C8B-B14F-4D97-AF65-F5344CB8AC3E}">
        <p14:creationId xmlns:p14="http://schemas.microsoft.com/office/powerpoint/2010/main" val="19693582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87939E-D56D-8E47-BBE8-6A18DE3F51C8}"/>
              </a:ext>
            </a:extLst>
          </p:cNvPr>
          <p:cNvSpPr>
            <a:spLocks noGrp="1"/>
          </p:cNvSpPr>
          <p:nvPr>
            <p:ph type="title"/>
          </p:nvPr>
        </p:nvSpPr>
        <p:spPr/>
        <p:txBody>
          <a:bodyPr>
            <a:normAutofit fontScale="90000"/>
          </a:bodyPr>
          <a:lstStyle/>
          <a:p>
            <a:r>
              <a:rPr kumimoji="1" lang="en-US" altLang="zh-CN" dirty="0"/>
              <a:t>Results</a:t>
            </a:r>
            <a:endParaRPr kumimoji="1" lang="zh-CN" altLang="en-US" dirty="0"/>
          </a:p>
        </p:txBody>
      </p:sp>
      <p:sp>
        <p:nvSpPr>
          <p:cNvPr id="3" name="文本占位符 2">
            <a:extLst>
              <a:ext uri="{FF2B5EF4-FFF2-40B4-BE49-F238E27FC236}">
                <a16:creationId xmlns:a16="http://schemas.microsoft.com/office/drawing/2014/main" id="{0C1688FA-5430-7745-B97C-C57BC5FE14D4}"/>
              </a:ext>
            </a:extLst>
          </p:cNvPr>
          <p:cNvSpPr>
            <a:spLocks noGrp="1"/>
          </p:cNvSpPr>
          <p:nvPr>
            <p:ph type="body" idx="1"/>
          </p:nvPr>
        </p:nvSpPr>
        <p:spPr/>
        <p:txBody>
          <a:bodyPr/>
          <a:lstStyle/>
          <a:p>
            <a:r>
              <a:rPr kumimoji="1" lang="en-US" altLang="zh-CN" dirty="0"/>
              <a:t>The  </a:t>
            </a:r>
            <a:r>
              <a:rPr lang="en" altLang="zh-CN" dirty="0"/>
              <a:t>expected reward for the optimal policy starting from state s, V(s)</a:t>
            </a:r>
          </a:p>
          <a:p>
            <a:pPr marL="114300" indent="0">
              <a:buNone/>
            </a:pPr>
            <a:endParaRPr kumimoji="1" lang="zh-CN" altLang="en-US" dirty="0"/>
          </a:p>
        </p:txBody>
      </p:sp>
      <p:pic>
        <p:nvPicPr>
          <p:cNvPr id="6" name="图片 5">
            <a:extLst>
              <a:ext uri="{FF2B5EF4-FFF2-40B4-BE49-F238E27FC236}">
                <a16:creationId xmlns:a16="http://schemas.microsoft.com/office/drawing/2014/main" id="{6FAA71C6-ABC7-0142-B788-861AE287790D}"/>
              </a:ext>
            </a:extLst>
          </p:cNvPr>
          <p:cNvPicPr>
            <a:picLocks noChangeAspect="1"/>
          </p:cNvPicPr>
          <p:nvPr/>
        </p:nvPicPr>
        <p:blipFill>
          <a:blip r:embed="rId3"/>
          <a:srcRect/>
          <a:stretch/>
        </p:blipFill>
        <p:spPr>
          <a:xfrm>
            <a:off x="4180892" y="1654944"/>
            <a:ext cx="4651408" cy="3488556"/>
          </a:xfrm>
          <a:prstGeom prst="rect">
            <a:avLst/>
          </a:prstGeom>
        </p:spPr>
      </p:pic>
      <p:pic>
        <p:nvPicPr>
          <p:cNvPr id="7" name="图片 6">
            <a:extLst>
              <a:ext uri="{FF2B5EF4-FFF2-40B4-BE49-F238E27FC236}">
                <a16:creationId xmlns:a16="http://schemas.microsoft.com/office/drawing/2014/main" id="{D61B7900-4EAD-7C43-8F4E-7C791C803BBA}"/>
              </a:ext>
            </a:extLst>
          </p:cNvPr>
          <p:cNvPicPr>
            <a:picLocks noChangeAspect="1"/>
          </p:cNvPicPr>
          <p:nvPr/>
        </p:nvPicPr>
        <p:blipFill>
          <a:blip r:embed="rId4"/>
          <a:srcRect/>
          <a:stretch/>
        </p:blipFill>
        <p:spPr>
          <a:xfrm>
            <a:off x="132347" y="1654944"/>
            <a:ext cx="4651408" cy="3488556"/>
          </a:xfrm>
          <a:prstGeom prst="rect">
            <a:avLst/>
          </a:prstGeom>
        </p:spPr>
      </p:pic>
    </p:spTree>
    <p:extLst>
      <p:ext uri="{BB962C8B-B14F-4D97-AF65-F5344CB8AC3E}">
        <p14:creationId xmlns:p14="http://schemas.microsoft.com/office/powerpoint/2010/main" val="41011817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87939E-D56D-8E47-BBE8-6A18DE3F51C8}"/>
              </a:ext>
            </a:extLst>
          </p:cNvPr>
          <p:cNvSpPr>
            <a:spLocks noGrp="1"/>
          </p:cNvSpPr>
          <p:nvPr>
            <p:ph type="title"/>
          </p:nvPr>
        </p:nvSpPr>
        <p:spPr/>
        <p:txBody>
          <a:bodyPr>
            <a:normAutofit fontScale="90000"/>
          </a:bodyPr>
          <a:lstStyle/>
          <a:p>
            <a:r>
              <a:rPr kumimoji="1" lang="en-US" altLang="zh-CN" dirty="0"/>
              <a:t>Results</a:t>
            </a:r>
            <a:endParaRPr kumimoji="1" lang="zh-CN" altLang="en-US" dirty="0"/>
          </a:p>
        </p:txBody>
      </p:sp>
      <p:sp>
        <p:nvSpPr>
          <p:cNvPr id="3" name="文本占位符 2">
            <a:extLst>
              <a:ext uri="{FF2B5EF4-FFF2-40B4-BE49-F238E27FC236}">
                <a16:creationId xmlns:a16="http://schemas.microsoft.com/office/drawing/2014/main" id="{0C1688FA-5430-7745-B97C-C57BC5FE14D4}"/>
              </a:ext>
            </a:extLst>
          </p:cNvPr>
          <p:cNvSpPr>
            <a:spLocks noGrp="1"/>
          </p:cNvSpPr>
          <p:nvPr>
            <p:ph type="body" idx="1"/>
          </p:nvPr>
        </p:nvSpPr>
        <p:spPr/>
        <p:txBody>
          <a:bodyPr/>
          <a:lstStyle/>
          <a:p>
            <a:r>
              <a:rPr kumimoji="1" lang="en-US" altLang="zh-CN" dirty="0"/>
              <a:t>Policy for different states</a:t>
            </a:r>
            <a:endParaRPr lang="en" altLang="zh-CN" dirty="0"/>
          </a:p>
          <a:p>
            <a:pPr marL="114300" indent="0">
              <a:buNone/>
            </a:pPr>
            <a:endParaRPr kumimoji="1" lang="zh-CN" altLang="en-US" dirty="0"/>
          </a:p>
        </p:txBody>
      </p:sp>
      <p:pic>
        <p:nvPicPr>
          <p:cNvPr id="8" name="图片 7">
            <a:extLst>
              <a:ext uri="{FF2B5EF4-FFF2-40B4-BE49-F238E27FC236}">
                <a16:creationId xmlns:a16="http://schemas.microsoft.com/office/drawing/2014/main" id="{18214A0D-E6B2-9B4C-9791-0AF1CB1BA15E}"/>
              </a:ext>
            </a:extLst>
          </p:cNvPr>
          <p:cNvPicPr>
            <a:picLocks noChangeAspect="1"/>
          </p:cNvPicPr>
          <p:nvPr/>
        </p:nvPicPr>
        <p:blipFill>
          <a:blip r:embed="rId3"/>
          <a:stretch>
            <a:fillRect/>
          </a:stretch>
        </p:blipFill>
        <p:spPr>
          <a:xfrm>
            <a:off x="401855" y="1727100"/>
            <a:ext cx="4362651" cy="3271988"/>
          </a:xfrm>
          <a:prstGeom prst="rect">
            <a:avLst/>
          </a:prstGeom>
        </p:spPr>
      </p:pic>
      <p:pic>
        <p:nvPicPr>
          <p:cNvPr id="9" name="图片 8">
            <a:extLst>
              <a:ext uri="{FF2B5EF4-FFF2-40B4-BE49-F238E27FC236}">
                <a16:creationId xmlns:a16="http://schemas.microsoft.com/office/drawing/2014/main" id="{4C88ABFE-3D6C-BC41-BB8B-218BB07421CD}"/>
              </a:ext>
            </a:extLst>
          </p:cNvPr>
          <p:cNvPicPr>
            <a:picLocks noChangeAspect="1"/>
          </p:cNvPicPr>
          <p:nvPr/>
        </p:nvPicPr>
        <p:blipFill>
          <a:blip r:embed="rId4"/>
          <a:stretch>
            <a:fillRect/>
          </a:stretch>
        </p:blipFill>
        <p:spPr>
          <a:xfrm>
            <a:off x="4367255" y="1727098"/>
            <a:ext cx="4374890" cy="3281168"/>
          </a:xfrm>
          <a:prstGeom prst="rect">
            <a:avLst/>
          </a:prstGeom>
        </p:spPr>
      </p:pic>
    </p:spTree>
    <p:extLst>
      <p:ext uri="{BB962C8B-B14F-4D97-AF65-F5344CB8AC3E}">
        <p14:creationId xmlns:p14="http://schemas.microsoft.com/office/powerpoint/2010/main" val="35972035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CD19A-4036-8440-994F-7ABA8CBC6501}"/>
              </a:ext>
            </a:extLst>
          </p:cNvPr>
          <p:cNvSpPr>
            <a:spLocks noGrp="1"/>
          </p:cNvSpPr>
          <p:nvPr>
            <p:ph type="title"/>
          </p:nvPr>
        </p:nvSpPr>
        <p:spPr>
          <a:xfrm>
            <a:off x="311700" y="445025"/>
            <a:ext cx="8832300" cy="623400"/>
          </a:xfrm>
        </p:spPr>
        <p:txBody>
          <a:bodyPr>
            <a:normAutofit fontScale="90000"/>
          </a:bodyPr>
          <a:lstStyle/>
          <a:p>
            <a:r>
              <a:rPr kumimoji="1" lang="en-US" altLang="zh-CN" dirty="0"/>
              <a:t>Analysis</a:t>
            </a:r>
            <a:endParaRPr kumimoji="1" lang="zh-CN" altLang="en-US" dirty="0"/>
          </a:p>
        </p:txBody>
      </p:sp>
      <p:pic>
        <p:nvPicPr>
          <p:cNvPr id="4" name="图片 3">
            <a:extLst>
              <a:ext uri="{FF2B5EF4-FFF2-40B4-BE49-F238E27FC236}">
                <a16:creationId xmlns:a16="http://schemas.microsoft.com/office/drawing/2014/main" id="{D8E2332C-430A-5843-A9E7-FE23D00442A1}"/>
              </a:ext>
            </a:extLst>
          </p:cNvPr>
          <p:cNvPicPr>
            <a:picLocks noChangeAspect="1"/>
          </p:cNvPicPr>
          <p:nvPr/>
        </p:nvPicPr>
        <p:blipFill>
          <a:blip r:embed="rId3"/>
          <a:srcRect/>
          <a:stretch/>
        </p:blipFill>
        <p:spPr>
          <a:xfrm>
            <a:off x="528750" y="1906309"/>
            <a:ext cx="4241048" cy="3180786"/>
          </a:xfrm>
          <a:prstGeom prst="rect">
            <a:avLst/>
          </a:prstGeom>
        </p:spPr>
      </p:pic>
      <p:sp>
        <p:nvSpPr>
          <p:cNvPr id="5" name="文本框 4">
            <a:extLst>
              <a:ext uri="{FF2B5EF4-FFF2-40B4-BE49-F238E27FC236}">
                <a16:creationId xmlns:a16="http://schemas.microsoft.com/office/drawing/2014/main" id="{2D11DB70-0FC1-AE4E-B5F0-4706BB90D3CF}"/>
              </a:ext>
            </a:extLst>
          </p:cNvPr>
          <p:cNvSpPr txBox="1"/>
          <p:nvPr/>
        </p:nvSpPr>
        <p:spPr>
          <a:xfrm>
            <a:off x="1977455" y="1603478"/>
            <a:ext cx="1343638" cy="307777"/>
          </a:xfrm>
          <a:prstGeom prst="rect">
            <a:avLst/>
          </a:prstGeom>
          <a:noFill/>
        </p:spPr>
        <p:txBody>
          <a:bodyPr wrap="none" rtlCol="0">
            <a:spAutoFit/>
          </a:bodyPr>
          <a:lstStyle/>
          <a:p>
            <a:r>
              <a:rPr kumimoji="1" lang="en-US" altLang="zh-CN" dirty="0"/>
              <a:t>Decay = 0.995</a:t>
            </a:r>
            <a:endParaRPr kumimoji="1" lang="zh-CN" altLang="en-US" dirty="0"/>
          </a:p>
        </p:txBody>
      </p:sp>
      <p:pic>
        <p:nvPicPr>
          <p:cNvPr id="6" name="图片 5">
            <a:extLst>
              <a:ext uri="{FF2B5EF4-FFF2-40B4-BE49-F238E27FC236}">
                <a16:creationId xmlns:a16="http://schemas.microsoft.com/office/drawing/2014/main" id="{25B9E62F-EB16-5B46-8959-3249A2D24913}"/>
              </a:ext>
            </a:extLst>
          </p:cNvPr>
          <p:cNvPicPr>
            <a:picLocks noChangeAspect="1"/>
          </p:cNvPicPr>
          <p:nvPr/>
        </p:nvPicPr>
        <p:blipFill>
          <a:blip r:embed="rId4"/>
          <a:srcRect/>
          <a:stretch/>
        </p:blipFill>
        <p:spPr>
          <a:xfrm>
            <a:off x="4374200" y="1906307"/>
            <a:ext cx="4241050" cy="3180787"/>
          </a:xfrm>
          <a:prstGeom prst="rect">
            <a:avLst/>
          </a:prstGeom>
        </p:spPr>
      </p:pic>
      <p:sp>
        <p:nvSpPr>
          <p:cNvPr id="7" name="文本框 6">
            <a:extLst>
              <a:ext uri="{FF2B5EF4-FFF2-40B4-BE49-F238E27FC236}">
                <a16:creationId xmlns:a16="http://schemas.microsoft.com/office/drawing/2014/main" id="{61009F52-9390-C847-AF62-2F98AB4EC230}"/>
              </a:ext>
            </a:extLst>
          </p:cNvPr>
          <p:cNvSpPr txBox="1"/>
          <p:nvPr/>
        </p:nvSpPr>
        <p:spPr>
          <a:xfrm>
            <a:off x="5936165" y="1598529"/>
            <a:ext cx="1343638" cy="307777"/>
          </a:xfrm>
          <a:prstGeom prst="rect">
            <a:avLst/>
          </a:prstGeom>
          <a:noFill/>
        </p:spPr>
        <p:txBody>
          <a:bodyPr wrap="none" rtlCol="0">
            <a:spAutoFit/>
          </a:bodyPr>
          <a:lstStyle/>
          <a:p>
            <a:r>
              <a:rPr kumimoji="1" lang="en-US" altLang="zh-CN" dirty="0"/>
              <a:t>Decay = 0.999</a:t>
            </a:r>
            <a:endParaRPr kumimoji="1" lang="zh-CN" altLang="en-US" dirty="0"/>
          </a:p>
        </p:txBody>
      </p:sp>
      <p:sp>
        <p:nvSpPr>
          <p:cNvPr id="9" name="文本占位符 2">
            <a:extLst>
              <a:ext uri="{FF2B5EF4-FFF2-40B4-BE49-F238E27FC236}">
                <a16:creationId xmlns:a16="http://schemas.microsoft.com/office/drawing/2014/main" id="{7D23B7F2-28D1-334E-AE3B-918A1D1C6363}"/>
              </a:ext>
            </a:extLst>
          </p:cNvPr>
          <p:cNvSpPr>
            <a:spLocks noGrp="1"/>
          </p:cNvSpPr>
          <p:nvPr>
            <p:ph type="body" idx="1"/>
          </p:nvPr>
        </p:nvSpPr>
        <p:spPr>
          <a:xfrm>
            <a:off x="311700" y="1152475"/>
            <a:ext cx="8520600" cy="3416400"/>
          </a:xfrm>
        </p:spPr>
        <p:txBody>
          <a:bodyPr/>
          <a:lstStyle/>
          <a:p>
            <a:r>
              <a:rPr lang="en" altLang="zh-CN" i="1" dirty="0"/>
              <a:t>decay</a:t>
            </a:r>
            <a:r>
              <a:rPr lang="en" altLang="zh-CN" dirty="0"/>
              <a:t> controls the rate at which the learning rate decays </a:t>
            </a:r>
          </a:p>
          <a:p>
            <a:pPr marL="114300" indent="0">
              <a:buNone/>
            </a:pPr>
            <a:endParaRPr kumimoji="1" lang="zh-CN" altLang="en-US" dirty="0"/>
          </a:p>
        </p:txBody>
      </p:sp>
    </p:spTree>
    <p:extLst>
      <p:ext uri="{BB962C8B-B14F-4D97-AF65-F5344CB8AC3E}">
        <p14:creationId xmlns:p14="http://schemas.microsoft.com/office/powerpoint/2010/main" val="32323455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CD19A-4036-8440-994F-7ABA8CBC6501}"/>
              </a:ext>
            </a:extLst>
          </p:cNvPr>
          <p:cNvSpPr>
            <a:spLocks noGrp="1"/>
          </p:cNvSpPr>
          <p:nvPr>
            <p:ph type="title"/>
          </p:nvPr>
        </p:nvSpPr>
        <p:spPr>
          <a:xfrm>
            <a:off x="311699" y="445025"/>
            <a:ext cx="8976679" cy="623400"/>
          </a:xfrm>
        </p:spPr>
        <p:txBody>
          <a:bodyPr>
            <a:normAutofit fontScale="90000"/>
          </a:bodyPr>
          <a:lstStyle/>
          <a:p>
            <a:r>
              <a:rPr kumimoji="1" lang="en-US" altLang="zh-CN" dirty="0"/>
              <a:t>Analysis</a:t>
            </a:r>
            <a:endParaRPr kumimoji="1" lang="zh-CN" altLang="en-US" dirty="0"/>
          </a:p>
        </p:txBody>
      </p:sp>
      <p:pic>
        <p:nvPicPr>
          <p:cNvPr id="4" name="图片 3">
            <a:extLst>
              <a:ext uri="{FF2B5EF4-FFF2-40B4-BE49-F238E27FC236}">
                <a16:creationId xmlns:a16="http://schemas.microsoft.com/office/drawing/2014/main" id="{D8E2332C-430A-5843-A9E7-FE23D00442A1}"/>
              </a:ext>
            </a:extLst>
          </p:cNvPr>
          <p:cNvPicPr>
            <a:picLocks noChangeAspect="1"/>
          </p:cNvPicPr>
          <p:nvPr/>
        </p:nvPicPr>
        <p:blipFill>
          <a:blip r:embed="rId3"/>
          <a:srcRect/>
          <a:stretch/>
        </p:blipFill>
        <p:spPr>
          <a:xfrm>
            <a:off x="528750" y="1962714"/>
            <a:ext cx="4241048" cy="3180786"/>
          </a:xfrm>
          <a:prstGeom prst="rect">
            <a:avLst/>
          </a:prstGeom>
        </p:spPr>
      </p:pic>
      <p:sp>
        <p:nvSpPr>
          <p:cNvPr id="5" name="文本框 4">
            <a:extLst>
              <a:ext uri="{FF2B5EF4-FFF2-40B4-BE49-F238E27FC236}">
                <a16:creationId xmlns:a16="http://schemas.microsoft.com/office/drawing/2014/main" id="{2D11DB70-0FC1-AE4E-B5F0-4706BB90D3CF}"/>
              </a:ext>
            </a:extLst>
          </p:cNvPr>
          <p:cNvSpPr txBox="1"/>
          <p:nvPr/>
        </p:nvSpPr>
        <p:spPr>
          <a:xfrm>
            <a:off x="1977455" y="1659883"/>
            <a:ext cx="1282723" cy="307777"/>
          </a:xfrm>
          <a:prstGeom prst="rect">
            <a:avLst/>
          </a:prstGeom>
          <a:noFill/>
        </p:spPr>
        <p:txBody>
          <a:bodyPr wrap="none" rtlCol="0">
            <a:spAutoFit/>
          </a:bodyPr>
          <a:lstStyle/>
          <a:p>
            <a:r>
              <a:rPr kumimoji="1" lang="en-US" altLang="zh-CN" dirty="0"/>
              <a:t>gamma  = 0.8</a:t>
            </a:r>
            <a:endParaRPr kumimoji="1" lang="zh-CN" altLang="en-US" dirty="0"/>
          </a:p>
        </p:txBody>
      </p:sp>
      <p:pic>
        <p:nvPicPr>
          <p:cNvPr id="6" name="图片 5">
            <a:extLst>
              <a:ext uri="{FF2B5EF4-FFF2-40B4-BE49-F238E27FC236}">
                <a16:creationId xmlns:a16="http://schemas.microsoft.com/office/drawing/2014/main" id="{25B9E62F-EB16-5B46-8959-3249A2D24913}"/>
              </a:ext>
            </a:extLst>
          </p:cNvPr>
          <p:cNvPicPr>
            <a:picLocks noChangeAspect="1"/>
          </p:cNvPicPr>
          <p:nvPr/>
        </p:nvPicPr>
        <p:blipFill>
          <a:blip r:embed="rId4"/>
          <a:srcRect/>
          <a:stretch/>
        </p:blipFill>
        <p:spPr>
          <a:xfrm>
            <a:off x="4374200" y="1962712"/>
            <a:ext cx="4241049" cy="3180787"/>
          </a:xfrm>
          <a:prstGeom prst="rect">
            <a:avLst/>
          </a:prstGeom>
        </p:spPr>
      </p:pic>
      <p:sp>
        <p:nvSpPr>
          <p:cNvPr id="7" name="文本框 6">
            <a:extLst>
              <a:ext uri="{FF2B5EF4-FFF2-40B4-BE49-F238E27FC236}">
                <a16:creationId xmlns:a16="http://schemas.microsoft.com/office/drawing/2014/main" id="{61009F52-9390-C847-AF62-2F98AB4EC230}"/>
              </a:ext>
            </a:extLst>
          </p:cNvPr>
          <p:cNvSpPr txBox="1"/>
          <p:nvPr/>
        </p:nvSpPr>
        <p:spPr>
          <a:xfrm>
            <a:off x="5936165" y="1654934"/>
            <a:ext cx="1233030" cy="307777"/>
          </a:xfrm>
          <a:prstGeom prst="rect">
            <a:avLst/>
          </a:prstGeom>
          <a:noFill/>
        </p:spPr>
        <p:txBody>
          <a:bodyPr wrap="none" rtlCol="0">
            <a:spAutoFit/>
          </a:bodyPr>
          <a:lstStyle/>
          <a:p>
            <a:r>
              <a:rPr kumimoji="1" lang="en-US" altLang="zh-CN" dirty="0"/>
              <a:t>gamma = 0.9</a:t>
            </a:r>
            <a:endParaRPr kumimoji="1" lang="zh-CN" altLang="en-US" dirty="0"/>
          </a:p>
        </p:txBody>
      </p:sp>
      <p:sp>
        <p:nvSpPr>
          <p:cNvPr id="11" name="文本占位符 2">
            <a:extLst>
              <a:ext uri="{FF2B5EF4-FFF2-40B4-BE49-F238E27FC236}">
                <a16:creationId xmlns:a16="http://schemas.microsoft.com/office/drawing/2014/main" id="{18CD54E6-9CFB-5C4A-9273-A62C1B305013}"/>
              </a:ext>
            </a:extLst>
          </p:cNvPr>
          <p:cNvSpPr>
            <a:spLocks noGrp="1"/>
          </p:cNvSpPr>
          <p:nvPr>
            <p:ph type="body" idx="1"/>
          </p:nvPr>
        </p:nvSpPr>
        <p:spPr>
          <a:xfrm>
            <a:off x="311700" y="1152475"/>
            <a:ext cx="8520600" cy="3416400"/>
          </a:xfrm>
        </p:spPr>
        <p:txBody>
          <a:bodyPr/>
          <a:lstStyle/>
          <a:p>
            <a:r>
              <a:rPr lang="en" altLang="zh-CN" i="1" dirty="0"/>
              <a:t>gamma</a:t>
            </a:r>
            <a:r>
              <a:rPr lang="en" altLang="zh-CN" dirty="0"/>
              <a:t> controls how much effect future rewards have on the optimal decisions </a:t>
            </a:r>
          </a:p>
          <a:p>
            <a:pPr marL="114300" indent="0">
              <a:buNone/>
            </a:pPr>
            <a:endParaRPr kumimoji="1" lang="zh-CN" altLang="en-US" dirty="0"/>
          </a:p>
        </p:txBody>
      </p:sp>
    </p:spTree>
    <p:extLst>
      <p:ext uri="{BB962C8B-B14F-4D97-AF65-F5344CB8AC3E}">
        <p14:creationId xmlns:p14="http://schemas.microsoft.com/office/powerpoint/2010/main" val="33107216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18D93E9-D8CE-024C-904F-271F70DA0D45}"/>
              </a:ext>
            </a:extLst>
          </p:cNvPr>
          <p:cNvPicPr>
            <a:picLocks noChangeAspect="1"/>
          </p:cNvPicPr>
          <p:nvPr/>
        </p:nvPicPr>
        <p:blipFill>
          <a:blip r:embed="rId3"/>
          <a:stretch>
            <a:fillRect/>
          </a:stretch>
        </p:blipFill>
        <p:spPr>
          <a:xfrm>
            <a:off x="1739900" y="914782"/>
            <a:ext cx="5664200" cy="4111877"/>
          </a:xfrm>
          <a:prstGeom prst="rect">
            <a:avLst/>
          </a:prstGeom>
        </p:spPr>
      </p:pic>
      <p:sp>
        <p:nvSpPr>
          <p:cNvPr id="2" name="标题 1">
            <a:extLst>
              <a:ext uri="{FF2B5EF4-FFF2-40B4-BE49-F238E27FC236}">
                <a16:creationId xmlns:a16="http://schemas.microsoft.com/office/drawing/2014/main" id="{CF054001-1EC9-EB43-A858-AD5E84C8AE09}"/>
              </a:ext>
            </a:extLst>
          </p:cNvPr>
          <p:cNvSpPr>
            <a:spLocks noGrp="1"/>
          </p:cNvSpPr>
          <p:nvPr>
            <p:ph type="title"/>
          </p:nvPr>
        </p:nvSpPr>
        <p:spPr/>
        <p:txBody>
          <a:bodyPr>
            <a:normAutofit fontScale="90000"/>
          </a:bodyPr>
          <a:lstStyle/>
          <a:p>
            <a:r>
              <a:rPr lang="en" altLang="zh-CN" dirty="0"/>
              <a:t>Pseudo code for minimax-Q learning</a:t>
            </a:r>
            <a:endParaRPr kumimoji="1" lang="zh-CN" altLang="en-US" dirty="0"/>
          </a:p>
        </p:txBody>
      </p:sp>
    </p:spTree>
    <p:extLst>
      <p:ext uri="{BB962C8B-B14F-4D97-AF65-F5344CB8AC3E}">
        <p14:creationId xmlns:p14="http://schemas.microsoft.com/office/powerpoint/2010/main" val="10224825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87939E-D56D-8E47-BBE8-6A18DE3F51C8}"/>
              </a:ext>
            </a:extLst>
          </p:cNvPr>
          <p:cNvSpPr>
            <a:spLocks noGrp="1"/>
          </p:cNvSpPr>
          <p:nvPr>
            <p:ph type="title"/>
          </p:nvPr>
        </p:nvSpPr>
        <p:spPr/>
        <p:txBody>
          <a:bodyPr>
            <a:normAutofit fontScale="90000"/>
          </a:bodyPr>
          <a:lstStyle/>
          <a:p>
            <a:r>
              <a:rPr kumimoji="1" lang="en-US" altLang="zh-CN" dirty="0"/>
              <a:t>Results</a:t>
            </a:r>
            <a:endParaRPr kumimoji="1" lang="zh-CN" altLang="en-US" dirty="0"/>
          </a:p>
        </p:txBody>
      </p:sp>
      <p:sp>
        <p:nvSpPr>
          <p:cNvPr id="3" name="文本占位符 2">
            <a:extLst>
              <a:ext uri="{FF2B5EF4-FFF2-40B4-BE49-F238E27FC236}">
                <a16:creationId xmlns:a16="http://schemas.microsoft.com/office/drawing/2014/main" id="{0C1688FA-5430-7745-B97C-C57BC5FE14D4}"/>
              </a:ext>
            </a:extLst>
          </p:cNvPr>
          <p:cNvSpPr>
            <a:spLocks noGrp="1"/>
          </p:cNvSpPr>
          <p:nvPr>
            <p:ph type="body" idx="1"/>
          </p:nvPr>
        </p:nvSpPr>
        <p:spPr/>
        <p:txBody>
          <a:bodyPr/>
          <a:lstStyle/>
          <a:p>
            <a:r>
              <a:rPr kumimoji="1" lang="en-US" altLang="zh-CN" dirty="0"/>
              <a:t>The  </a:t>
            </a:r>
            <a:r>
              <a:rPr lang="en" altLang="zh-CN" dirty="0"/>
              <a:t>expected reward for the optimal policy starting from state s, V(s)</a:t>
            </a:r>
          </a:p>
          <a:p>
            <a:pPr marL="114300" indent="0">
              <a:buNone/>
            </a:pPr>
            <a:endParaRPr kumimoji="1" lang="zh-CN" altLang="en-US" dirty="0"/>
          </a:p>
        </p:txBody>
      </p:sp>
      <p:pic>
        <p:nvPicPr>
          <p:cNvPr id="6" name="图片 5">
            <a:extLst>
              <a:ext uri="{FF2B5EF4-FFF2-40B4-BE49-F238E27FC236}">
                <a16:creationId xmlns:a16="http://schemas.microsoft.com/office/drawing/2014/main" id="{2A300A01-1C41-A749-8462-4AE63541DB37}"/>
              </a:ext>
            </a:extLst>
          </p:cNvPr>
          <p:cNvPicPr>
            <a:picLocks noChangeAspect="1"/>
          </p:cNvPicPr>
          <p:nvPr/>
        </p:nvPicPr>
        <p:blipFill>
          <a:blip r:embed="rId3"/>
          <a:stretch>
            <a:fillRect/>
          </a:stretch>
        </p:blipFill>
        <p:spPr>
          <a:xfrm>
            <a:off x="311700" y="1727096"/>
            <a:ext cx="4555203" cy="3416402"/>
          </a:xfrm>
          <a:prstGeom prst="rect">
            <a:avLst/>
          </a:prstGeom>
        </p:spPr>
      </p:pic>
      <p:pic>
        <p:nvPicPr>
          <p:cNvPr id="7" name="图片 6">
            <a:extLst>
              <a:ext uri="{FF2B5EF4-FFF2-40B4-BE49-F238E27FC236}">
                <a16:creationId xmlns:a16="http://schemas.microsoft.com/office/drawing/2014/main" id="{2247B4FE-DC23-D448-B9D8-9ABFFFA4628E}"/>
              </a:ext>
            </a:extLst>
          </p:cNvPr>
          <p:cNvPicPr>
            <a:picLocks noChangeAspect="1"/>
          </p:cNvPicPr>
          <p:nvPr/>
        </p:nvPicPr>
        <p:blipFill>
          <a:blip r:embed="rId4"/>
          <a:stretch>
            <a:fillRect/>
          </a:stretch>
        </p:blipFill>
        <p:spPr>
          <a:xfrm>
            <a:off x="4277097" y="1727094"/>
            <a:ext cx="4555203" cy="3416402"/>
          </a:xfrm>
          <a:prstGeom prst="rect">
            <a:avLst/>
          </a:prstGeom>
        </p:spPr>
      </p:pic>
    </p:spTree>
    <p:extLst>
      <p:ext uri="{BB962C8B-B14F-4D97-AF65-F5344CB8AC3E}">
        <p14:creationId xmlns:p14="http://schemas.microsoft.com/office/powerpoint/2010/main" val="2926518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87939E-D56D-8E47-BBE8-6A18DE3F51C8}"/>
              </a:ext>
            </a:extLst>
          </p:cNvPr>
          <p:cNvSpPr>
            <a:spLocks noGrp="1"/>
          </p:cNvSpPr>
          <p:nvPr>
            <p:ph type="title"/>
          </p:nvPr>
        </p:nvSpPr>
        <p:spPr/>
        <p:txBody>
          <a:bodyPr>
            <a:normAutofit fontScale="90000"/>
          </a:bodyPr>
          <a:lstStyle/>
          <a:p>
            <a:r>
              <a:rPr kumimoji="1" lang="en-US" altLang="zh-CN" dirty="0"/>
              <a:t>Results</a:t>
            </a:r>
            <a:endParaRPr kumimoji="1" lang="zh-CN" altLang="en-US" dirty="0"/>
          </a:p>
        </p:txBody>
      </p:sp>
      <p:sp>
        <p:nvSpPr>
          <p:cNvPr id="3" name="文本占位符 2">
            <a:extLst>
              <a:ext uri="{FF2B5EF4-FFF2-40B4-BE49-F238E27FC236}">
                <a16:creationId xmlns:a16="http://schemas.microsoft.com/office/drawing/2014/main" id="{0C1688FA-5430-7745-B97C-C57BC5FE14D4}"/>
              </a:ext>
            </a:extLst>
          </p:cNvPr>
          <p:cNvSpPr>
            <a:spLocks noGrp="1"/>
          </p:cNvSpPr>
          <p:nvPr>
            <p:ph type="body" idx="1"/>
          </p:nvPr>
        </p:nvSpPr>
        <p:spPr/>
        <p:txBody>
          <a:bodyPr/>
          <a:lstStyle/>
          <a:p>
            <a:r>
              <a:rPr kumimoji="1" lang="en-US" altLang="zh-CN" dirty="0"/>
              <a:t>Policy for different states</a:t>
            </a:r>
            <a:endParaRPr lang="en" altLang="zh-CN" dirty="0"/>
          </a:p>
          <a:p>
            <a:pPr marL="114300" indent="0">
              <a:buNone/>
            </a:pPr>
            <a:endParaRPr kumimoji="1" lang="zh-CN" altLang="en-US" dirty="0"/>
          </a:p>
        </p:txBody>
      </p:sp>
      <p:pic>
        <p:nvPicPr>
          <p:cNvPr id="4" name="图片 3">
            <a:extLst>
              <a:ext uri="{FF2B5EF4-FFF2-40B4-BE49-F238E27FC236}">
                <a16:creationId xmlns:a16="http://schemas.microsoft.com/office/drawing/2014/main" id="{85B3750F-F191-9340-BE88-5D6762C390E5}"/>
              </a:ext>
            </a:extLst>
          </p:cNvPr>
          <p:cNvPicPr>
            <a:picLocks noChangeAspect="1"/>
          </p:cNvPicPr>
          <p:nvPr/>
        </p:nvPicPr>
        <p:blipFill>
          <a:blip r:embed="rId3"/>
          <a:stretch>
            <a:fillRect/>
          </a:stretch>
        </p:blipFill>
        <p:spPr>
          <a:xfrm>
            <a:off x="517357" y="1727100"/>
            <a:ext cx="4555200" cy="3416400"/>
          </a:xfrm>
          <a:prstGeom prst="rect">
            <a:avLst/>
          </a:prstGeom>
        </p:spPr>
      </p:pic>
      <p:pic>
        <p:nvPicPr>
          <p:cNvPr id="5" name="图片 4">
            <a:extLst>
              <a:ext uri="{FF2B5EF4-FFF2-40B4-BE49-F238E27FC236}">
                <a16:creationId xmlns:a16="http://schemas.microsoft.com/office/drawing/2014/main" id="{8C360F3F-1FE2-B74F-AADE-0018542E9643}"/>
              </a:ext>
            </a:extLst>
          </p:cNvPr>
          <p:cNvPicPr>
            <a:picLocks noChangeAspect="1"/>
          </p:cNvPicPr>
          <p:nvPr/>
        </p:nvPicPr>
        <p:blipFill>
          <a:blip r:embed="rId4"/>
          <a:stretch>
            <a:fillRect/>
          </a:stretch>
        </p:blipFill>
        <p:spPr>
          <a:xfrm>
            <a:off x="4533499" y="1727100"/>
            <a:ext cx="4555200" cy="3416400"/>
          </a:xfrm>
          <a:prstGeom prst="rect">
            <a:avLst/>
          </a:prstGeom>
        </p:spPr>
      </p:pic>
    </p:spTree>
    <p:extLst>
      <p:ext uri="{BB962C8B-B14F-4D97-AF65-F5344CB8AC3E}">
        <p14:creationId xmlns:p14="http://schemas.microsoft.com/office/powerpoint/2010/main" val="11720545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descr="人拿着球&#10;&#10;低可信度描述已自动生成">
            <a:extLst>
              <a:ext uri="{FF2B5EF4-FFF2-40B4-BE49-F238E27FC236}">
                <a16:creationId xmlns:a16="http://schemas.microsoft.com/office/drawing/2014/main" id="{7E70F222-411B-ED4B-8E98-56935F8DD1FC}"/>
              </a:ext>
            </a:extLst>
          </p:cNvPr>
          <p:cNvPicPr>
            <a:picLocks noChangeAspect="1"/>
          </p:cNvPicPr>
          <p:nvPr/>
        </p:nvPicPr>
        <p:blipFill>
          <a:blip r:embed="rId3"/>
          <a:stretch>
            <a:fillRect/>
          </a:stretch>
        </p:blipFill>
        <p:spPr>
          <a:xfrm>
            <a:off x="5033119" y="2870015"/>
            <a:ext cx="2702977" cy="2027233"/>
          </a:xfrm>
          <a:prstGeom prst="rect">
            <a:avLst/>
          </a:prstGeom>
        </p:spPr>
      </p:pic>
      <p:pic>
        <p:nvPicPr>
          <p:cNvPr id="9" name="图片 8" descr="男人和女人在跳舞&#10;&#10;低可信度描述已自动生成">
            <a:extLst>
              <a:ext uri="{FF2B5EF4-FFF2-40B4-BE49-F238E27FC236}">
                <a16:creationId xmlns:a16="http://schemas.microsoft.com/office/drawing/2014/main" id="{D304AF87-E890-E147-9FC1-4B9D3C2F8CB8}"/>
              </a:ext>
            </a:extLst>
          </p:cNvPr>
          <p:cNvPicPr>
            <a:picLocks noChangeAspect="1"/>
          </p:cNvPicPr>
          <p:nvPr/>
        </p:nvPicPr>
        <p:blipFill>
          <a:blip r:embed="rId4"/>
          <a:stretch>
            <a:fillRect/>
          </a:stretch>
        </p:blipFill>
        <p:spPr>
          <a:xfrm>
            <a:off x="1149342" y="2521499"/>
            <a:ext cx="3004753" cy="2253565"/>
          </a:xfrm>
          <a:prstGeom prst="rect">
            <a:avLst/>
          </a:prstGeom>
        </p:spPr>
      </p:pic>
      <p:sp>
        <p:nvSpPr>
          <p:cNvPr id="2" name="标题 1">
            <a:extLst>
              <a:ext uri="{FF2B5EF4-FFF2-40B4-BE49-F238E27FC236}">
                <a16:creationId xmlns:a16="http://schemas.microsoft.com/office/drawing/2014/main" id="{F4FB2D31-659B-7947-A45C-5AFEA99EAE98}"/>
              </a:ext>
            </a:extLst>
          </p:cNvPr>
          <p:cNvSpPr>
            <a:spLocks noGrp="1"/>
          </p:cNvSpPr>
          <p:nvPr>
            <p:ph type="title"/>
          </p:nvPr>
        </p:nvSpPr>
        <p:spPr/>
        <p:txBody>
          <a:bodyPr>
            <a:normAutofit fontScale="90000"/>
          </a:bodyPr>
          <a:lstStyle/>
          <a:p>
            <a:r>
              <a:rPr kumimoji="1" lang="en-US" altLang="zh-CN" dirty="0"/>
              <a:t>Application in ball game</a:t>
            </a:r>
            <a:endParaRPr kumimoji="1" lang="zh-CN" altLang="en-US" dirty="0"/>
          </a:p>
        </p:txBody>
      </p:sp>
      <p:sp>
        <p:nvSpPr>
          <p:cNvPr id="3" name="文本占位符 2">
            <a:extLst>
              <a:ext uri="{FF2B5EF4-FFF2-40B4-BE49-F238E27FC236}">
                <a16:creationId xmlns:a16="http://schemas.microsoft.com/office/drawing/2014/main" id="{713D07E0-25FB-834C-AA61-26C482E146AC}"/>
              </a:ext>
            </a:extLst>
          </p:cNvPr>
          <p:cNvSpPr>
            <a:spLocks noGrp="1"/>
          </p:cNvSpPr>
          <p:nvPr>
            <p:ph type="body" idx="1"/>
          </p:nvPr>
        </p:nvSpPr>
        <p:spPr/>
        <p:txBody>
          <a:bodyPr/>
          <a:lstStyle/>
          <a:p>
            <a:r>
              <a:rPr kumimoji="1" lang="en-US" altLang="zh-CN" dirty="0"/>
              <a:t>Zero-sum game</a:t>
            </a:r>
          </a:p>
          <a:p>
            <a:r>
              <a:rPr kumimoji="1" lang="en-US" altLang="zh-CN" dirty="0"/>
              <a:t>Two players: play 1 catch the ball, player 2 is the defender. </a:t>
            </a:r>
          </a:p>
          <a:p>
            <a:r>
              <a:rPr kumimoji="1" lang="en-US" altLang="zh-CN" dirty="0"/>
              <a:t>State 1: player 2 is directly in front of player 1. </a:t>
            </a:r>
            <a:r>
              <a:rPr kumimoji="1" lang="en-US" altLang="zh-CN" sz="1200" dirty="0"/>
              <a:t>(player 2 is more likely to grab the ball)</a:t>
            </a:r>
          </a:p>
          <a:p>
            <a:r>
              <a:rPr kumimoji="1" lang="en-US" altLang="zh-CN" dirty="0"/>
              <a:t>State 2: player 2 is not directly in front of player 1. </a:t>
            </a:r>
            <a:r>
              <a:rPr kumimoji="1" lang="en-US" altLang="zh-CN" sz="1200" dirty="0"/>
              <a:t>(player 1 is more likely to shoot)</a:t>
            </a:r>
          </a:p>
          <a:p>
            <a:endParaRPr kumimoji="1" lang="en-US" altLang="zh-CN" dirty="0"/>
          </a:p>
        </p:txBody>
      </p:sp>
      <p:sp>
        <p:nvSpPr>
          <p:cNvPr id="5" name="文本框 4">
            <a:extLst>
              <a:ext uri="{FF2B5EF4-FFF2-40B4-BE49-F238E27FC236}">
                <a16:creationId xmlns:a16="http://schemas.microsoft.com/office/drawing/2014/main" id="{8D583F77-9DA3-BA4C-8914-5FD385900EC2}"/>
              </a:ext>
            </a:extLst>
          </p:cNvPr>
          <p:cNvSpPr txBox="1"/>
          <p:nvPr/>
        </p:nvSpPr>
        <p:spPr>
          <a:xfrm>
            <a:off x="2137053" y="2582158"/>
            <a:ext cx="771365" cy="307777"/>
          </a:xfrm>
          <a:prstGeom prst="rect">
            <a:avLst/>
          </a:prstGeom>
          <a:noFill/>
        </p:spPr>
        <p:txBody>
          <a:bodyPr wrap="none" rtlCol="0">
            <a:spAutoFit/>
          </a:bodyPr>
          <a:lstStyle/>
          <a:p>
            <a:r>
              <a:rPr kumimoji="1" lang="en-US" altLang="zh-CN" b="1" dirty="0">
                <a:solidFill>
                  <a:schemeClr val="tx2"/>
                </a:solidFill>
              </a:rPr>
              <a:t>State 1</a:t>
            </a:r>
            <a:endParaRPr kumimoji="1" lang="zh-CN" altLang="en-US" b="1" dirty="0">
              <a:solidFill>
                <a:schemeClr val="tx2"/>
              </a:solidFill>
            </a:endParaRPr>
          </a:p>
        </p:txBody>
      </p:sp>
      <p:sp>
        <p:nvSpPr>
          <p:cNvPr id="7" name="文本框 6">
            <a:extLst>
              <a:ext uri="{FF2B5EF4-FFF2-40B4-BE49-F238E27FC236}">
                <a16:creationId xmlns:a16="http://schemas.microsoft.com/office/drawing/2014/main" id="{1001295A-9741-DC4D-8032-3895E2DAA8E6}"/>
              </a:ext>
            </a:extLst>
          </p:cNvPr>
          <p:cNvSpPr txBox="1"/>
          <p:nvPr/>
        </p:nvSpPr>
        <p:spPr>
          <a:xfrm>
            <a:off x="5998924" y="2582157"/>
            <a:ext cx="771365" cy="307777"/>
          </a:xfrm>
          <a:prstGeom prst="rect">
            <a:avLst/>
          </a:prstGeom>
          <a:noFill/>
        </p:spPr>
        <p:txBody>
          <a:bodyPr wrap="none" rtlCol="0">
            <a:spAutoFit/>
          </a:bodyPr>
          <a:lstStyle/>
          <a:p>
            <a:r>
              <a:rPr kumimoji="1" lang="en-US" altLang="zh-CN" b="1" dirty="0">
                <a:solidFill>
                  <a:schemeClr val="tx2"/>
                </a:solidFill>
              </a:rPr>
              <a:t>State 2</a:t>
            </a:r>
            <a:endParaRPr kumimoji="1" lang="zh-CN" altLang="en-US" b="1" dirty="0">
              <a:solidFill>
                <a:schemeClr val="tx2"/>
              </a:solidFill>
            </a:endParaRPr>
          </a:p>
        </p:txBody>
      </p:sp>
      <p:cxnSp>
        <p:nvCxnSpPr>
          <p:cNvPr id="11" name="直线箭头连接符 10">
            <a:extLst>
              <a:ext uri="{FF2B5EF4-FFF2-40B4-BE49-F238E27FC236}">
                <a16:creationId xmlns:a16="http://schemas.microsoft.com/office/drawing/2014/main" id="{2CC4F40D-C2AC-7842-BBEB-7C9CBBA432B8}"/>
              </a:ext>
            </a:extLst>
          </p:cNvPr>
          <p:cNvCxnSpPr/>
          <p:nvPr/>
        </p:nvCxnSpPr>
        <p:spPr>
          <a:xfrm>
            <a:off x="1507269" y="4775064"/>
            <a:ext cx="20309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CCA19F5B-0504-5E4F-BB8C-83B726DEF1BC}"/>
              </a:ext>
            </a:extLst>
          </p:cNvPr>
          <p:cNvSpPr txBox="1"/>
          <p:nvPr/>
        </p:nvSpPr>
        <p:spPr>
          <a:xfrm>
            <a:off x="1802767" y="4775064"/>
            <a:ext cx="1697901" cy="307777"/>
          </a:xfrm>
          <a:prstGeom prst="rect">
            <a:avLst/>
          </a:prstGeom>
          <a:noFill/>
        </p:spPr>
        <p:txBody>
          <a:bodyPr wrap="none" rtlCol="0">
            <a:spAutoFit/>
          </a:bodyPr>
          <a:lstStyle/>
          <a:p>
            <a:r>
              <a:rPr kumimoji="1" lang="en" altLang="zh-CN" dirty="0"/>
              <a:t>Offensive Direction</a:t>
            </a:r>
            <a:endParaRPr kumimoji="1" lang="zh-CN" altLang="en-US" dirty="0"/>
          </a:p>
        </p:txBody>
      </p:sp>
      <p:cxnSp>
        <p:nvCxnSpPr>
          <p:cNvPr id="14" name="直线箭头连接符 13">
            <a:extLst>
              <a:ext uri="{FF2B5EF4-FFF2-40B4-BE49-F238E27FC236}">
                <a16:creationId xmlns:a16="http://schemas.microsoft.com/office/drawing/2014/main" id="{B805A942-B6D7-F248-9B09-DEF129819BBD}"/>
              </a:ext>
            </a:extLst>
          </p:cNvPr>
          <p:cNvCxnSpPr>
            <a:cxnSpLocks/>
          </p:cNvCxnSpPr>
          <p:nvPr/>
        </p:nvCxnSpPr>
        <p:spPr>
          <a:xfrm flipV="1">
            <a:off x="1476638" y="3386678"/>
            <a:ext cx="0" cy="523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1FAE3EA9-210F-F34B-8CBA-3273D131E320}"/>
              </a:ext>
            </a:extLst>
          </p:cNvPr>
          <p:cNvSpPr txBox="1"/>
          <p:nvPr/>
        </p:nvSpPr>
        <p:spPr>
          <a:xfrm rot="5400000">
            <a:off x="1011606" y="3543932"/>
            <a:ext cx="622286" cy="307777"/>
          </a:xfrm>
          <a:prstGeom prst="rect">
            <a:avLst/>
          </a:prstGeom>
          <a:noFill/>
        </p:spPr>
        <p:txBody>
          <a:bodyPr wrap="none" rtlCol="0">
            <a:spAutoFit/>
          </a:bodyPr>
          <a:lstStyle/>
          <a:p>
            <a:r>
              <a:rPr kumimoji="1" lang="en-US" altLang="zh-CN" dirty="0"/>
              <a:t>move</a:t>
            </a:r>
            <a:endParaRPr kumimoji="1" lang="zh-CN" altLang="en-US" dirty="0"/>
          </a:p>
        </p:txBody>
      </p:sp>
      <p:cxnSp>
        <p:nvCxnSpPr>
          <p:cNvPr id="16" name="直线箭头连接符 15">
            <a:extLst>
              <a:ext uri="{FF2B5EF4-FFF2-40B4-BE49-F238E27FC236}">
                <a16:creationId xmlns:a16="http://schemas.microsoft.com/office/drawing/2014/main" id="{F63EE895-EC76-954E-BDB9-085E887ECF3F}"/>
              </a:ext>
            </a:extLst>
          </p:cNvPr>
          <p:cNvCxnSpPr>
            <a:cxnSpLocks/>
          </p:cNvCxnSpPr>
          <p:nvPr/>
        </p:nvCxnSpPr>
        <p:spPr>
          <a:xfrm flipV="1">
            <a:off x="3500071" y="3349315"/>
            <a:ext cx="0" cy="597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E00A7D5D-F762-3C48-B223-CCE26E6BE342}"/>
              </a:ext>
            </a:extLst>
          </p:cNvPr>
          <p:cNvSpPr txBox="1"/>
          <p:nvPr/>
        </p:nvSpPr>
        <p:spPr>
          <a:xfrm rot="5400000">
            <a:off x="3380945" y="3613189"/>
            <a:ext cx="622286" cy="307777"/>
          </a:xfrm>
          <a:prstGeom prst="rect">
            <a:avLst/>
          </a:prstGeom>
          <a:noFill/>
        </p:spPr>
        <p:txBody>
          <a:bodyPr wrap="none" rtlCol="0">
            <a:spAutoFit/>
          </a:bodyPr>
          <a:lstStyle/>
          <a:p>
            <a:r>
              <a:rPr kumimoji="1" lang="en-US" altLang="zh-CN" dirty="0"/>
              <a:t>move</a:t>
            </a:r>
            <a:endParaRPr kumimoji="1" lang="zh-CN" altLang="en-US" dirty="0"/>
          </a:p>
        </p:txBody>
      </p:sp>
      <p:sp>
        <p:nvSpPr>
          <p:cNvPr id="21" name="文本框 20">
            <a:extLst>
              <a:ext uri="{FF2B5EF4-FFF2-40B4-BE49-F238E27FC236}">
                <a16:creationId xmlns:a16="http://schemas.microsoft.com/office/drawing/2014/main" id="{CA156C99-90A3-3D40-9267-5152E75B05FB}"/>
              </a:ext>
            </a:extLst>
          </p:cNvPr>
          <p:cNvSpPr txBox="1"/>
          <p:nvPr/>
        </p:nvSpPr>
        <p:spPr>
          <a:xfrm>
            <a:off x="1726642" y="3349315"/>
            <a:ext cx="771365" cy="307777"/>
          </a:xfrm>
          <a:prstGeom prst="rect">
            <a:avLst/>
          </a:prstGeom>
          <a:noFill/>
        </p:spPr>
        <p:txBody>
          <a:bodyPr wrap="none" rtlCol="0">
            <a:spAutoFit/>
          </a:bodyPr>
          <a:lstStyle/>
          <a:p>
            <a:r>
              <a:rPr kumimoji="1" lang="en-US" altLang="zh-CN" dirty="0"/>
              <a:t>player1</a:t>
            </a:r>
            <a:endParaRPr kumimoji="1" lang="zh-CN" altLang="en-US" dirty="0"/>
          </a:p>
        </p:txBody>
      </p:sp>
      <p:sp>
        <p:nvSpPr>
          <p:cNvPr id="22" name="文本框 21">
            <a:extLst>
              <a:ext uri="{FF2B5EF4-FFF2-40B4-BE49-F238E27FC236}">
                <a16:creationId xmlns:a16="http://schemas.microsoft.com/office/drawing/2014/main" id="{3D514865-35E8-E74F-BE69-2ED763C6AD86}"/>
              </a:ext>
            </a:extLst>
          </p:cNvPr>
          <p:cNvSpPr txBox="1"/>
          <p:nvPr/>
        </p:nvSpPr>
        <p:spPr>
          <a:xfrm>
            <a:off x="2564284" y="3340111"/>
            <a:ext cx="771365" cy="307777"/>
          </a:xfrm>
          <a:prstGeom prst="rect">
            <a:avLst/>
          </a:prstGeom>
          <a:noFill/>
        </p:spPr>
        <p:txBody>
          <a:bodyPr wrap="none" rtlCol="0">
            <a:spAutoFit/>
          </a:bodyPr>
          <a:lstStyle/>
          <a:p>
            <a:r>
              <a:rPr kumimoji="1" lang="en-US" altLang="zh-CN" dirty="0"/>
              <a:t>player2</a:t>
            </a:r>
            <a:endParaRPr kumimoji="1" lang="zh-CN" altLang="en-US" dirty="0"/>
          </a:p>
        </p:txBody>
      </p:sp>
      <p:cxnSp>
        <p:nvCxnSpPr>
          <p:cNvPr id="25" name="直线箭头连接符 24">
            <a:extLst>
              <a:ext uri="{FF2B5EF4-FFF2-40B4-BE49-F238E27FC236}">
                <a16:creationId xmlns:a16="http://schemas.microsoft.com/office/drawing/2014/main" id="{38169024-C71D-9E4A-BD0E-83CC3B2EF360}"/>
              </a:ext>
            </a:extLst>
          </p:cNvPr>
          <p:cNvCxnSpPr>
            <a:cxnSpLocks/>
          </p:cNvCxnSpPr>
          <p:nvPr/>
        </p:nvCxnSpPr>
        <p:spPr>
          <a:xfrm>
            <a:off x="5366516" y="3311161"/>
            <a:ext cx="0" cy="518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49644A38-01AD-5649-9BFB-6AAD3D5B1FD9}"/>
              </a:ext>
            </a:extLst>
          </p:cNvPr>
          <p:cNvSpPr txBox="1"/>
          <p:nvPr/>
        </p:nvSpPr>
        <p:spPr>
          <a:xfrm rot="5400000">
            <a:off x="4901484" y="3416379"/>
            <a:ext cx="622286" cy="307777"/>
          </a:xfrm>
          <a:prstGeom prst="rect">
            <a:avLst/>
          </a:prstGeom>
          <a:noFill/>
        </p:spPr>
        <p:txBody>
          <a:bodyPr wrap="none" rtlCol="0">
            <a:spAutoFit/>
          </a:bodyPr>
          <a:lstStyle/>
          <a:p>
            <a:r>
              <a:rPr kumimoji="1" lang="en-US" altLang="zh-CN" dirty="0"/>
              <a:t>move</a:t>
            </a:r>
            <a:endParaRPr kumimoji="1" lang="zh-CN" altLang="en-US" dirty="0"/>
          </a:p>
        </p:txBody>
      </p:sp>
      <p:sp>
        <p:nvSpPr>
          <p:cNvPr id="29" name="文本框 28">
            <a:extLst>
              <a:ext uri="{FF2B5EF4-FFF2-40B4-BE49-F238E27FC236}">
                <a16:creationId xmlns:a16="http://schemas.microsoft.com/office/drawing/2014/main" id="{F0DC20CA-C22A-534C-BC57-6EE3CD40FC7D}"/>
              </a:ext>
            </a:extLst>
          </p:cNvPr>
          <p:cNvSpPr txBox="1"/>
          <p:nvPr/>
        </p:nvSpPr>
        <p:spPr>
          <a:xfrm>
            <a:off x="5503246" y="3575265"/>
            <a:ext cx="771365" cy="307777"/>
          </a:xfrm>
          <a:prstGeom prst="rect">
            <a:avLst/>
          </a:prstGeom>
          <a:noFill/>
        </p:spPr>
        <p:txBody>
          <a:bodyPr wrap="none" rtlCol="0">
            <a:spAutoFit/>
          </a:bodyPr>
          <a:lstStyle/>
          <a:p>
            <a:r>
              <a:rPr kumimoji="1" lang="en-US" altLang="zh-CN" dirty="0"/>
              <a:t>player1</a:t>
            </a:r>
            <a:endParaRPr kumimoji="1" lang="zh-CN" altLang="en-US" dirty="0"/>
          </a:p>
        </p:txBody>
      </p:sp>
      <p:sp>
        <p:nvSpPr>
          <p:cNvPr id="30" name="文本框 29">
            <a:extLst>
              <a:ext uri="{FF2B5EF4-FFF2-40B4-BE49-F238E27FC236}">
                <a16:creationId xmlns:a16="http://schemas.microsoft.com/office/drawing/2014/main" id="{49E6E304-896B-8C4C-A573-9454FCA36DFD}"/>
              </a:ext>
            </a:extLst>
          </p:cNvPr>
          <p:cNvSpPr txBox="1"/>
          <p:nvPr/>
        </p:nvSpPr>
        <p:spPr>
          <a:xfrm>
            <a:off x="6274611" y="3579208"/>
            <a:ext cx="771365" cy="307777"/>
          </a:xfrm>
          <a:prstGeom prst="rect">
            <a:avLst/>
          </a:prstGeom>
          <a:noFill/>
        </p:spPr>
        <p:txBody>
          <a:bodyPr wrap="none" rtlCol="0">
            <a:spAutoFit/>
          </a:bodyPr>
          <a:lstStyle/>
          <a:p>
            <a:r>
              <a:rPr kumimoji="1" lang="en-US" altLang="zh-CN" dirty="0"/>
              <a:t>player2</a:t>
            </a:r>
            <a:endParaRPr kumimoji="1" lang="zh-CN" altLang="en-US" dirty="0"/>
          </a:p>
        </p:txBody>
      </p:sp>
      <p:sp>
        <p:nvSpPr>
          <p:cNvPr id="31" name="文本框 30">
            <a:extLst>
              <a:ext uri="{FF2B5EF4-FFF2-40B4-BE49-F238E27FC236}">
                <a16:creationId xmlns:a16="http://schemas.microsoft.com/office/drawing/2014/main" id="{E899BEDC-6AE8-8942-8168-9A1C573C31F0}"/>
              </a:ext>
            </a:extLst>
          </p:cNvPr>
          <p:cNvSpPr txBox="1"/>
          <p:nvPr/>
        </p:nvSpPr>
        <p:spPr>
          <a:xfrm rot="5400000">
            <a:off x="6975157" y="3701562"/>
            <a:ext cx="622286" cy="307777"/>
          </a:xfrm>
          <a:prstGeom prst="rect">
            <a:avLst/>
          </a:prstGeom>
          <a:noFill/>
        </p:spPr>
        <p:txBody>
          <a:bodyPr wrap="none" rtlCol="0">
            <a:spAutoFit/>
          </a:bodyPr>
          <a:lstStyle/>
          <a:p>
            <a:r>
              <a:rPr kumimoji="1" lang="en-US" altLang="zh-CN" dirty="0"/>
              <a:t>move</a:t>
            </a:r>
            <a:endParaRPr kumimoji="1" lang="zh-CN" altLang="en-US" dirty="0"/>
          </a:p>
        </p:txBody>
      </p:sp>
      <p:cxnSp>
        <p:nvCxnSpPr>
          <p:cNvPr id="32" name="直线箭头连接符 31">
            <a:extLst>
              <a:ext uri="{FF2B5EF4-FFF2-40B4-BE49-F238E27FC236}">
                <a16:creationId xmlns:a16="http://schemas.microsoft.com/office/drawing/2014/main" id="{837AA9B2-CDE1-5246-B6BD-813BFF1BBA19}"/>
              </a:ext>
            </a:extLst>
          </p:cNvPr>
          <p:cNvCxnSpPr>
            <a:cxnSpLocks/>
          </p:cNvCxnSpPr>
          <p:nvPr/>
        </p:nvCxnSpPr>
        <p:spPr>
          <a:xfrm flipV="1">
            <a:off x="7127282" y="3484488"/>
            <a:ext cx="0" cy="597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7B0373DD-F62F-A947-A32E-46A599FB78E8}"/>
              </a:ext>
            </a:extLst>
          </p:cNvPr>
          <p:cNvCxnSpPr/>
          <p:nvPr/>
        </p:nvCxnSpPr>
        <p:spPr>
          <a:xfrm>
            <a:off x="5347834" y="4775064"/>
            <a:ext cx="20309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6AD4FA95-CFF8-BD44-AB15-296037D87C65}"/>
              </a:ext>
            </a:extLst>
          </p:cNvPr>
          <p:cNvSpPr txBox="1"/>
          <p:nvPr/>
        </p:nvSpPr>
        <p:spPr>
          <a:xfrm>
            <a:off x="5643332" y="4775064"/>
            <a:ext cx="1697901" cy="307777"/>
          </a:xfrm>
          <a:prstGeom prst="rect">
            <a:avLst/>
          </a:prstGeom>
          <a:noFill/>
        </p:spPr>
        <p:txBody>
          <a:bodyPr wrap="none" rtlCol="0">
            <a:spAutoFit/>
          </a:bodyPr>
          <a:lstStyle/>
          <a:p>
            <a:r>
              <a:rPr kumimoji="1" lang="en" altLang="zh-CN" dirty="0"/>
              <a:t>Offensive Direction</a:t>
            </a:r>
            <a:endParaRPr kumimoji="1" lang="zh-CN" altLang="en-US" dirty="0"/>
          </a:p>
        </p:txBody>
      </p:sp>
    </p:spTree>
    <p:extLst>
      <p:ext uri="{BB962C8B-B14F-4D97-AF65-F5344CB8AC3E}">
        <p14:creationId xmlns:p14="http://schemas.microsoft.com/office/powerpoint/2010/main" val="648182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3B4CE0-3F72-7840-9B47-C7717D9019A4}"/>
              </a:ext>
            </a:extLst>
          </p:cNvPr>
          <p:cNvSpPr>
            <a:spLocks noGrp="1"/>
          </p:cNvSpPr>
          <p:nvPr>
            <p:ph type="title"/>
          </p:nvPr>
        </p:nvSpPr>
        <p:spPr/>
        <p:txBody>
          <a:bodyPr>
            <a:normAutofit fontScale="90000"/>
          </a:bodyPr>
          <a:lstStyle/>
          <a:p>
            <a:r>
              <a:rPr kumimoji="1" lang="en-US" altLang="zh-CN" dirty="0"/>
              <a:t>Application in ball game</a:t>
            </a:r>
            <a:endParaRPr kumimoji="1" lang="zh-CN" altLang="en-US" dirty="0"/>
          </a:p>
        </p:txBody>
      </p:sp>
      <p:sp>
        <p:nvSpPr>
          <p:cNvPr id="3" name="文本占位符 2">
            <a:extLst>
              <a:ext uri="{FF2B5EF4-FFF2-40B4-BE49-F238E27FC236}">
                <a16:creationId xmlns:a16="http://schemas.microsoft.com/office/drawing/2014/main" id="{11D716EB-CEA5-B340-BBD3-872FDAF019A2}"/>
              </a:ext>
            </a:extLst>
          </p:cNvPr>
          <p:cNvSpPr>
            <a:spLocks noGrp="1"/>
          </p:cNvSpPr>
          <p:nvPr>
            <p:ph type="body" idx="1"/>
          </p:nvPr>
        </p:nvSpPr>
        <p:spPr>
          <a:xfrm>
            <a:off x="311700" y="1152475"/>
            <a:ext cx="8520600" cy="456749"/>
          </a:xfrm>
        </p:spPr>
        <p:txBody>
          <a:bodyPr>
            <a:normAutofit fontScale="92500" lnSpcReduction="10000"/>
          </a:bodyPr>
          <a:lstStyle/>
          <a:p>
            <a:r>
              <a:rPr kumimoji="1" lang="en-US" altLang="zh-CN" dirty="0"/>
              <a:t>The outcome reward depends on current state and player actions</a:t>
            </a:r>
          </a:p>
        </p:txBody>
      </p:sp>
      <p:graphicFrame>
        <p:nvGraphicFramePr>
          <p:cNvPr id="4" name="表格 4">
            <a:extLst>
              <a:ext uri="{FF2B5EF4-FFF2-40B4-BE49-F238E27FC236}">
                <a16:creationId xmlns:a16="http://schemas.microsoft.com/office/drawing/2014/main" id="{62C9F393-D563-0F45-B95F-00E97B6E00E0}"/>
              </a:ext>
            </a:extLst>
          </p:cNvPr>
          <p:cNvGraphicFramePr>
            <a:graphicFrameLocks noGrp="1"/>
          </p:cNvGraphicFramePr>
          <p:nvPr>
            <p:extLst>
              <p:ext uri="{D42A27DB-BD31-4B8C-83A1-F6EECF244321}">
                <p14:modId xmlns:p14="http://schemas.microsoft.com/office/powerpoint/2010/main" val="3624088887"/>
              </p:ext>
            </p:extLst>
          </p:nvPr>
        </p:nvGraphicFramePr>
        <p:xfrm>
          <a:off x="936857" y="1915979"/>
          <a:ext cx="3230882" cy="1112520"/>
        </p:xfrm>
        <a:graphic>
          <a:graphicData uri="http://schemas.openxmlformats.org/drawingml/2006/table">
            <a:tbl>
              <a:tblPr firstRow="1" bandRow="1">
                <a:tableStyleId>{5C22544A-7EE6-4342-B048-85BDC9FD1C3A}</a:tableStyleId>
              </a:tblPr>
              <a:tblGrid>
                <a:gridCol w="1017071">
                  <a:extLst>
                    <a:ext uri="{9D8B030D-6E8A-4147-A177-3AD203B41FA5}">
                      <a16:colId xmlns:a16="http://schemas.microsoft.com/office/drawing/2014/main" val="3980109567"/>
                    </a:ext>
                  </a:extLst>
                </a:gridCol>
                <a:gridCol w="1087655">
                  <a:extLst>
                    <a:ext uri="{9D8B030D-6E8A-4147-A177-3AD203B41FA5}">
                      <a16:colId xmlns:a16="http://schemas.microsoft.com/office/drawing/2014/main" val="3274136332"/>
                    </a:ext>
                  </a:extLst>
                </a:gridCol>
                <a:gridCol w="1126156">
                  <a:extLst>
                    <a:ext uri="{9D8B030D-6E8A-4147-A177-3AD203B41FA5}">
                      <a16:colId xmlns:a16="http://schemas.microsoft.com/office/drawing/2014/main" val="3751616705"/>
                    </a:ext>
                  </a:extLst>
                </a:gridCol>
              </a:tblGrid>
              <a:tr h="370840">
                <a:tc>
                  <a:txBody>
                    <a:bodyPr/>
                    <a:lstStyle/>
                    <a:p>
                      <a:r>
                        <a:rPr lang="en-US" altLang="zh-CN" dirty="0">
                          <a:solidFill>
                            <a:schemeClr val="bg2"/>
                          </a:solidFill>
                        </a:rPr>
                        <a:t>Player1/2</a:t>
                      </a:r>
                      <a:endParaRPr lang="zh-CN" altLang="en-US" dirty="0">
                        <a:solidFill>
                          <a:schemeClr val="bg2"/>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1400" b="0" i="0" u="none" strike="noStrike" kern="0" cap="none" spc="0" normalizeH="0" baseline="0" noProof="0" dirty="0">
                          <a:ln>
                            <a:noFill/>
                          </a:ln>
                          <a:solidFill>
                            <a:srgbClr val="000000"/>
                          </a:solidFill>
                          <a:effectLst/>
                          <a:uLnTx/>
                          <a:uFillTx/>
                          <a:latin typeface="+mn-lt"/>
                          <a:ea typeface="+mn-ea"/>
                          <a:cs typeface="+mn-cs"/>
                          <a:sym typeface="Arial"/>
                        </a:rPr>
                        <a:t>Stay</a:t>
                      </a:r>
                      <a:endParaRPr kumimoji="0" lang="zh-CN" altLang="en-US" sz="1400" b="0" i="0" u="none" strike="noStrike" kern="0" cap="none" spc="0" normalizeH="0" baseline="0" noProof="0" dirty="0">
                        <a:ln>
                          <a:noFill/>
                        </a:ln>
                        <a:solidFill>
                          <a:srgbClr val="000000"/>
                        </a:solidFill>
                        <a:effectLst/>
                        <a:uLnTx/>
                        <a:uFillTx/>
                        <a:latin typeface="+mn-lt"/>
                        <a:ea typeface="+mn-ea"/>
                        <a:cs typeface="+mn-cs"/>
                        <a:sym typeface="Aria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1400" b="0" i="0" u="none" strike="noStrike" kern="0" cap="none" spc="0" normalizeH="0" baseline="0" noProof="0" dirty="0">
                          <a:ln>
                            <a:noFill/>
                          </a:ln>
                          <a:solidFill>
                            <a:srgbClr val="000000"/>
                          </a:solidFill>
                          <a:effectLst/>
                          <a:uLnTx/>
                          <a:uFillTx/>
                          <a:latin typeface="+mn-lt"/>
                          <a:ea typeface="+mn-ea"/>
                          <a:cs typeface="+mn-cs"/>
                          <a:sym typeface="Arial"/>
                        </a:rPr>
                        <a:t>Move</a:t>
                      </a:r>
                      <a:endParaRPr kumimoji="0" lang="zh-CN" altLang="en-US" sz="1400" b="0" i="0" u="none" strike="noStrike" kern="0" cap="none" spc="0" normalizeH="0" baseline="0" noProof="0" dirty="0">
                        <a:ln>
                          <a:noFill/>
                        </a:ln>
                        <a:solidFill>
                          <a:srgbClr val="000000"/>
                        </a:solidFill>
                        <a:effectLst/>
                        <a:uLnTx/>
                        <a:uFillTx/>
                        <a:latin typeface="+mn-lt"/>
                        <a:ea typeface="+mn-ea"/>
                        <a:cs typeface="+mn-cs"/>
                        <a:sym typeface="Aria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04603604"/>
                  </a:ext>
                </a:extLst>
              </a:tr>
              <a:tr h="370840">
                <a:tc>
                  <a:txBody>
                    <a:bodyPr/>
                    <a:lstStyle/>
                    <a:p>
                      <a:r>
                        <a:rPr lang="en-US" altLang="zh-CN" dirty="0">
                          <a:solidFill>
                            <a:schemeClr val="bg2"/>
                          </a:solidFill>
                        </a:rPr>
                        <a:t>Stay</a:t>
                      </a:r>
                      <a:endParaRPr lang="zh-CN" altLang="en-US" dirty="0">
                        <a:solidFill>
                          <a:schemeClr val="bg2"/>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altLang="zh-CN" dirty="0">
                          <a:solidFill>
                            <a:schemeClr val="bg2"/>
                          </a:solidFill>
                        </a:rPr>
                        <a:t>(-0.75,0.75)</a:t>
                      </a:r>
                      <a:endParaRPr lang="zh-CN" altLang="en-US" dirty="0">
                        <a:solidFill>
                          <a:schemeClr val="bg2"/>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altLang="zh-CN" dirty="0">
                          <a:solidFill>
                            <a:schemeClr val="bg2"/>
                          </a:solidFill>
                        </a:rPr>
                        <a:t>(-0.8,0.8)</a:t>
                      </a:r>
                      <a:endParaRPr lang="zh-CN" altLang="en-US" dirty="0">
                        <a:solidFill>
                          <a:schemeClr val="bg2"/>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8932157"/>
                  </a:ext>
                </a:extLst>
              </a:tr>
              <a:tr h="370840">
                <a:tc>
                  <a:txBody>
                    <a:bodyPr/>
                    <a:lstStyle/>
                    <a:p>
                      <a:r>
                        <a:rPr lang="en-US" altLang="zh-CN" dirty="0">
                          <a:solidFill>
                            <a:schemeClr val="bg2"/>
                          </a:solidFill>
                        </a:rPr>
                        <a:t>Move</a:t>
                      </a:r>
                      <a:endParaRPr lang="zh-CN" altLang="en-US" dirty="0">
                        <a:solidFill>
                          <a:schemeClr val="bg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altLang="zh-CN" dirty="0">
                          <a:solidFill>
                            <a:schemeClr val="bg2"/>
                          </a:solidFill>
                        </a:rPr>
                        <a:t>(-0.9,-0.9)</a:t>
                      </a:r>
                      <a:endParaRPr lang="zh-CN" altLang="en-US" dirty="0">
                        <a:solidFill>
                          <a:schemeClr val="bg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dirty="0">
                          <a:solidFill>
                            <a:schemeClr val="bg2"/>
                          </a:solidFill>
                        </a:rPr>
                        <a:t>(-2,2)</a:t>
                      </a:r>
                      <a:endParaRPr lang="zh-CN" altLang="en-US" dirty="0">
                        <a:solidFill>
                          <a:schemeClr val="bg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35308472"/>
                  </a:ext>
                </a:extLst>
              </a:tr>
            </a:tbl>
          </a:graphicData>
        </a:graphic>
      </p:graphicFrame>
      <p:sp>
        <p:nvSpPr>
          <p:cNvPr id="5" name="文本框 4">
            <a:extLst>
              <a:ext uri="{FF2B5EF4-FFF2-40B4-BE49-F238E27FC236}">
                <a16:creationId xmlns:a16="http://schemas.microsoft.com/office/drawing/2014/main" id="{85D32791-0298-6948-A7D2-79569ADDF85A}"/>
              </a:ext>
            </a:extLst>
          </p:cNvPr>
          <p:cNvSpPr txBox="1"/>
          <p:nvPr/>
        </p:nvSpPr>
        <p:spPr>
          <a:xfrm>
            <a:off x="2300683" y="1619632"/>
            <a:ext cx="771365" cy="307777"/>
          </a:xfrm>
          <a:prstGeom prst="rect">
            <a:avLst/>
          </a:prstGeom>
          <a:noFill/>
        </p:spPr>
        <p:txBody>
          <a:bodyPr wrap="none" rtlCol="0">
            <a:spAutoFit/>
          </a:bodyPr>
          <a:lstStyle/>
          <a:p>
            <a:r>
              <a:rPr kumimoji="1" lang="en-US" altLang="zh-CN" b="1" dirty="0">
                <a:solidFill>
                  <a:schemeClr val="tx2"/>
                </a:solidFill>
              </a:rPr>
              <a:t>State 1</a:t>
            </a:r>
            <a:endParaRPr kumimoji="1" lang="zh-CN" altLang="en-US" b="1" dirty="0">
              <a:solidFill>
                <a:schemeClr val="tx2"/>
              </a:solidFill>
            </a:endParaRPr>
          </a:p>
        </p:txBody>
      </p:sp>
      <p:sp>
        <p:nvSpPr>
          <p:cNvPr id="6" name="文本框 5">
            <a:extLst>
              <a:ext uri="{FF2B5EF4-FFF2-40B4-BE49-F238E27FC236}">
                <a16:creationId xmlns:a16="http://schemas.microsoft.com/office/drawing/2014/main" id="{900B2EC5-581D-FF43-B159-624B8CA6DF1B}"/>
              </a:ext>
            </a:extLst>
          </p:cNvPr>
          <p:cNvSpPr txBox="1"/>
          <p:nvPr/>
        </p:nvSpPr>
        <p:spPr>
          <a:xfrm>
            <a:off x="6157207" y="1609224"/>
            <a:ext cx="771365" cy="307777"/>
          </a:xfrm>
          <a:prstGeom prst="rect">
            <a:avLst/>
          </a:prstGeom>
          <a:noFill/>
        </p:spPr>
        <p:txBody>
          <a:bodyPr wrap="none" rtlCol="0">
            <a:spAutoFit/>
          </a:bodyPr>
          <a:lstStyle/>
          <a:p>
            <a:r>
              <a:rPr kumimoji="1" lang="en-US" altLang="zh-CN" b="1" dirty="0">
                <a:solidFill>
                  <a:schemeClr val="tx2"/>
                </a:solidFill>
              </a:rPr>
              <a:t>State 2</a:t>
            </a:r>
            <a:endParaRPr kumimoji="1" lang="zh-CN" altLang="en-US" b="1" dirty="0">
              <a:solidFill>
                <a:schemeClr val="tx2"/>
              </a:solidFill>
            </a:endParaRPr>
          </a:p>
        </p:txBody>
      </p:sp>
      <p:graphicFrame>
        <p:nvGraphicFramePr>
          <p:cNvPr id="7" name="表格 4">
            <a:extLst>
              <a:ext uri="{FF2B5EF4-FFF2-40B4-BE49-F238E27FC236}">
                <a16:creationId xmlns:a16="http://schemas.microsoft.com/office/drawing/2014/main" id="{4E11E818-1BF7-B544-BD46-7A6CB211E094}"/>
              </a:ext>
            </a:extLst>
          </p:cNvPr>
          <p:cNvGraphicFramePr>
            <a:graphicFrameLocks noGrp="1"/>
          </p:cNvGraphicFramePr>
          <p:nvPr/>
        </p:nvGraphicFramePr>
        <p:xfrm>
          <a:off x="4735630" y="1915979"/>
          <a:ext cx="3230882" cy="1112520"/>
        </p:xfrm>
        <a:graphic>
          <a:graphicData uri="http://schemas.openxmlformats.org/drawingml/2006/table">
            <a:tbl>
              <a:tblPr firstRow="1" bandRow="1">
                <a:tableStyleId>{5C22544A-7EE6-4342-B048-85BDC9FD1C3A}</a:tableStyleId>
              </a:tblPr>
              <a:tblGrid>
                <a:gridCol w="1197337">
                  <a:extLst>
                    <a:ext uri="{9D8B030D-6E8A-4147-A177-3AD203B41FA5}">
                      <a16:colId xmlns:a16="http://schemas.microsoft.com/office/drawing/2014/main" val="3980109567"/>
                    </a:ext>
                  </a:extLst>
                </a:gridCol>
                <a:gridCol w="978196">
                  <a:extLst>
                    <a:ext uri="{9D8B030D-6E8A-4147-A177-3AD203B41FA5}">
                      <a16:colId xmlns:a16="http://schemas.microsoft.com/office/drawing/2014/main" val="3274136332"/>
                    </a:ext>
                  </a:extLst>
                </a:gridCol>
                <a:gridCol w="1055349">
                  <a:extLst>
                    <a:ext uri="{9D8B030D-6E8A-4147-A177-3AD203B41FA5}">
                      <a16:colId xmlns:a16="http://schemas.microsoft.com/office/drawing/2014/main" val="3751616705"/>
                    </a:ext>
                  </a:extLst>
                </a:gridCol>
              </a:tblGrid>
              <a:tr h="370840">
                <a:tc>
                  <a:txBody>
                    <a:bodyPr/>
                    <a:lstStyle/>
                    <a:p>
                      <a:r>
                        <a:rPr lang="en-US" altLang="zh-CN" dirty="0">
                          <a:solidFill>
                            <a:schemeClr val="bg2"/>
                          </a:solidFill>
                        </a:rPr>
                        <a:t>Player1/2</a:t>
                      </a:r>
                      <a:endParaRPr lang="zh-CN" altLang="en-US" dirty="0">
                        <a:solidFill>
                          <a:schemeClr val="bg2"/>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1400" b="0" i="0" u="none" strike="noStrike" kern="0" cap="none" spc="0" normalizeH="0" baseline="0" noProof="0" dirty="0">
                          <a:ln>
                            <a:noFill/>
                          </a:ln>
                          <a:solidFill>
                            <a:srgbClr val="000000"/>
                          </a:solidFill>
                          <a:effectLst/>
                          <a:uLnTx/>
                          <a:uFillTx/>
                          <a:latin typeface="+mn-lt"/>
                          <a:ea typeface="+mn-ea"/>
                          <a:cs typeface="+mn-cs"/>
                          <a:sym typeface="Arial"/>
                        </a:rPr>
                        <a:t>Stay</a:t>
                      </a:r>
                      <a:endParaRPr kumimoji="0" lang="zh-CN" altLang="en-US" sz="1400" b="0" i="0" u="none" strike="noStrike" kern="0" cap="none" spc="0" normalizeH="0" baseline="0" noProof="0" dirty="0">
                        <a:ln>
                          <a:noFill/>
                        </a:ln>
                        <a:solidFill>
                          <a:srgbClr val="000000"/>
                        </a:solidFill>
                        <a:effectLst/>
                        <a:uLnTx/>
                        <a:uFillTx/>
                        <a:latin typeface="+mn-lt"/>
                        <a:ea typeface="+mn-ea"/>
                        <a:cs typeface="+mn-cs"/>
                        <a:sym typeface="Aria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1400" b="0" i="0" u="none" strike="noStrike" kern="0" cap="none" spc="0" normalizeH="0" baseline="0" noProof="0" dirty="0">
                          <a:ln>
                            <a:noFill/>
                          </a:ln>
                          <a:solidFill>
                            <a:srgbClr val="000000"/>
                          </a:solidFill>
                          <a:effectLst/>
                          <a:uLnTx/>
                          <a:uFillTx/>
                          <a:latin typeface="+mn-lt"/>
                          <a:ea typeface="+mn-ea"/>
                          <a:cs typeface="+mn-cs"/>
                          <a:sym typeface="Arial"/>
                        </a:rPr>
                        <a:t>Move</a:t>
                      </a:r>
                      <a:endParaRPr kumimoji="0" lang="zh-CN" altLang="en-US" sz="1400" b="0" i="0" u="none" strike="noStrike" kern="0" cap="none" spc="0" normalizeH="0" baseline="0" noProof="0" dirty="0">
                        <a:ln>
                          <a:noFill/>
                        </a:ln>
                        <a:solidFill>
                          <a:srgbClr val="000000"/>
                        </a:solidFill>
                        <a:effectLst/>
                        <a:uLnTx/>
                        <a:uFillTx/>
                        <a:latin typeface="+mn-lt"/>
                        <a:ea typeface="+mn-ea"/>
                        <a:cs typeface="+mn-cs"/>
                        <a:sym typeface="Aria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04603604"/>
                  </a:ext>
                </a:extLst>
              </a:tr>
              <a:tr h="370840">
                <a:tc>
                  <a:txBody>
                    <a:bodyPr/>
                    <a:lstStyle/>
                    <a:p>
                      <a:r>
                        <a:rPr lang="en-US" altLang="zh-CN" dirty="0">
                          <a:solidFill>
                            <a:schemeClr val="bg2"/>
                          </a:solidFill>
                        </a:rPr>
                        <a:t>Stay</a:t>
                      </a:r>
                      <a:endParaRPr lang="zh-CN" altLang="en-US" dirty="0">
                        <a:solidFill>
                          <a:schemeClr val="bg2"/>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altLang="zh-CN" dirty="0">
                          <a:solidFill>
                            <a:schemeClr val="bg2"/>
                          </a:solidFill>
                        </a:rPr>
                        <a:t>(4,-4)</a:t>
                      </a:r>
                      <a:endParaRPr lang="zh-CN" altLang="en-US" dirty="0">
                        <a:solidFill>
                          <a:schemeClr val="bg2"/>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altLang="zh-CN" dirty="0">
                          <a:solidFill>
                            <a:schemeClr val="bg2"/>
                          </a:solidFill>
                        </a:rPr>
                        <a:t>(0.85,-0.85)</a:t>
                      </a:r>
                      <a:endParaRPr lang="zh-CN" altLang="en-US" dirty="0">
                        <a:solidFill>
                          <a:schemeClr val="bg2"/>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8932157"/>
                  </a:ext>
                </a:extLst>
              </a:tr>
              <a:tr h="370840">
                <a:tc>
                  <a:txBody>
                    <a:bodyPr/>
                    <a:lstStyle/>
                    <a:p>
                      <a:r>
                        <a:rPr lang="en-US" altLang="zh-CN" dirty="0">
                          <a:solidFill>
                            <a:schemeClr val="bg2"/>
                          </a:solidFill>
                        </a:rPr>
                        <a:t>Move</a:t>
                      </a:r>
                      <a:endParaRPr lang="zh-CN" altLang="en-US" dirty="0">
                        <a:solidFill>
                          <a:schemeClr val="bg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altLang="zh-CN" dirty="0">
                          <a:solidFill>
                            <a:schemeClr val="bg2"/>
                          </a:solidFill>
                        </a:rPr>
                        <a:t>(0.9,-0.9)</a:t>
                      </a:r>
                      <a:endParaRPr lang="zh-CN" altLang="en-US" dirty="0">
                        <a:solidFill>
                          <a:schemeClr val="bg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dirty="0">
                          <a:solidFill>
                            <a:schemeClr val="bg2"/>
                          </a:solidFill>
                        </a:rPr>
                        <a:t>(0.6,-0.6)</a:t>
                      </a:r>
                      <a:endParaRPr lang="zh-CN" altLang="en-US" dirty="0">
                        <a:solidFill>
                          <a:schemeClr val="bg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35308472"/>
                  </a:ext>
                </a:extLst>
              </a:tr>
            </a:tbl>
          </a:graphicData>
        </a:graphic>
      </p:graphicFrame>
      <p:sp>
        <p:nvSpPr>
          <p:cNvPr id="8" name="文本占位符 2">
            <a:extLst>
              <a:ext uri="{FF2B5EF4-FFF2-40B4-BE49-F238E27FC236}">
                <a16:creationId xmlns:a16="http://schemas.microsoft.com/office/drawing/2014/main" id="{30A1EFFA-2CF8-B34A-A48E-11B5057D8EE3}"/>
              </a:ext>
            </a:extLst>
          </p:cNvPr>
          <p:cNvSpPr txBox="1">
            <a:spLocks/>
          </p:cNvSpPr>
          <p:nvPr/>
        </p:nvSpPr>
        <p:spPr>
          <a:xfrm>
            <a:off x="311700" y="2860675"/>
            <a:ext cx="8520600" cy="3416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Source Sans Pro"/>
              <a:buChar char="●"/>
              <a:defRPr sz="1800" b="0" i="0" u="none" strike="noStrike" cap="none">
                <a:solidFill>
                  <a:schemeClr val="lt2"/>
                </a:solidFill>
                <a:latin typeface="Source Sans Pro"/>
                <a:ea typeface="Source Sans Pro"/>
                <a:cs typeface="Source Sans Pro"/>
                <a:sym typeface="Source Sans Pro"/>
              </a:defRPr>
            </a:lvl1pPr>
            <a:lvl2pPr marL="914400" marR="0" lvl="1"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2pPr>
            <a:lvl3pPr marL="1371600" marR="0" lvl="2"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3pPr>
            <a:lvl4pPr marL="1828800" marR="0" lvl="3"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4pPr>
            <a:lvl5pPr marL="2286000" marR="0" lvl="4"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5pPr>
            <a:lvl6pPr marL="2743200" marR="0" lvl="5"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6pPr>
            <a:lvl7pPr marL="3200400" marR="0" lvl="6"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7pPr>
            <a:lvl8pPr marL="3657600" marR="0" lvl="7"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8pPr>
            <a:lvl9pPr marL="4114800" marR="0" lvl="8"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9pPr>
          </a:lstStyle>
          <a:p>
            <a:r>
              <a:rPr kumimoji="1" lang="en-US" altLang="zh-CN" dirty="0"/>
              <a:t>The transfer possibility is based on current state and actions of both players </a:t>
            </a:r>
          </a:p>
          <a:p>
            <a:r>
              <a:rPr kumimoji="1" lang="en-US" altLang="zh-CN" dirty="0"/>
              <a:t>The following tables illustrate the possibility to transfer to state 1  </a:t>
            </a:r>
          </a:p>
        </p:txBody>
      </p:sp>
      <p:graphicFrame>
        <p:nvGraphicFramePr>
          <p:cNvPr id="9" name="表格 4">
            <a:extLst>
              <a:ext uri="{FF2B5EF4-FFF2-40B4-BE49-F238E27FC236}">
                <a16:creationId xmlns:a16="http://schemas.microsoft.com/office/drawing/2014/main" id="{9AC26EFF-2F46-7748-A755-C6E491EBB461}"/>
              </a:ext>
            </a:extLst>
          </p:cNvPr>
          <p:cNvGraphicFramePr>
            <a:graphicFrameLocks noGrp="1"/>
          </p:cNvGraphicFramePr>
          <p:nvPr/>
        </p:nvGraphicFramePr>
        <p:xfrm>
          <a:off x="936857" y="3933308"/>
          <a:ext cx="3230882" cy="1112520"/>
        </p:xfrm>
        <a:graphic>
          <a:graphicData uri="http://schemas.openxmlformats.org/drawingml/2006/table">
            <a:tbl>
              <a:tblPr firstRow="1" bandRow="1">
                <a:tableStyleId>{5C22544A-7EE6-4342-B048-85BDC9FD1C3A}</a:tableStyleId>
              </a:tblPr>
              <a:tblGrid>
                <a:gridCol w="1536836">
                  <a:extLst>
                    <a:ext uri="{9D8B030D-6E8A-4147-A177-3AD203B41FA5}">
                      <a16:colId xmlns:a16="http://schemas.microsoft.com/office/drawing/2014/main" val="3980109567"/>
                    </a:ext>
                  </a:extLst>
                </a:gridCol>
                <a:gridCol w="856648">
                  <a:extLst>
                    <a:ext uri="{9D8B030D-6E8A-4147-A177-3AD203B41FA5}">
                      <a16:colId xmlns:a16="http://schemas.microsoft.com/office/drawing/2014/main" val="3274136332"/>
                    </a:ext>
                  </a:extLst>
                </a:gridCol>
                <a:gridCol w="837398">
                  <a:extLst>
                    <a:ext uri="{9D8B030D-6E8A-4147-A177-3AD203B41FA5}">
                      <a16:colId xmlns:a16="http://schemas.microsoft.com/office/drawing/2014/main" val="3751616705"/>
                    </a:ext>
                  </a:extLst>
                </a:gridCol>
              </a:tblGrid>
              <a:tr h="370840">
                <a:tc>
                  <a:txBody>
                    <a:bodyPr/>
                    <a:lstStyle/>
                    <a:p>
                      <a:r>
                        <a:rPr lang="en-US" altLang="zh-CN" dirty="0">
                          <a:solidFill>
                            <a:schemeClr val="bg2"/>
                          </a:solidFill>
                        </a:rPr>
                        <a:t>Player1/2</a:t>
                      </a:r>
                      <a:endParaRPr lang="zh-CN" altLang="en-US" dirty="0">
                        <a:solidFill>
                          <a:schemeClr val="bg2"/>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1400" b="0" i="0" u="none" strike="noStrike" kern="0" cap="none" spc="0" normalizeH="0" baseline="0" noProof="0" dirty="0">
                          <a:ln>
                            <a:noFill/>
                          </a:ln>
                          <a:solidFill>
                            <a:srgbClr val="000000"/>
                          </a:solidFill>
                          <a:effectLst/>
                          <a:uLnTx/>
                          <a:uFillTx/>
                          <a:latin typeface="+mn-lt"/>
                          <a:ea typeface="+mn-ea"/>
                          <a:cs typeface="+mn-cs"/>
                          <a:sym typeface="Arial"/>
                        </a:rPr>
                        <a:t>Stay</a:t>
                      </a:r>
                      <a:endParaRPr kumimoji="0" lang="zh-CN" altLang="en-US" sz="1400" b="0" i="0" u="none" strike="noStrike" kern="0" cap="none" spc="0" normalizeH="0" baseline="0" noProof="0" dirty="0">
                        <a:ln>
                          <a:noFill/>
                        </a:ln>
                        <a:solidFill>
                          <a:srgbClr val="000000"/>
                        </a:solidFill>
                        <a:effectLst/>
                        <a:uLnTx/>
                        <a:uFillTx/>
                        <a:latin typeface="+mn-lt"/>
                        <a:ea typeface="+mn-ea"/>
                        <a:cs typeface="+mn-cs"/>
                        <a:sym typeface="Aria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1400" b="0" i="0" u="none" strike="noStrike" kern="0" cap="none" spc="0" normalizeH="0" baseline="0" noProof="0" dirty="0">
                          <a:ln>
                            <a:noFill/>
                          </a:ln>
                          <a:solidFill>
                            <a:srgbClr val="000000"/>
                          </a:solidFill>
                          <a:effectLst/>
                          <a:uLnTx/>
                          <a:uFillTx/>
                          <a:latin typeface="+mn-lt"/>
                          <a:ea typeface="+mn-ea"/>
                          <a:cs typeface="+mn-cs"/>
                          <a:sym typeface="Arial"/>
                        </a:rPr>
                        <a:t>Move</a:t>
                      </a:r>
                      <a:endParaRPr kumimoji="0" lang="zh-CN" altLang="en-US" sz="1400" b="0" i="0" u="none" strike="noStrike" kern="0" cap="none" spc="0" normalizeH="0" baseline="0" noProof="0" dirty="0">
                        <a:ln>
                          <a:noFill/>
                        </a:ln>
                        <a:solidFill>
                          <a:srgbClr val="000000"/>
                        </a:solidFill>
                        <a:effectLst/>
                        <a:uLnTx/>
                        <a:uFillTx/>
                        <a:latin typeface="+mn-lt"/>
                        <a:ea typeface="+mn-ea"/>
                        <a:cs typeface="+mn-cs"/>
                        <a:sym typeface="Aria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04603604"/>
                  </a:ext>
                </a:extLst>
              </a:tr>
              <a:tr h="370840">
                <a:tc>
                  <a:txBody>
                    <a:bodyPr/>
                    <a:lstStyle/>
                    <a:p>
                      <a:r>
                        <a:rPr lang="en-US" altLang="zh-CN" dirty="0">
                          <a:solidFill>
                            <a:schemeClr val="bg2"/>
                          </a:solidFill>
                        </a:rPr>
                        <a:t>Stay</a:t>
                      </a:r>
                      <a:endParaRPr lang="zh-CN" altLang="en-US" dirty="0">
                        <a:solidFill>
                          <a:schemeClr val="bg2"/>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altLang="zh-CN" dirty="0">
                          <a:solidFill>
                            <a:schemeClr val="bg2"/>
                          </a:solidFill>
                        </a:rPr>
                        <a:t>0.9</a:t>
                      </a:r>
                      <a:endParaRPr lang="zh-CN" altLang="en-US" dirty="0">
                        <a:solidFill>
                          <a:schemeClr val="bg2"/>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altLang="zh-CN" dirty="0">
                          <a:solidFill>
                            <a:schemeClr val="bg2"/>
                          </a:solidFill>
                        </a:rPr>
                        <a:t>0.15</a:t>
                      </a:r>
                      <a:endParaRPr lang="zh-CN" altLang="en-US" dirty="0">
                        <a:solidFill>
                          <a:schemeClr val="bg2"/>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8932157"/>
                  </a:ext>
                </a:extLst>
              </a:tr>
              <a:tr h="370840">
                <a:tc>
                  <a:txBody>
                    <a:bodyPr/>
                    <a:lstStyle/>
                    <a:p>
                      <a:r>
                        <a:rPr lang="en-US" altLang="zh-CN" dirty="0">
                          <a:solidFill>
                            <a:schemeClr val="bg2"/>
                          </a:solidFill>
                        </a:rPr>
                        <a:t>Move</a:t>
                      </a:r>
                      <a:endParaRPr lang="zh-CN" altLang="en-US" dirty="0">
                        <a:solidFill>
                          <a:schemeClr val="bg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altLang="zh-CN" dirty="0">
                          <a:solidFill>
                            <a:schemeClr val="bg2"/>
                          </a:solidFill>
                        </a:rPr>
                        <a:t>0.1</a:t>
                      </a:r>
                      <a:endParaRPr lang="zh-CN" altLang="en-US" dirty="0">
                        <a:solidFill>
                          <a:schemeClr val="bg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dirty="0">
                          <a:solidFill>
                            <a:schemeClr val="bg2"/>
                          </a:solidFill>
                        </a:rPr>
                        <a:t>0.95</a:t>
                      </a:r>
                      <a:endParaRPr lang="zh-CN" altLang="en-US" dirty="0">
                        <a:solidFill>
                          <a:schemeClr val="bg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35308472"/>
                  </a:ext>
                </a:extLst>
              </a:tr>
            </a:tbl>
          </a:graphicData>
        </a:graphic>
      </p:graphicFrame>
      <p:sp>
        <p:nvSpPr>
          <p:cNvPr id="10" name="文本框 9">
            <a:extLst>
              <a:ext uri="{FF2B5EF4-FFF2-40B4-BE49-F238E27FC236}">
                <a16:creationId xmlns:a16="http://schemas.microsoft.com/office/drawing/2014/main" id="{0D127E33-B64B-1142-9026-D149AA5D169F}"/>
              </a:ext>
            </a:extLst>
          </p:cNvPr>
          <p:cNvSpPr txBox="1"/>
          <p:nvPr/>
        </p:nvSpPr>
        <p:spPr>
          <a:xfrm>
            <a:off x="2166615" y="3625531"/>
            <a:ext cx="771365" cy="307777"/>
          </a:xfrm>
          <a:prstGeom prst="rect">
            <a:avLst/>
          </a:prstGeom>
          <a:noFill/>
        </p:spPr>
        <p:txBody>
          <a:bodyPr wrap="none" rtlCol="0">
            <a:spAutoFit/>
          </a:bodyPr>
          <a:lstStyle/>
          <a:p>
            <a:r>
              <a:rPr kumimoji="1" lang="en-US" altLang="zh-CN" b="1" dirty="0">
                <a:solidFill>
                  <a:schemeClr val="tx2"/>
                </a:solidFill>
              </a:rPr>
              <a:t>State 1</a:t>
            </a:r>
            <a:endParaRPr kumimoji="1" lang="zh-CN" altLang="en-US" b="1" dirty="0">
              <a:solidFill>
                <a:schemeClr val="tx2"/>
              </a:solidFill>
            </a:endParaRPr>
          </a:p>
        </p:txBody>
      </p:sp>
      <p:graphicFrame>
        <p:nvGraphicFramePr>
          <p:cNvPr id="11" name="表格 4">
            <a:extLst>
              <a:ext uri="{FF2B5EF4-FFF2-40B4-BE49-F238E27FC236}">
                <a16:creationId xmlns:a16="http://schemas.microsoft.com/office/drawing/2014/main" id="{5824785E-56C5-2648-966B-8C9928E61BD4}"/>
              </a:ext>
            </a:extLst>
          </p:cNvPr>
          <p:cNvGraphicFramePr>
            <a:graphicFrameLocks noGrp="1"/>
          </p:cNvGraphicFramePr>
          <p:nvPr/>
        </p:nvGraphicFramePr>
        <p:xfrm>
          <a:off x="4735630" y="3933308"/>
          <a:ext cx="3230882" cy="1112520"/>
        </p:xfrm>
        <a:graphic>
          <a:graphicData uri="http://schemas.openxmlformats.org/drawingml/2006/table">
            <a:tbl>
              <a:tblPr firstRow="1" bandRow="1">
                <a:tableStyleId>{5C22544A-7EE6-4342-B048-85BDC9FD1C3A}</a:tableStyleId>
              </a:tblPr>
              <a:tblGrid>
                <a:gridCol w="1536836">
                  <a:extLst>
                    <a:ext uri="{9D8B030D-6E8A-4147-A177-3AD203B41FA5}">
                      <a16:colId xmlns:a16="http://schemas.microsoft.com/office/drawing/2014/main" val="3980109567"/>
                    </a:ext>
                  </a:extLst>
                </a:gridCol>
                <a:gridCol w="856648">
                  <a:extLst>
                    <a:ext uri="{9D8B030D-6E8A-4147-A177-3AD203B41FA5}">
                      <a16:colId xmlns:a16="http://schemas.microsoft.com/office/drawing/2014/main" val="3274136332"/>
                    </a:ext>
                  </a:extLst>
                </a:gridCol>
                <a:gridCol w="837398">
                  <a:extLst>
                    <a:ext uri="{9D8B030D-6E8A-4147-A177-3AD203B41FA5}">
                      <a16:colId xmlns:a16="http://schemas.microsoft.com/office/drawing/2014/main" val="3751616705"/>
                    </a:ext>
                  </a:extLst>
                </a:gridCol>
              </a:tblGrid>
              <a:tr h="370840">
                <a:tc>
                  <a:txBody>
                    <a:bodyPr/>
                    <a:lstStyle/>
                    <a:p>
                      <a:r>
                        <a:rPr lang="en-US" altLang="zh-CN" dirty="0">
                          <a:solidFill>
                            <a:schemeClr val="bg2"/>
                          </a:solidFill>
                        </a:rPr>
                        <a:t>Player1/2</a:t>
                      </a:r>
                      <a:endParaRPr lang="zh-CN" altLang="en-US" dirty="0">
                        <a:solidFill>
                          <a:schemeClr val="bg2"/>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1400" b="0" i="0" u="none" strike="noStrike" kern="0" cap="none" spc="0" normalizeH="0" baseline="0" noProof="0" dirty="0">
                          <a:ln>
                            <a:noFill/>
                          </a:ln>
                          <a:solidFill>
                            <a:srgbClr val="000000"/>
                          </a:solidFill>
                          <a:effectLst/>
                          <a:uLnTx/>
                          <a:uFillTx/>
                          <a:latin typeface="+mn-lt"/>
                          <a:ea typeface="+mn-ea"/>
                          <a:cs typeface="+mn-cs"/>
                          <a:sym typeface="Arial"/>
                        </a:rPr>
                        <a:t>Stay</a:t>
                      </a:r>
                      <a:endParaRPr kumimoji="0" lang="zh-CN" altLang="en-US" sz="1400" b="0" i="0" u="none" strike="noStrike" kern="0" cap="none" spc="0" normalizeH="0" baseline="0" noProof="0" dirty="0">
                        <a:ln>
                          <a:noFill/>
                        </a:ln>
                        <a:solidFill>
                          <a:srgbClr val="000000"/>
                        </a:solidFill>
                        <a:effectLst/>
                        <a:uLnTx/>
                        <a:uFillTx/>
                        <a:latin typeface="+mn-lt"/>
                        <a:ea typeface="+mn-ea"/>
                        <a:cs typeface="+mn-cs"/>
                        <a:sym typeface="Aria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1400" b="0" i="0" u="none" strike="noStrike" kern="0" cap="none" spc="0" normalizeH="0" baseline="0" noProof="0" dirty="0">
                          <a:ln>
                            <a:noFill/>
                          </a:ln>
                          <a:solidFill>
                            <a:srgbClr val="000000"/>
                          </a:solidFill>
                          <a:effectLst/>
                          <a:uLnTx/>
                          <a:uFillTx/>
                          <a:latin typeface="+mn-lt"/>
                          <a:ea typeface="+mn-ea"/>
                          <a:cs typeface="+mn-cs"/>
                          <a:sym typeface="Arial"/>
                        </a:rPr>
                        <a:t>Move</a:t>
                      </a:r>
                      <a:endParaRPr kumimoji="0" lang="zh-CN" altLang="en-US" sz="1400" b="0" i="0" u="none" strike="noStrike" kern="0" cap="none" spc="0" normalizeH="0" baseline="0" noProof="0" dirty="0">
                        <a:ln>
                          <a:noFill/>
                        </a:ln>
                        <a:solidFill>
                          <a:srgbClr val="000000"/>
                        </a:solidFill>
                        <a:effectLst/>
                        <a:uLnTx/>
                        <a:uFillTx/>
                        <a:latin typeface="+mn-lt"/>
                        <a:ea typeface="+mn-ea"/>
                        <a:cs typeface="+mn-cs"/>
                        <a:sym typeface="Aria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04603604"/>
                  </a:ext>
                </a:extLst>
              </a:tr>
              <a:tr h="370840">
                <a:tc>
                  <a:txBody>
                    <a:bodyPr/>
                    <a:lstStyle/>
                    <a:p>
                      <a:r>
                        <a:rPr lang="en-US" altLang="zh-CN" dirty="0">
                          <a:solidFill>
                            <a:schemeClr val="bg2"/>
                          </a:solidFill>
                        </a:rPr>
                        <a:t>Stay</a:t>
                      </a:r>
                      <a:endParaRPr lang="zh-CN" altLang="en-US" dirty="0">
                        <a:solidFill>
                          <a:schemeClr val="bg2"/>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altLang="zh-CN" dirty="0">
                          <a:solidFill>
                            <a:schemeClr val="bg2"/>
                          </a:solidFill>
                        </a:rPr>
                        <a:t>0.1</a:t>
                      </a:r>
                      <a:endParaRPr lang="zh-CN" altLang="en-US" dirty="0">
                        <a:solidFill>
                          <a:schemeClr val="bg2"/>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altLang="zh-CN" dirty="0">
                          <a:solidFill>
                            <a:schemeClr val="bg2"/>
                          </a:solidFill>
                        </a:rPr>
                        <a:t>0.85</a:t>
                      </a:r>
                      <a:endParaRPr lang="zh-CN" altLang="en-US" dirty="0">
                        <a:solidFill>
                          <a:schemeClr val="bg2"/>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8932157"/>
                  </a:ext>
                </a:extLst>
              </a:tr>
              <a:tr h="370840">
                <a:tc>
                  <a:txBody>
                    <a:bodyPr/>
                    <a:lstStyle/>
                    <a:p>
                      <a:r>
                        <a:rPr lang="en-US" altLang="zh-CN" dirty="0">
                          <a:solidFill>
                            <a:schemeClr val="bg2"/>
                          </a:solidFill>
                        </a:rPr>
                        <a:t>Move</a:t>
                      </a:r>
                      <a:endParaRPr lang="zh-CN" altLang="en-US" dirty="0">
                        <a:solidFill>
                          <a:schemeClr val="bg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altLang="zh-CN" dirty="0">
                          <a:solidFill>
                            <a:schemeClr val="bg2"/>
                          </a:solidFill>
                        </a:rPr>
                        <a:t>0.9</a:t>
                      </a:r>
                      <a:endParaRPr lang="zh-CN" altLang="en-US" dirty="0">
                        <a:solidFill>
                          <a:schemeClr val="bg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dirty="0">
                          <a:solidFill>
                            <a:schemeClr val="bg2"/>
                          </a:solidFill>
                        </a:rPr>
                        <a:t>0.05</a:t>
                      </a:r>
                      <a:endParaRPr lang="zh-CN" altLang="en-US" dirty="0">
                        <a:solidFill>
                          <a:schemeClr val="bg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35308472"/>
                  </a:ext>
                </a:extLst>
              </a:tr>
            </a:tbl>
          </a:graphicData>
        </a:graphic>
      </p:graphicFrame>
      <p:sp>
        <p:nvSpPr>
          <p:cNvPr id="12" name="文本框 11">
            <a:extLst>
              <a:ext uri="{FF2B5EF4-FFF2-40B4-BE49-F238E27FC236}">
                <a16:creationId xmlns:a16="http://schemas.microsoft.com/office/drawing/2014/main" id="{37CCF59C-6DAD-894D-BB6F-54320942D343}"/>
              </a:ext>
            </a:extLst>
          </p:cNvPr>
          <p:cNvSpPr txBox="1"/>
          <p:nvPr/>
        </p:nvSpPr>
        <p:spPr>
          <a:xfrm>
            <a:off x="6157206" y="3622222"/>
            <a:ext cx="771365" cy="307777"/>
          </a:xfrm>
          <a:prstGeom prst="rect">
            <a:avLst/>
          </a:prstGeom>
          <a:noFill/>
        </p:spPr>
        <p:txBody>
          <a:bodyPr wrap="none" rtlCol="0">
            <a:spAutoFit/>
          </a:bodyPr>
          <a:lstStyle/>
          <a:p>
            <a:r>
              <a:rPr kumimoji="1" lang="en-US" altLang="zh-CN" b="1" dirty="0">
                <a:solidFill>
                  <a:schemeClr val="tx2"/>
                </a:solidFill>
              </a:rPr>
              <a:t>State 2</a:t>
            </a:r>
            <a:endParaRPr kumimoji="1" lang="zh-CN" altLang="en-US" b="1" dirty="0">
              <a:solidFill>
                <a:schemeClr val="tx2"/>
              </a:solidFill>
            </a:endParaRPr>
          </a:p>
        </p:txBody>
      </p:sp>
    </p:spTree>
    <p:extLst>
      <p:ext uri="{BB962C8B-B14F-4D97-AF65-F5344CB8AC3E}">
        <p14:creationId xmlns:p14="http://schemas.microsoft.com/office/powerpoint/2010/main" val="27168354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87939E-D56D-8E47-BBE8-6A18DE3F51C8}"/>
              </a:ext>
            </a:extLst>
          </p:cNvPr>
          <p:cNvSpPr>
            <a:spLocks noGrp="1"/>
          </p:cNvSpPr>
          <p:nvPr>
            <p:ph type="title"/>
          </p:nvPr>
        </p:nvSpPr>
        <p:spPr/>
        <p:txBody>
          <a:bodyPr>
            <a:normAutofit fontScale="90000"/>
          </a:bodyPr>
          <a:lstStyle/>
          <a:p>
            <a:r>
              <a:rPr kumimoji="1" lang="en-US" altLang="zh-CN" dirty="0"/>
              <a:t>Results</a:t>
            </a:r>
            <a:endParaRPr kumimoji="1" lang="zh-CN" altLang="en-US" dirty="0"/>
          </a:p>
        </p:txBody>
      </p:sp>
      <p:pic>
        <p:nvPicPr>
          <p:cNvPr id="8" name="图片 7">
            <a:extLst>
              <a:ext uri="{FF2B5EF4-FFF2-40B4-BE49-F238E27FC236}">
                <a16:creationId xmlns:a16="http://schemas.microsoft.com/office/drawing/2014/main" id="{18214A0D-E6B2-9B4C-9791-0AF1CB1BA15E}"/>
              </a:ext>
            </a:extLst>
          </p:cNvPr>
          <p:cNvPicPr>
            <a:picLocks noChangeAspect="1"/>
          </p:cNvPicPr>
          <p:nvPr/>
        </p:nvPicPr>
        <p:blipFill>
          <a:blip r:embed="rId3"/>
          <a:srcRect/>
          <a:stretch/>
        </p:blipFill>
        <p:spPr>
          <a:xfrm>
            <a:off x="401855" y="1727100"/>
            <a:ext cx="4362650" cy="3271988"/>
          </a:xfrm>
          <a:prstGeom prst="rect">
            <a:avLst/>
          </a:prstGeom>
        </p:spPr>
      </p:pic>
      <p:pic>
        <p:nvPicPr>
          <p:cNvPr id="9" name="图片 8">
            <a:extLst>
              <a:ext uri="{FF2B5EF4-FFF2-40B4-BE49-F238E27FC236}">
                <a16:creationId xmlns:a16="http://schemas.microsoft.com/office/drawing/2014/main" id="{4C88ABFE-3D6C-BC41-BB8B-218BB07421CD}"/>
              </a:ext>
            </a:extLst>
          </p:cNvPr>
          <p:cNvPicPr>
            <a:picLocks noChangeAspect="1"/>
          </p:cNvPicPr>
          <p:nvPr/>
        </p:nvPicPr>
        <p:blipFill>
          <a:blip r:embed="rId4"/>
          <a:srcRect/>
          <a:stretch/>
        </p:blipFill>
        <p:spPr>
          <a:xfrm>
            <a:off x="4367255" y="1727098"/>
            <a:ext cx="4374890" cy="3281167"/>
          </a:xfrm>
          <a:prstGeom prst="rect">
            <a:avLst/>
          </a:prstGeom>
        </p:spPr>
      </p:pic>
      <p:sp>
        <p:nvSpPr>
          <p:cNvPr id="10" name="文本占位符 2">
            <a:extLst>
              <a:ext uri="{FF2B5EF4-FFF2-40B4-BE49-F238E27FC236}">
                <a16:creationId xmlns:a16="http://schemas.microsoft.com/office/drawing/2014/main" id="{0BC593D2-19CA-9C43-8211-51A1B80DA97D}"/>
              </a:ext>
            </a:extLst>
          </p:cNvPr>
          <p:cNvSpPr txBox="1">
            <a:spLocks/>
          </p:cNvSpPr>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Source Sans Pro"/>
              <a:buChar char="●"/>
              <a:defRPr sz="1800" b="0" i="0" u="none" strike="noStrike" cap="none">
                <a:solidFill>
                  <a:schemeClr val="lt2"/>
                </a:solidFill>
                <a:latin typeface="Source Sans Pro"/>
                <a:ea typeface="Source Sans Pro"/>
                <a:cs typeface="Source Sans Pro"/>
                <a:sym typeface="Source Sans Pro"/>
              </a:defRPr>
            </a:lvl1pPr>
            <a:lvl2pPr marL="914400" marR="0" lvl="1"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2pPr>
            <a:lvl3pPr marL="1371600" marR="0" lvl="2"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3pPr>
            <a:lvl4pPr marL="1828800" marR="0" lvl="3"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4pPr>
            <a:lvl5pPr marL="2286000" marR="0" lvl="4"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5pPr>
            <a:lvl6pPr marL="2743200" marR="0" lvl="5"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6pPr>
            <a:lvl7pPr marL="3200400" marR="0" lvl="6"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7pPr>
            <a:lvl8pPr marL="3657600" marR="0" lvl="7"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8pPr>
            <a:lvl9pPr marL="4114800" marR="0" lvl="8"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9pPr>
          </a:lstStyle>
          <a:p>
            <a:r>
              <a:rPr kumimoji="1" lang="en-US" altLang="zh-CN" dirty="0"/>
              <a:t>Policy learned by value iteration minimax</a:t>
            </a:r>
            <a:endParaRPr lang="en" altLang="zh-CN" dirty="0"/>
          </a:p>
          <a:p>
            <a:pPr marL="114300" indent="0">
              <a:buFont typeface="Source Sans Pro"/>
              <a:buNone/>
            </a:pPr>
            <a:endParaRPr kumimoji="1" lang="zh-CN" altLang="en-US" dirty="0"/>
          </a:p>
        </p:txBody>
      </p:sp>
    </p:spTree>
    <p:extLst>
      <p:ext uri="{BB962C8B-B14F-4D97-AF65-F5344CB8AC3E}">
        <p14:creationId xmlns:p14="http://schemas.microsoft.com/office/powerpoint/2010/main" val="2994777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Definition of Optimal Policy / Equilibrium</a:t>
            </a:r>
            <a:endParaRPr dirty="0"/>
          </a:p>
        </p:txBody>
      </p:sp>
      <mc:AlternateContent xmlns:mc="http://schemas.openxmlformats.org/markup-compatibility/2006" xmlns:a14="http://schemas.microsoft.com/office/drawing/2010/main">
        <mc:Choice Requires="a14">
          <p:sp>
            <p:nvSpPr>
              <p:cNvPr id="65" name="Google Shape;65;p14"/>
              <p:cNvSpPr txBox="1">
                <a:spLocks noGrp="1"/>
              </p:cNvSpPr>
              <p:nvPr>
                <p:ph type="body" idx="1"/>
              </p:nvPr>
            </p:nvSpPr>
            <p:spPr>
              <a:xfrm>
                <a:off x="311700" y="1152474"/>
                <a:ext cx="8520600" cy="3546001"/>
              </a:xfrm>
              <a:prstGeom prst="rect">
                <a:avLst/>
              </a:prstGeom>
            </p:spPr>
            <p:txBody>
              <a:bodyPr spcFirstLastPara="1" wrap="square" lIns="91425" tIns="91425" rIns="91425" bIns="91425" anchor="t" anchorCtr="0">
                <a:normAutofit fontScale="92500" lnSpcReduction="10000"/>
              </a:bodyPr>
              <a:lstStyle/>
              <a:p>
                <a:pPr marL="0" lvl="0" indent="0">
                  <a:spcAft>
                    <a:spcPts val="1200"/>
                  </a:spcAft>
                  <a:buNone/>
                </a:pPr>
                <a:r>
                  <a:rPr lang="en-US" dirty="0">
                    <a:solidFill>
                      <a:schemeClr val="bg2"/>
                    </a:solidFill>
                  </a:rPr>
                  <a:t>For infinite horizon discounted MDP, there always exists a deterministic policy</a:t>
                </a:r>
              </a:p>
              <a:p>
                <a:pPr marL="0" lvl="0" indent="0" algn="ctr">
                  <a:spcAft>
                    <a:spcPts val="1200"/>
                  </a:spcAft>
                  <a:buNone/>
                </a:pPr>
                <a14:m>
                  <m:oMath xmlns:m="http://schemas.openxmlformats.org/officeDocument/2006/math">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i="1" smtClean="0">
                            <a:solidFill>
                              <a:schemeClr val="bg2"/>
                            </a:solidFill>
                            <a:latin typeface="Cambria Math" panose="02040503050406030204" pitchFamily="18" charset="0"/>
                            <a:ea typeface="Cambria Math" panose="02040503050406030204" pitchFamily="18" charset="0"/>
                          </a:rPr>
                          <m:t>𝜋</m:t>
                        </m:r>
                      </m:e>
                      <m:sup>
                        <m:r>
                          <a:rPr lang="en-US" b="0" i="1" smtClean="0">
                            <a:solidFill>
                              <a:schemeClr val="bg2"/>
                            </a:solidFill>
                            <a:latin typeface="Cambria Math" panose="02040503050406030204" pitchFamily="18" charset="0"/>
                            <a:ea typeface="Cambria Math" panose="02040503050406030204" pitchFamily="18" charset="0"/>
                          </a:rPr>
                          <m:t>∗</m:t>
                        </m:r>
                      </m:sup>
                    </m:sSup>
                    <m:r>
                      <a:rPr lang="en-US" b="0" i="1" smtClean="0">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𝒮</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𝒜</m:t>
                    </m:r>
                    <m:r>
                      <a:rPr lang="en-US" i="1">
                        <a:solidFill>
                          <a:schemeClr val="bg2"/>
                        </a:solidFill>
                        <a:latin typeface="Cambria Math" panose="02040503050406030204" pitchFamily="18" charset="0"/>
                        <a:ea typeface="Cambria Math" panose="02040503050406030204" pitchFamily="18" charset="0"/>
                      </a:rPr>
                      <m:t>)</m:t>
                    </m:r>
                  </m:oMath>
                </a14:m>
                <a:r>
                  <a:rPr lang="en-US" dirty="0">
                    <a:solidFill>
                      <a:schemeClr val="bg2"/>
                    </a:solidFill>
                  </a:rPr>
                  <a:t>, </a:t>
                </a:r>
                <a:r>
                  <a:rPr lang="en-US" dirty="0" err="1">
                    <a:solidFill>
                      <a:schemeClr val="bg2"/>
                    </a:solidFill>
                  </a:rPr>
                  <a:t>s.t.</a:t>
                </a:r>
                <a:r>
                  <a:rPr lang="en-US" dirty="0">
                    <a:solidFill>
                      <a:schemeClr val="bg2"/>
                    </a:solidFill>
                  </a:rPr>
                  <a:t>, </a:t>
                </a:r>
                <a14:m>
                  <m:oMath xmlns:m="http://schemas.openxmlformats.org/officeDocument/2006/math">
                    <m:sSup>
                      <m:sSupPr>
                        <m:ctrlPr>
                          <a:rPr lang="en-US" b="0" i="1" smtClean="0">
                            <a:solidFill>
                              <a:schemeClr val="bg2"/>
                            </a:solidFill>
                            <a:latin typeface="Cambria Math" panose="02040503050406030204" pitchFamily="18" charset="0"/>
                          </a:rPr>
                        </m:ctrlPr>
                      </m:sSupPr>
                      <m:e>
                        <m:r>
                          <a:rPr lang="en-US" b="0" i="1" smtClean="0">
                            <a:solidFill>
                              <a:schemeClr val="bg2"/>
                            </a:solidFill>
                            <a:latin typeface="Cambria Math" panose="02040503050406030204" pitchFamily="18" charset="0"/>
                          </a:rPr>
                          <m:t>𝑉</m:t>
                        </m:r>
                      </m:e>
                      <m:sup>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𝜋</m:t>
                            </m:r>
                          </m:e>
                          <m:sup>
                            <m:r>
                              <a:rPr lang="en-US" i="1">
                                <a:solidFill>
                                  <a:schemeClr val="bg2"/>
                                </a:solidFill>
                                <a:latin typeface="Cambria Math" panose="02040503050406030204" pitchFamily="18" charset="0"/>
                                <a:ea typeface="Cambria Math" panose="02040503050406030204" pitchFamily="18" charset="0"/>
                              </a:rPr>
                              <m:t>∗</m:t>
                            </m:r>
                          </m:sup>
                        </m:sSup>
                      </m:sup>
                    </m:sSup>
                    <m:d>
                      <m:dPr>
                        <m:ctrlPr>
                          <a:rPr lang="en-US" b="0" i="1" smtClean="0">
                            <a:solidFill>
                              <a:schemeClr val="bg2"/>
                            </a:solidFill>
                            <a:latin typeface="Cambria Math" panose="02040503050406030204" pitchFamily="18" charset="0"/>
                          </a:rPr>
                        </m:ctrlPr>
                      </m:dPr>
                      <m:e>
                        <m:r>
                          <a:rPr lang="en-US" b="0" i="1" smtClean="0">
                            <a:solidFill>
                              <a:schemeClr val="bg2"/>
                            </a:solidFill>
                            <a:latin typeface="Cambria Math" panose="02040503050406030204" pitchFamily="18" charset="0"/>
                          </a:rPr>
                          <m:t>𝑠</m:t>
                        </m:r>
                      </m:e>
                    </m:d>
                    <m:r>
                      <a:rPr lang="en-US" i="1">
                        <a:solidFill>
                          <a:schemeClr val="bg2"/>
                        </a:solidFill>
                        <a:latin typeface="Cambria Math" panose="02040503050406030204" pitchFamily="18" charset="0"/>
                        <a:ea typeface="Cambria Math" panose="02040503050406030204" pitchFamily="18" charset="0"/>
                      </a:rPr>
                      <m:t>≥</m:t>
                    </m:r>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b="0" i="1" smtClean="0">
                            <a:solidFill>
                              <a:schemeClr val="bg2"/>
                            </a:solidFill>
                            <a:latin typeface="Cambria Math" panose="02040503050406030204" pitchFamily="18" charset="0"/>
                            <a:ea typeface="Cambria Math" panose="02040503050406030204" pitchFamily="18" charset="0"/>
                          </a:rPr>
                          <m:t>𝑉</m:t>
                        </m:r>
                      </m:e>
                      <m:sup>
                        <m:r>
                          <a:rPr lang="en-US" b="0" i="1" smtClean="0">
                            <a:solidFill>
                              <a:schemeClr val="bg2"/>
                            </a:solidFill>
                            <a:latin typeface="Cambria Math" panose="02040503050406030204" pitchFamily="18" charset="0"/>
                            <a:ea typeface="Cambria Math" panose="02040503050406030204" pitchFamily="18" charset="0"/>
                          </a:rPr>
                          <m:t>𝜋</m:t>
                        </m:r>
                      </m:sup>
                    </m:sSup>
                    <m:d>
                      <m:dPr>
                        <m:ctrlPr>
                          <a:rPr lang="en-US" b="0" i="1" smtClean="0">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𝑠</m:t>
                        </m:r>
                      </m:e>
                    </m:d>
                    <m:r>
                      <a:rPr lang="en-US" b="0" i="1" smtClean="0">
                        <a:solidFill>
                          <a:schemeClr val="bg2"/>
                        </a:solidFill>
                        <a:latin typeface="Cambria Math" panose="02040503050406030204" pitchFamily="18" charset="0"/>
                        <a:ea typeface="Cambria Math" panose="02040503050406030204" pitchFamily="18" charset="0"/>
                      </a:rPr>
                      <m:t>, ∀</m:t>
                    </m:r>
                    <m:r>
                      <a:rPr lang="en-US" b="0" i="1" smtClean="0">
                        <a:solidFill>
                          <a:schemeClr val="bg2"/>
                        </a:solidFill>
                        <a:latin typeface="Cambria Math" panose="02040503050406030204" pitchFamily="18" charset="0"/>
                        <a:ea typeface="Cambria Math" panose="02040503050406030204" pitchFamily="18" charset="0"/>
                      </a:rPr>
                      <m:t>𝑠</m:t>
                    </m:r>
                    <m:r>
                      <a:rPr lang="en-US" b="0" i="1" smtClean="0">
                        <a:solidFill>
                          <a:schemeClr val="bg2"/>
                        </a:solidFill>
                        <a:latin typeface="Cambria Math" panose="02040503050406030204" pitchFamily="18" charset="0"/>
                        <a:ea typeface="Cambria Math" panose="02040503050406030204" pitchFamily="18" charset="0"/>
                      </a:rPr>
                      <m:t>, </m:t>
                    </m:r>
                    <m:r>
                      <a:rPr lang="en-US" b="0" i="1" smtClean="0">
                        <a:solidFill>
                          <a:schemeClr val="bg2"/>
                        </a:solidFill>
                        <a:latin typeface="Cambria Math" panose="02040503050406030204" pitchFamily="18" charset="0"/>
                        <a:ea typeface="Cambria Math" panose="02040503050406030204" pitchFamily="18" charset="0"/>
                      </a:rPr>
                      <m:t>𝜋</m:t>
                    </m:r>
                  </m:oMath>
                </a14:m>
                <a:endParaRPr lang="en-US" dirty="0">
                  <a:solidFill>
                    <a:schemeClr val="bg2"/>
                  </a:solidFill>
                </a:endParaRPr>
              </a:p>
              <a:p>
                <a:pPr marL="0" lvl="0" indent="0">
                  <a:spcAft>
                    <a:spcPts val="1200"/>
                  </a:spcAft>
                  <a:buNone/>
                </a:pPr>
                <a:r>
                  <a:rPr lang="en-US" dirty="0">
                    <a:solidFill>
                      <a:schemeClr val="bg2"/>
                    </a:solidFill>
                  </a:rPr>
                  <a:t>Properties of optimal policy </a:t>
                </a:r>
                <a14:m>
                  <m:oMath xmlns:m="http://schemas.openxmlformats.org/officeDocument/2006/math">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𝜋</m:t>
                        </m:r>
                      </m:e>
                      <m:sup>
                        <m:r>
                          <a:rPr lang="en-US" i="1">
                            <a:solidFill>
                              <a:schemeClr val="bg2"/>
                            </a:solidFill>
                            <a:latin typeface="Cambria Math" panose="02040503050406030204" pitchFamily="18" charset="0"/>
                            <a:ea typeface="Cambria Math" panose="02040503050406030204" pitchFamily="18" charset="0"/>
                          </a:rPr>
                          <m:t>∗</m:t>
                        </m:r>
                      </m:sup>
                    </m:sSup>
                  </m:oMath>
                </a14:m>
                <a:endParaRPr lang="en-US" dirty="0">
                  <a:solidFill>
                    <a:schemeClr val="bg2"/>
                  </a:solidFill>
                </a:endParaRPr>
              </a:p>
              <a:p>
                <a:pPr marL="342900" lvl="0">
                  <a:spcAft>
                    <a:spcPts val="1200"/>
                  </a:spcAft>
                  <a:buAutoNum type="arabicPeriod"/>
                </a:pPr>
                <a:r>
                  <a:rPr lang="en-US" dirty="0">
                    <a:solidFill>
                      <a:schemeClr val="bg2"/>
                    </a:solidFill>
                  </a:rPr>
                  <a:t>Bellman Optimality: </a:t>
                </a:r>
                <a14:m>
                  <m:oMath xmlns:m="http://schemas.openxmlformats.org/officeDocument/2006/math">
                    <m:func>
                      <m:funcPr>
                        <m:ctrlPr>
                          <a:rPr lang="en-US" b="0" i="1" smtClean="0">
                            <a:solidFill>
                              <a:schemeClr val="bg2"/>
                            </a:solidFill>
                            <a:latin typeface="Cambria Math" panose="02040503050406030204" pitchFamily="18" charset="0"/>
                          </a:rPr>
                        </m:ctrlPr>
                      </m:funcPr>
                      <m:fName>
                        <m:sSup>
                          <m:sSupPr>
                            <m:ctrlPr>
                              <a:rPr lang="en-US" i="1">
                                <a:solidFill>
                                  <a:schemeClr val="bg2"/>
                                </a:solidFill>
                                <a:latin typeface="Cambria Math" panose="02040503050406030204" pitchFamily="18" charset="0"/>
                              </a:rPr>
                            </m:ctrlPr>
                          </m:sSupPr>
                          <m:e>
                            <m:r>
                              <a:rPr lang="en-US" i="1">
                                <a:solidFill>
                                  <a:schemeClr val="bg2"/>
                                </a:solidFill>
                                <a:latin typeface="Cambria Math" panose="02040503050406030204" pitchFamily="18" charset="0"/>
                              </a:rPr>
                              <m:t>𝑉</m:t>
                            </m:r>
                          </m:e>
                          <m:sup>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𝜋</m:t>
                                </m:r>
                              </m:e>
                              <m:sup>
                                <m:r>
                                  <a:rPr lang="en-US" i="1">
                                    <a:solidFill>
                                      <a:schemeClr val="bg2"/>
                                    </a:solidFill>
                                    <a:latin typeface="Cambria Math" panose="02040503050406030204" pitchFamily="18" charset="0"/>
                                    <a:ea typeface="Cambria Math" panose="02040503050406030204" pitchFamily="18" charset="0"/>
                                  </a:rPr>
                                  <m:t>∗</m:t>
                                </m:r>
                              </m:sup>
                            </m:sSup>
                          </m:sup>
                        </m:sSup>
                        <m:d>
                          <m:dPr>
                            <m:ctrlPr>
                              <a:rPr lang="en-US" i="1">
                                <a:solidFill>
                                  <a:schemeClr val="bg2"/>
                                </a:solidFill>
                                <a:latin typeface="Cambria Math" panose="02040503050406030204" pitchFamily="18" charset="0"/>
                              </a:rPr>
                            </m:ctrlPr>
                          </m:dPr>
                          <m:e>
                            <m:r>
                              <a:rPr lang="en-US" i="1">
                                <a:solidFill>
                                  <a:schemeClr val="bg2"/>
                                </a:solidFill>
                                <a:latin typeface="Cambria Math" panose="02040503050406030204" pitchFamily="18" charset="0"/>
                              </a:rPr>
                              <m:t>𝑠</m:t>
                            </m:r>
                          </m:e>
                        </m:d>
                        <m:r>
                          <a:rPr lang="en-US" b="0" i="1" smtClean="0">
                            <a:solidFill>
                              <a:schemeClr val="bg2"/>
                            </a:solidFill>
                            <a:latin typeface="Cambria Math" panose="02040503050406030204" pitchFamily="18" charset="0"/>
                          </a:rPr>
                          <m:t>=</m:t>
                        </m:r>
                        <m:limLow>
                          <m:limLowPr>
                            <m:ctrlPr>
                              <a:rPr lang="en-US" b="0" i="1" smtClean="0">
                                <a:solidFill>
                                  <a:schemeClr val="bg2"/>
                                </a:solidFill>
                                <a:latin typeface="Cambria Math" panose="02040503050406030204" pitchFamily="18" charset="0"/>
                              </a:rPr>
                            </m:ctrlPr>
                          </m:limLowPr>
                          <m:e>
                            <m:r>
                              <m:rPr>
                                <m:sty m:val="p"/>
                              </m:rPr>
                              <a:rPr lang="en-US" b="0" i="0" smtClean="0">
                                <a:solidFill>
                                  <a:schemeClr val="bg2"/>
                                </a:solidFill>
                                <a:latin typeface="Cambria Math" panose="02040503050406030204" pitchFamily="18" charset="0"/>
                              </a:rPr>
                              <m:t>max</m:t>
                            </m:r>
                          </m:e>
                          <m:lim>
                            <m:r>
                              <a:rPr lang="en-US" b="0" i="1" smtClean="0">
                                <a:solidFill>
                                  <a:schemeClr val="bg2"/>
                                </a:solidFill>
                                <a:latin typeface="Cambria Math" panose="02040503050406030204" pitchFamily="18" charset="0"/>
                              </a:rPr>
                              <m:t>𝑎</m:t>
                            </m:r>
                          </m:lim>
                        </m:limLow>
                      </m:fName>
                      <m:e>
                        <m:d>
                          <m:dPr>
                            <m:begChr m:val="["/>
                            <m:endChr m:val="]"/>
                            <m:ctrlPr>
                              <a:rPr lang="en-US" b="0" i="1" smtClean="0">
                                <a:solidFill>
                                  <a:schemeClr val="bg2"/>
                                </a:solidFill>
                                <a:latin typeface="Cambria Math" panose="02040503050406030204" pitchFamily="18" charset="0"/>
                              </a:rPr>
                            </m:ctrlPr>
                          </m:dPr>
                          <m:e>
                            <m:r>
                              <a:rPr lang="en-US" b="0" i="1" smtClean="0">
                                <a:solidFill>
                                  <a:schemeClr val="bg2"/>
                                </a:solidFill>
                                <a:latin typeface="Cambria Math" panose="02040503050406030204" pitchFamily="18" charset="0"/>
                              </a:rPr>
                              <m:t>𝑟</m:t>
                            </m:r>
                            <m:d>
                              <m:dPr>
                                <m:ctrlPr>
                                  <a:rPr lang="en-US" b="0" i="1" smtClean="0">
                                    <a:solidFill>
                                      <a:schemeClr val="bg2"/>
                                    </a:solidFill>
                                    <a:latin typeface="Cambria Math" panose="02040503050406030204" pitchFamily="18" charset="0"/>
                                  </a:rPr>
                                </m:ctrlPr>
                              </m:dPr>
                              <m:e>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𝑎</m:t>
                                </m:r>
                              </m:e>
                            </m:d>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𝛾</m:t>
                            </m:r>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𝔼</m:t>
                                </m:r>
                              </m:e>
                              <m:sub>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𝑠</m:t>
                                    </m:r>
                                  </m:e>
                                  <m:sup>
                                    <m:r>
                                      <a:rPr lang="en-US" i="1">
                                        <a:solidFill>
                                          <a:schemeClr val="bg2"/>
                                        </a:solidFill>
                                        <a:latin typeface="Cambria Math" panose="02040503050406030204" pitchFamily="18" charset="0"/>
                                        <a:ea typeface="Cambria Math" panose="02040503050406030204" pitchFamily="18" charset="0"/>
                                      </a:rPr>
                                      <m:t>′</m:t>
                                    </m:r>
                                  </m:sup>
                                </m:sSup>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𝑃</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𝑠</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𝑎</m:t>
                                    </m:r>
                                  </m:e>
                                </m:d>
                              </m:sub>
                            </m:sSub>
                            <m:d>
                              <m:dPr>
                                <m:begChr m:val="["/>
                                <m:endChr m:val="]"/>
                                <m:ctrlPr>
                                  <a:rPr lang="en-US" i="1">
                                    <a:solidFill>
                                      <a:schemeClr val="bg2"/>
                                    </a:solidFill>
                                    <a:latin typeface="Cambria Math" panose="02040503050406030204" pitchFamily="18" charset="0"/>
                                    <a:ea typeface="Cambria Math" panose="02040503050406030204" pitchFamily="18" charset="0"/>
                                  </a:rPr>
                                </m:ctrlPr>
                              </m:dPr>
                              <m:e>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𝑉</m:t>
                                    </m:r>
                                  </m:e>
                                  <m:sup>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𝜋</m:t>
                                        </m:r>
                                      </m:e>
                                      <m:sup>
                                        <m:r>
                                          <a:rPr lang="en-US" b="0" i="1" smtClean="0">
                                            <a:solidFill>
                                              <a:schemeClr val="bg2"/>
                                            </a:solidFill>
                                            <a:latin typeface="Cambria Math" panose="02040503050406030204" pitchFamily="18" charset="0"/>
                                            <a:ea typeface="Cambria Math" panose="02040503050406030204" pitchFamily="18" charset="0"/>
                                          </a:rPr>
                                          <m:t>∗</m:t>
                                        </m:r>
                                      </m:sup>
                                    </m:sSup>
                                  </m:sup>
                                </m:sSup>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𝑠</m:t>
                                    </m:r>
                                    <m:r>
                                      <a:rPr lang="en-US" i="1">
                                        <a:solidFill>
                                          <a:schemeClr val="bg2"/>
                                        </a:solidFill>
                                        <a:latin typeface="Cambria Math" panose="02040503050406030204" pitchFamily="18" charset="0"/>
                                        <a:ea typeface="Cambria Math" panose="02040503050406030204" pitchFamily="18" charset="0"/>
                                      </a:rPr>
                                      <m:t>′</m:t>
                                    </m:r>
                                  </m:e>
                                </m:d>
                              </m:e>
                            </m:d>
                          </m:e>
                        </m:d>
                        <m:r>
                          <a:rPr lang="en-US" i="1">
                            <a:solidFill>
                              <a:schemeClr val="bg2"/>
                            </a:solidFill>
                            <a:latin typeface="Cambria Math" panose="02040503050406030204" pitchFamily="18" charset="0"/>
                          </a:rPr>
                          <m:t>=</m:t>
                        </m:r>
                        <m:func>
                          <m:funcPr>
                            <m:ctrlPr>
                              <a:rPr lang="en-US" i="1">
                                <a:solidFill>
                                  <a:schemeClr val="bg2"/>
                                </a:solidFill>
                                <a:latin typeface="Cambria Math" panose="02040503050406030204" pitchFamily="18" charset="0"/>
                              </a:rPr>
                            </m:ctrlPr>
                          </m:funcPr>
                          <m:fName>
                            <m:limLow>
                              <m:limLowPr>
                                <m:ctrlPr>
                                  <a:rPr lang="en-US" i="1">
                                    <a:solidFill>
                                      <a:schemeClr val="bg2"/>
                                    </a:solidFill>
                                    <a:latin typeface="Cambria Math" panose="02040503050406030204" pitchFamily="18" charset="0"/>
                                  </a:rPr>
                                </m:ctrlPr>
                              </m:limLowPr>
                              <m:e>
                                <m:r>
                                  <m:rPr>
                                    <m:sty m:val="p"/>
                                  </m:rPr>
                                  <a:rPr lang="en-US">
                                    <a:solidFill>
                                      <a:schemeClr val="bg2"/>
                                    </a:solidFill>
                                    <a:latin typeface="Cambria Math" panose="02040503050406030204" pitchFamily="18" charset="0"/>
                                  </a:rPr>
                                  <m:t>max</m:t>
                                </m:r>
                              </m:e>
                              <m:lim>
                                <m:r>
                                  <a:rPr lang="en-US" b="0" i="1" smtClean="0">
                                    <a:solidFill>
                                      <a:schemeClr val="bg2"/>
                                    </a:solidFill>
                                    <a:latin typeface="Cambria Math" panose="02040503050406030204" pitchFamily="18" charset="0"/>
                                  </a:rPr>
                                  <m:t>𝑎</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𝒜</m:t>
                                </m:r>
                              </m:lim>
                            </m:limLow>
                          </m:fName>
                          <m:e>
                            <m:sSup>
                              <m:sSupPr>
                                <m:ctrlPr>
                                  <a:rPr lang="en-US" i="1">
                                    <a:solidFill>
                                      <a:schemeClr val="bg2"/>
                                    </a:solidFill>
                                    <a:latin typeface="Cambria Math" panose="02040503050406030204" pitchFamily="18" charset="0"/>
                                  </a:rPr>
                                </m:ctrlPr>
                              </m:sSupPr>
                              <m:e>
                                <m:r>
                                  <a:rPr lang="en-US" i="1">
                                    <a:solidFill>
                                      <a:schemeClr val="bg2"/>
                                    </a:solidFill>
                                    <a:latin typeface="Cambria Math" panose="02040503050406030204" pitchFamily="18" charset="0"/>
                                  </a:rPr>
                                  <m:t>𝑄</m:t>
                                </m:r>
                              </m:e>
                              <m:sup>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𝜋</m:t>
                                    </m:r>
                                  </m:e>
                                  <m:sup>
                                    <m:r>
                                      <a:rPr lang="en-US" b="0" i="1" smtClean="0">
                                        <a:solidFill>
                                          <a:schemeClr val="bg2"/>
                                        </a:solidFill>
                                        <a:latin typeface="Cambria Math" panose="02040503050406030204" pitchFamily="18" charset="0"/>
                                        <a:ea typeface="Cambria Math" panose="02040503050406030204" pitchFamily="18" charset="0"/>
                                      </a:rPr>
                                      <m:t>∗</m:t>
                                    </m:r>
                                  </m:sup>
                                </m:sSup>
                              </m:sup>
                            </m:sSup>
                            <m:d>
                              <m:dPr>
                                <m:ctrlPr>
                                  <a:rPr lang="en-US" i="1">
                                    <a:solidFill>
                                      <a:schemeClr val="bg2"/>
                                    </a:solidFill>
                                    <a:latin typeface="Cambria Math" panose="02040503050406030204" pitchFamily="18" charset="0"/>
                                  </a:rPr>
                                </m:ctrlPr>
                              </m:dPr>
                              <m:e>
                                <m:r>
                                  <a:rPr lang="en-US" i="1">
                                    <a:solidFill>
                                      <a:schemeClr val="bg2"/>
                                    </a:solidFill>
                                    <a:latin typeface="Cambria Math" panose="02040503050406030204" pitchFamily="18" charset="0"/>
                                  </a:rPr>
                                  <m:t>𝑠</m:t>
                                </m:r>
                                <m:r>
                                  <a:rPr lang="en-US" i="1">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𝑎</m:t>
                                </m:r>
                              </m:e>
                            </m:d>
                          </m:e>
                        </m:func>
                      </m:e>
                    </m:func>
                    <m:r>
                      <a:rPr lang="en-US" b="0" i="0" smtClean="0">
                        <a:solidFill>
                          <a:schemeClr val="bg2"/>
                        </a:solidFill>
                        <a:latin typeface="Cambria Math" panose="02040503050406030204" pitchFamily="18" charset="0"/>
                      </a:rPr>
                      <m:t>, </m:t>
                    </m:r>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𝑠</m:t>
                    </m:r>
                  </m:oMath>
                </a14:m>
                <a:endParaRPr lang="en-US" dirty="0">
                  <a:solidFill>
                    <a:schemeClr val="bg2"/>
                  </a:solidFill>
                </a:endParaRPr>
              </a:p>
              <a:p>
                <a:pPr marL="342900" lvl="0">
                  <a:spcAft>
                    <a:spcPts val="1200"/>
                  </a:spcAft>
                  <a:buAutoNum type="arabicPeriod"/>
                </a:pPr>
                <a:r>
                  <a:rPr lang="en-US" dirty="0">
                    <a:solidFill>
                      <a:schemeClr val="bg2"/>
                    </a:solidFill>
                  </a:rPr>
                  <a:t>Bellman Optimality: </a:t>
                </a:r>
                <a14:m>
                  <m:oMath xmlns:m="http://schemas.openxmlformats.org/officeDocument/2006/math">
                    <m:sSup>
                      <m:sSupPr>
                        <m:ctrlPr>
                          <a:rPr lang="en-US" b="0" i="1" smtClean="0">
                            <a:solidFill>
                              <a:schemeClr val="bg2"/>
                            </a:solidFill>
                            <a:latin typeface="Cambria Math" panose="02040503050406030204" pitchFamily="18" charset="0"/>
                          </a:rPr>
                        </m:ctrlPr>
                      </m:sSupPr>
                      <m:e>
                        <m:r>
                          <a:rPr lang="en-US" b="0" i="1" smtClean="0">
                            <a:solidFill>
                              <a:schemeClr val="bg2"/>
                            </a:solidFill>
                            <a:latin typeface="Cambria Math" panose="02040503050406030204" pitchFamily="18" charset="0"/>
                          </a:rPr>
                          <m:t>𝑄</m:t>
                        </m:r>
                      </m:e>
                      <m:sup>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b="0" i="1" smtClean="0">
                                <a:solidFill>
                                  <a:schemeClr val="bg2"/>
                                </a:solidFill>
                                <a:latin typeface="Cambria Math" panose="02040503050406030204" pitchFamily="18" charset="0"/>
                                <a:ea typeface="Cambria Math" panose="02040503050406030204" pitchFamily="18" charset="0"/>
                              </a:rPr>
                              <m:t>𝜋</m:t>
                            </m:r>
                          </m:e>
                          <m:sup>
                            <m:r>
                              <a:rPr lang="en-US" b="0" i="1" smtClean="0">
                                <a:solidFill>
                                  <a:schemeClr val="bg2"/>
                                </a:solidFill>
                                <a:latin typeface="Cambria Math" panose="02040503050406030204" pitchFamily="18" charset="0"/>
                                <a:ea typeface="Cambria Math" panose="02040503050406030204" pitchFamily="18" charset="0"/>
                              </a:rPr>
                              <m:t>∗</m:t>
                            </m:r>
                          </m:sup>
                        </m:sSup>
                      </m:sup>
                    </m:sSup>
                    <m:d>
                      <m:dPr>
                        <m:ctrlPr>
                          <a:rPr lang="en-US" b="0" i="1" smtClean="0">
                            <a:solidFill>
                              <a:schemeClr val="bg2"/>
                            </a:solidFill>
                            <a:latin typeface="Cambria Math" panose="02040503050406030204" pitchFamily="18" charset="0"/>
                          </a:rPr>
                        </m:ctrlPr>
                      </m:dPr>
                      <m:e>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𝑎</m:t>
                        </m:r>
                      </m:e>
                    </m:d>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𝑟</m:t>
                    </m:r>
                    <m:d>
                      <m:dPr>
                        <m:ctrlPr>
                          <a:rPr lang="en-US" b="0" i="1" smtClean="0">
                            <a:solidFill>
                              <a:schemeClr val="bg2"/>
                            </a:solidFill>
                            <a:latin typeface="Cambria Math" panose="02040503050406030204" pitchFamily="18" charset="0"/>
                          </a:rPr>
                        </m:ctrlPr>
                      </m:dPr>
                      <m:e>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𝑎</m:t>
                        </m:r>
                      </m:e>
                    </m:d>
                    <m:r>
                      <a:rPr lang="en-US" b="0" i="1" smtClean="0">
                        <a:solidFill>
                          <a:schemeClr val="bg2"/>
                        </a:solidFill>
                        <a:latin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𝛾</m:t>
                    </m:r>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𝔼</m:t>
                        </m:r>
                      </m:e>
                      <m:sub>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𝑠</m:t>
                            </m:r>
                          </m:e>
                          <m:sup>
                            <m:r>
                              <a:rPr lang="en-US" i="1">
                                <a:solidFill>
                                  <a:schemeClr val="bg2"/>
                                </a:solidFill>
                                <a:latin typeface="Cambria Math" panose="02040503050406030204" pitchFamily="18" charset="0"/>
                                <a:ea typeface="Cambria Math" panose="02040503050406030204" pitchFamily="18" charset="0"/>
                              </a:rPr>
                              <m:t>′</m:t>
                            </m:r>
                          </m:sup>
                        </m:sSup>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𝑃</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𝑠</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𝑎</m:t>
                            </m:r>
                          </m:e>
                        </m:d>
                      </m:sub>
                    </m:sSub>
                    <m:d>
                      <m:dPr>
                        <m:begChr m:val="["/>
                        <m:endChr m:val="]"/>
                        <m:ctrlPr>
                          <a:rPr lang="en-US" i="1">
                            <a:solidFill>
                              <a:schemeClr val="bg2"/>
                            </a:solidFill>
                            <a:latin typeface="Cambria Math" panose="02040503050406030204" pitchFamily="18" charset="0"/>
                            <a:ea typeface="Cambria Math" panose="02040503050406030204" pitchFamily="18" charset="0"/>
                          </a:rPr>
                        </m:ctrlPr>
                      </m:dPr>
                      <m:e>
                        <m:func>
                          <m:funcPr>
                            <m:ctrlPr>
                              <a:rPr lang="en-US" b="0" i="1" smtClean="0">
                                <a:solidFill>
                                  <a:schemeClr val="bg2"/>
                                </a:solidFill>
                                <a:latin typeface="Cambria Math" panose="02040503050406030204" pitchFamily="18" charset="0"/>
                                <a:ea typeface="Cambria Math" panose="02040503050406030204" pitchFamily="18" charset="0"/>
                              </a:rPr>
                            </m:ctrlPr>
                          </m:funcPr>
                          <m:fName>
                            <m:limLow>
                              <m:limLowPr>
                                <m:ctrlPr>
                                  <a:rPr lang="en-US" b="0" i="1" smtClean="0">
                                    <a:solidFill>
                                      <a:schemeClr val="bg2"/>
                                    </a:solidFill>
                                    <a:latin typeface="Cambria Math" panose="02040503050406030204" pitchFamily="18" charset="0"/>
                                    <a:ea typeface="Cambria Math" panose="02040503050406030204" pitchFamily="18" charset="0"/>
                                  </a:rPr>
                                </m:ctrlPr>
                              </m:limLowPr>
                              <m:e>
                                <m:r>
                                  <m:rPr>
                                    <m:sty m:val="p"/>
                                  </m:rPr>
                                  <a:rPr lang="en-US" b="0" i="0" smtClean="0">
                                    <a:solidFill>
                                      <a:schemeClr val="bg2"/>
                                    </a:solidFill>
                                    <a:latin typeface="Cambria Math" panose="02040503050406030204" pitchFamily="18" charset="0"/>
                                    <a:ea typeface="Cambria Math" panose="02040503050406030204" pitchFamily="18" charset="0"/>
                                  </a:rPr>
                                  <m:t>max</m:t>
                                </m:r>
                              </m:e>
                              <m:lim>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b="0" i="1" smtClean="0">
                                        <a:solidFill>
                                          <a:schemeClr val="bg2"/>
                                        </a:solidFill>
                                        <a:latin typeface="Cambria Math" panose="02040503050406030204" pitchFamily="18" charset="0"/>
                                        <a:ea typeface="Cambria Math" panose="02040503050406030204" pitchFamily="18" charset="0"/>
                                      </a:rPr>
                                      <m:t>𝑎</m:t>
                                    </m:r>
                                  </m:e>
                                  <m:sup>
                                    <m:r>
                                      <a:rPr lang="en-US" b="0" i="1" smtClean="0">
                                        <a:solidFill>
                                          <a:schemeClr val="bg2"/>
                                        </a:solidFill>
                                        <a:latin typeface="Cambria Math" panose="02040503050406030204" pitchFamily="18" charset="0"/>
                                        <a:ea typeface="Cambria Math" panose="02040503050406030204" pitchFamily="18" charset="0"/>
                                      </a:rPr>
                                      <m:t>′</m:t>
                                    </m:r>
                                  </m:sup>
                                </m:sSup>
                              </m:lim>
                            </m:limLow>
                          </m:fName>
                          <m:e>
                            <m:sSup>
                              <m:sSupPr>
                                <m:ctrlPr>
                                  <a:rPr lang="en-US" i="1">
                                    <a:solidFill>
                                      <a:schemeClr val="bg2"/>
                                    </a:solidFill>
                                    <a:latin typeface="Cambria Math" panose="02040503050406030204" pitchFamily="18" charset="0"/>
                                    <a:ea typeface="Cambria Math" panose="02040503050406030204" pitchFamily="18" charset="0"/>
                                  </a:rPr>
                                </m:ctrlPr>
                              </m:sSupPr>
                              <m:e>
                                <m:r>
                                  <a:rPr lang="en-US" b="0" i="1" smtClean="0">
                                    <a:solidFill>
                                      <a:schemeClr val="bg2"/>
                                    </a:solidFill>
                                    <a:latin typeface="Cambria Math" panose="02040503050406030204" pitchFamily="18" charset="0"/>
                                    <a:ea typeface="Cambria Math" panose="02040503050406030204" pitchFamily="18" charset="0"/>
                                  </a:rPr>
                                  <m:t>𝑄</m:t>
                                </m:r>
                              </m:e>
                              <m:sup>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𝜋</m:t>
                                    </m:r>
                                  </m:e>
                                  <m:sup>
                                    <m:r>
                                      <a:rPr lang="en-US" i="1">
                                        <a:solidFill>
                                          <a:schemeClr val="bg2"/>
                                        </a:solidFill>
                                        <a:latin typeface="Cambria Math" panose="02040503050406030204" pitchFamily="18" charset="0"/>
                                        <a:ea typeface="Cambria Math" panose="02040503050406030204" pitchFamily="18" charset="0"/>
                                      </a:rPr>
                                      <m:t>∗</m:t>
                                    </m:r>
                                  </m:sup>
                                </m:sSup>
                              </m:sup>
                            </m:sSup>
                            <m:d>
                              <m:dPr>
                                <m:ctrlPr>
                                  <a:rPr lang="en-US" i="1">
                                    <a:solidFill>
                                      <a:schemeClr val="bg2"/>
                                    </a:solidFill>
                                    <a:latin typeface="Cambria Math" panose="02040503050406030204" pitchFamily="18" charset="0"/>
                                    <a:ea typeface="Cambria Math" panose="02040503050406030204" pitchFamily="18" charset="0"/>
                                  </a:rPr>
                                </m:ctrlPr>
                              </m:dPr>
                              <m:e>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𝑠</m:t>
                                    </m:r>
                                  </m:e>
                                  <m:sup>
                                    <m:r>
                                      <a:rPr lang="en-US" i="1">
                                        <a:solidFill>
                                          <a:schemeClr val="bg2"/>
                                        </a:solidFill>
                                        <a:latin typeface="Cambria Math" panose="02040503050406030204" pitchFamily="18" charset="0"/>
                                        <a:ea typeface="Cambria Math" panose="02040503050406030204" pitchFamily="18" charset="0"/>
                                      </a:rPr>
                                      <m:t>′</m:t>
                                    </m:r>
                                  </m:sup>
                                </m:sSup>
                                <m:r>
                                  <a:rPr lang="en-US" b="0" i="1" smtClean="0">
                                    <a:solidFill>
                                      <a:schemeClr val="bg2"/>
                                    </a:solidFill>
                                    <a:latin typeface="Cambria Math" panose="02040503050406030204" pitchFamily="18" charset="0"/>
                                    <a:ea typeface="Cambria Math" panose="02040503050406030204" pitchFamily="18" charset="0"/>
                                  </a:rPr>
                                  <m:t>,</m:t>
                                </m:r>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b="0" i="1" smtClean="0">
                                        <a:solidFill>
                                          <a:schemeClr val="bg2"/>
                                        </a:solidFill>
                                        <a:latin typeface="Cambria Math" panose="02040503050406030204" pitchFamily="18" charset="0"/>
                                        <a:ea typeface="Cambria Math" panose="02040503050406030204" pitchFamily="18" charset="0"/>
                                      </a:rPr>
                                      <m:t>𝑎</m:t>
                                    </m:r>
                                  </m:e>
                                  <m:sup>
                                    <m:r>
                                      <a:rPr lang="en-US" b="0" i="1" smtClean="0">
                                        <a:solidFill>
                                          <a:schemeClr val="bg2"/>
                                        </a:solidFill>
                                        <a:latin typeface="Cambria Math" panose="02040503050406030204" pitchFamily="18" charset="0"/>
                                        <a:ea typeface="Cambria Math" panose="02040503050406030204" pitchFamily="18" charset="0"/>
                                      </a:rPr>
                                      <m:t>′</m:t>
                                    </m:r>
                                  </m:sup>
                                </m:sSup>
                              </m:e>
                            </m:d>
                          </m:e>
                        </m:func>
                      </m:e>
                    </m:d>
                  </m:oMath>
                </a14:m>
                <a:endParaRPr lang="en-US" dirty="0">
                  <a:solidFill>
                    <a:schemeClr val="bg2"/>
                  </a:solidFill>
                </a:endParaRPr>
              </a:p>
              <a:p>
                <a:pPr marL="342900" lvl="0">
                  <a:spcAft>
                    <a:spcPts val="1200"/>
                  </a:spcAft>
                  <a:buAutoNum type="arabicPeriod"/>
                </a:pPr>
                <a:r>
                  <a:rPr lang="en-US" dirty="0">
                    <a:solidFill>
                      <a:schemeClr val="bg2"/>
                    </a:solidFill>
                  </a:rPr>
                  <a:t>Bellman Optimality: for any </a:t>
                </a:r>
                <a14:m>
                  <m:oMath xmlns:m="http://schemas.openxmlformats.org/officeDocument/2006/math">
                    <m:r>
                      <a:rPr lang="en-US" b="0" i="1" smtClean="0">
                        <a:solidFill>
                          <a:schemeClr val="bg2"/>
                        </a:solidFill>
                        <a:latin typeface="Cambria Math" panose="02040503050406030204" pitchFamily="18" charset="0"/>
                      </a:rPr>
                      <m:t>𝑉</m:t>
                    </m:r>
                  </m:oMath>
                </a14:m>
                <a:r>
                  <a:rPr lang="en-US" dirty="0">
                    <a:solidFill>
                      <a:schemeClr val="bg2"/>
                    </a:solidFill>
                  </a:rPr>
                  <a:t>, if </a:t>
                </a:r>
                <a14:m>
                  <m:oMath xmlns:m="http://schemas.openxmlformats.org/officeDocument/2006/math">
                    <m:func>
                      <m:funcPr>
                        <m:ctrlPr>
                          <a:rPr lang="en-US" i="1">
                            <a:solidFill>
                              <a:schemeClr val="bg2"/>
                            </a:solidFill>
                            <a:latin typeface="Cambria Math" panose="02040503050406030204" pitchFamily="18" charset="0"/>
                          </a:rPr>
                        </m:ctrlPr>
                      </m:funcPr>
                      <m:fName>
                        <m:sSup>
                          <m:sSupPr>
                            <m:ctrlPr>
                              <a:rPr lang="en-US" i="1">
                                <a:solidFill>
                                  <a:schemeClr val="bg2"/>
                                </a:solidFill>
                                <a:latin typeface="Cambria Math" panose="02040503050406030204" pitchFamily="18" charset="0"/>
                              </a:rPr>
                            </m:ctrlPr>
                          </m:sSupPr>
                          <m:e>
                            <m:r>
                              <a:rPr lang="en-US" i="1">
                                <a:solidFill>
                                  <a:schemeClr val="bg2"/>
                                </a:solidFill>
                                <a:latin typeface="Cambria Math" panose="02040503050406030204" pitchFamily="18" charset="0"/>
                              </a:rPr>
                              <m:t>𝑉</m:t>
                            </m:r>
                          </m:e>
                          <m:sup/>
                        </m:sSup>
                        <m:d>
                          <m:dPr>
                            <m:ctrlPr>
                              <a:rPr lang="en-US" i="1">
                                <a:solidFill>
                                  <a:schemeClr val="bg2"/>
                                </a:solidFill>
                                <a:latin typeface="Cambria Math" panose="02040503050406030204" pitchFamily="18" charset="0"/>
                              </a:rPr>
                            </m:ctrlPr>
                          </m:dPr>
                          <m:e>
                            <m:r>
                              <a:rPr lang="en-US" i="1">
                                <a:solidFill>
                                  <a:schemeClr val="bg2"/>
                                </a:solidFill>
                                <a:latin typeface="Cambria Math" panose="02040503050406030204" pitchFamily="18" charset="0"/>
                              </a:rPr>
                              <m:t>𝑠</m:t>
                            </m:r>
                          </m:e>
                        </m:d>
                        <m:r>
                          <a:rPr lang="en-US" i="1">
                            <a:solidFill>
                              <a:schemeClr val="bg2"/>
                            </a:solidFill>
                            <a:latin typeface="Cambria Math" panose="02040503050406030204" pitchFamily="18" charset="0"/>
                          </a:rPr>
                          <m:t>=</m:t>
                        </m:r>
                        <m:limLow>
                          <m:limLowPr>
                            <m:ctrlPr>
                              <a:rPr lang="en-US" i="1">
                                <a:solidFill>
                                  <a:schemeClr val="bg2"/>
                                </a:solidFill>
                                <a:latin typeface="Cambria Math" panose="02040503050406030204" pitchFamily="18" charset="0"/>
                              </a:rPr>
                            </m:ctrlPr>
                          </m:limLowPr>
                          <m:e>
                            <m:r>
                              <m:rPr>
                                <m:sty m:val="p"/>
                              </m:rPr>
                              <a:rPr lang="en-US">
                                <a:solidFill>
                                  <a:schemeClr val="bg2"/>
                                </a:solidFill>
                                <a:latin typeface="Cambria Math" panose="02040503050406030204" pitchFamily="18" charset="0"/>
                              </a:rPr>
                              <m:t>max</m:t>
                            </m:r>
                          </m:e>
                          <m:lim>
                            <m:r>
                              <a:rPr lang="en-US" i="1">
                                <a:solidFill>
                                  <a:schemeClr val="bg2"/>
                                </a:solidFill>
                                <a:latin typeface="Cambria Math" panose="02040503050406030204" pitchFamily="18" charset="0"/>
                              </a:rPr>
                              <m:t>𝑎</m:t>
                            </m:r>
                          </m:lim>
                        </m:limLow>
                      </m:fName>
                      <m:e>
                        <m:d>
                          <m:dPr>
                            <m:begChr m:val="["/>
                            <m:endChr m:val="]"/>
                            <m:ctrlPr>
                              <a:rPr lang="en-US" i="1">
                                <a:solidFill>
                                  <a:schemeClr val="bg2"/>
                                </a:solidFill>
                                <a:latin typeface="Cambria Math" panose="02040503050406030204" pitchFamily="18" charset="0"/>
                              </a:rPr>
                            </m:ctrlPr>
                          </m:dPr>
                          <m:e>
                            <m:r>
                              <a:rPr lang="en-US" i="1">
                                <a:solidFill>
                                  <a:schemeClr val="bg2"/>
                                </a:solidFill>
                                <a:latin typeface="Cambria Math" panose="02040503050406030204" pitchFamily="18" charset="0"/>
                              </a:rPr>
                              <m:t>𝑟</m:t>
                            </m:r>
                            <m:d>
                              <m:dPr>
                                <m:ctrlPr>
                                  <a:rPr lang="en-US" i="1">
                                    <a:solidFill>
                                      <a:schemeClr val="bg2"/>
                                    </a:solidFill>
                                    <a:latin typeface="Cambria Math" panose="02040503050406030204" pitchFamily="18" charset="0"/>
                                  </a:rPr>
                                </m:ctrlPr>
                              </m:dPr>
                              <m:e>
                                <m:r>
                                  <a:rPr lang="en-US" i="1">
                                    <a:solidFill>
                                      <a:schemeClr val="bg2"/>
                                    </a:solidFill>
                                    <a:latin typeface="Cambria Math" panose="02040503050406030204" pitchFamily="18" charset="0"/>
                                  </a:rPr>
                                  <m:t>𝑠</m:t>
                                </m:r>
                                <m:r>
                                  <a:rPr lang="en-US" i="1">
                                    <a:solidFill>
                                      <a:schemeClr val="bg2"/>
                                    </a:solidFill>
                                    <a:latin typeface="Cambria Math" panose="02040503050406030204" pitchFamily="18" charset="0"/>
                                  </a:rPr>
                                  <m:t>,</m:t>
                                </m:r>
                                <m:r>
                                  <a:rPr lang="en-US" i="1">
                                    <a:solidFill>
                                      <a:schemeClr val="bg2"/>
                                    </a:solidFill>
                                    <a:latin typeface="Cambria Math" panose="02040503050406030204" pitchFamily="18" charset="0"/>
                                  </a:rPr>
                                  <m:t>𝑎</m:t>
                                </m:r>
                              </m:e>
                            </m:d>
                            <m:r>
                              <a:rPr lang="en-US" i="1">
                                <a:solidFill>
                                  <a:schemeClr val="bg2"/>
                                </a:solidFill>
                                <a:latin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𝛾</m:t>
                            </m:r>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𝔼</m:t>
                                </m:r>
                              </m:e>
                              <m:sub>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𝑠</m:t>
                                    </m:r>
                                  </m:e>
                                  <m:sup>
                                    <m:r>
                                      <a:rPr lang="en-US" i="1">
                                        <a:solidFill>
                                          <a:schemeClr val="bg2"/>
                                        </a:solidFill>
                                        <a:latin typeface="Cambria Math" panose="02040503050406030204" pitchFamily="18" charset="0"/>
                                        <a:ea typeface="Cambria Math" panose="02040503050406030204" pitchFamily="18" charset="0"/>
                                      </a:rPr>
                                      <m:t>′</m:t>
                                    </m:r>
                                  </m:sup>
                                </m:sSup>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𝑃</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𝑠</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𝑎</m:t>
                                    </m:r>
                                  </m:e>
                                </m:d>
                              </m:sub>
                            </m:sSub>
                            <m:d>
                              <m:dPr>
                                <m:begChr m:val="["/>
                                <m:endChr m:val="]"/>
                                <m:ctrlPr>
                                  <a:rPr lang="en-US" i="1">
                                    <a:solidFill>
                                      <a:schemeClr val="bg2"/>
                                    </a:solidFill>
                                    <a:latin typeface="Cambria Math" panose="02040503050406030204" pitchFamily="18" charset="0"/>
                                    <a:ea typeface="Cambria Math" panose="02040503050406030204" pitchFamily="18" charset="0"/>
                                  </a:rPr>
                                </m:ctrlPr>
                              </m:dPr>
                              <m:e>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𝑉</m:t>
                                    </m:r>
                                  </m:e>
                                  <m:sup/>
                                </m:sSup>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𝑠</m:t>
                                    </m:r>
                                    <m:r>
                                      <a:rPr lang="en-US" i="1">
                                        <a:solidFill>
                                          <a:schemeClr val="bg2"/>
                                        </a:solidFill>
                                        <a:latin typeface="Cambria Math" panose="02040503050406030204" pitchFamily="18" charset="0"/>
                                        <a:ea typeface="Cambria Math" panose="02040503050406030204" pitchFamily="18" charset="0"/>
                                      </a:rPr>
                                      <m:t>′</m:t>
                                    </m:r>
                                  </m:e>
                                </m:d>
                              </m:e>
                            </m:d>
                          </m:e>
                        </m:d>
                      </m:e>
                    </m:func>
                  </m:oMath>
                </a14:m>
                <a:r>
                  <a:rPr lang="en-US" dirty="0">
                    <a:solidFill>
                      <a:schemeClr val="bg2"/>
                    </a:solidFill>
                  </a:rPr>
                  <a:t> for all </a:t>
                </a:r>
                <a14:m>
                  <m:oMath xmlns:m="http://schemas.openxmlformats.org/officeDocument/2006/math">
                    <m:r>
                      <a:rPr lang="en-US" b="0" i="1" smtClean="0">
                        <a:solidFill>
                          <a:schemeClr val="bg2"/>
                        </a:solidFill>
                        <a:latin typeface="Cambria Math" panose="02040503050406030204" pitchFamily="18" charset="0"/>
                      </a:rPr>
                      <m:t>𝑠</m:t>
                    </m:r>
                  </m:oMath>
                </a14:m>
                <a:r>
                  <a:rPr lang="en-US" dirty="0">
                    <a:solidFill>
                      <a:schemeClr val="bg2"/>
                    </a:solidFill>
                  </a:rPr>
                  <a:t>, then </a:t>
                </a:r>
                <a14:m>
                  <m:oMath xmlns:m="http://schemas.openxmlformats.org/officeDocument/2006/math">
                    <m:r>
                      <a:rPr lang="en-US" b="0" i="1" smtClean="0">
                        <a:solidFill>
                          <a:schemeClr val="bg2"/>
                        </a:solidFill>
                        <a:latin typeface="Cambria Math" panose="02040503050406030204" pitchFamily="18" charset="0"/>
                      </a:rPr>
                      <m:t>𝑉</m:t>
                    </m:r>
                    <m:d>
                      <m:dPr>
                        <m:ctrlPr>
                          <a:rPr lang="en-US" b="0" i="1" smtClean="0">
                            <a:solidFill>
                              <a:schemeClr val="bg2"/>
                            </a:solidFill>
                            <a:latin typeface="Cambria Math" panose="02040503050406030204" pitchFamily="18" charset="0"/>
                          </a:rPr>
                        </m:ctrlPr>
                      </m:dPr>
                      <m:e>
                        <m:r>
                          <a:rPr lang="en-US" b="0" i="1" smtClean="0">
                            <a:solidFill>
                              <a:schemeClr val="bg2"/>
                            </a:solidFill>
                            <a:latin typeface="Cambria Math" panose="02040503050406030204" pitchFamily="18" charset="0"/>
                          </a:rPr>
                          <m:t>𝑠</m:t>
                        </m:r>
                      </m:e>
                    </m:d>
                    <m:r>
                      <a:rPr lang="en-US" b="0" i="1" smtClean="0">
                        <a:solidFill>
                          <a:schemeClr val="bg2"/>
                        </a:solidFill>
                        <a:latin typeface="Cambria Math" panose="02040503050406030204" pitchFamily="18" charset="0"/>
                      </a:rPr>
                      <m:t>=</m:t>
                    </m:r>
                  </m:oMath>
                </a14:m>
                <a:r>
                  <a:rPr lang="en-US" dirty="0">
                    <a:solidFill>
                      <a:schemeClr val="bg2"/>
                    </a:solidFill>
                  </a:rPr>
                  <a:t> </a:t>
                </a:r>
                <a14:m>
                  <m:oMath xmlns:m="http://schemas.openxmlformats.org/officeDocument/2006/math">
                    <m:sSup>
                      <m:sSupPr>
                        <m:ctrlPr>
                          <a:rPr lang="en-US" i="1">
                            <a:solidFill>
                              <a:schemeClr val="bg2"/>
                            </a:solidFill>
                            <a:latin typeface="Cambria Math" panose="02040503050406030204" pitchFamily="18" charset="0"/>
                          </a:rPr>
                        </m:ctrlPr>
                      </m:sSupPr>
                      <m:e>
                        <m:r>
                          <a:rPr lang="en-US" i="1">
                            <a:solidFill>
                              <a:schemeClr val="bg2"/>
                            </a:solidFill>
                            <a:latin typeface="Cambria Math" panose="02040503050406030204" pitchFamily="18" charset="0"/>
                          </a:rPr>
                          <m:t>𝑉</m:t>
                        </m:r>
                      </m:e>
                      <m:sup>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𝜋</m:t>
                            </m:r>
                          </m:e>
                          <m:sup>
                            <m:r>
                              <a:rPr lang="en-US" i="1">
                                <a:solidFill>
                                  <a:schemeClr val="bg2"/>
                                </a:solidFill>
                                <a:latin typeface="Cambria Math" panose="02040503050406030204" pitchFamily="18" charset="0"/>
                                <a:ea typeface="Cambria Math" panose="02040503050406030204" pitchFamily="18" charset="0"/>
                              </a:rPr>
                              <m:t>∗</m:t>
                            </m:r>
                          </m:sup>
                        </m:sSup>
                      </m:sup>
                    </m:sSup>
                    <m:d>
                      <m:dPr>
                        <m:ctrlPr>
                          <a:rPr lang="en-US" i="1">
                            <a:solidFill>
                              <a:schemeClr val="bg2"/>
                            </a:solidFill>
                            <a:latin typeface="Cambria Math" panose="02040503050406030204" pitchFamily="18" charset="0"/>
                          </a:rPr>
                        </m:ctrlPr>
                      </m:dPr>
                      <m:e>
                        <m:r>
                          <a:rPr lang="en-US" i="1">
                            <a:solidFill>
                              <a:schemeClr val="bg2"/>
                            </a:solidFill>
                            <a:latin typeface="Cambria Math" panose="02040503050406030204" pitchFamily="18" charset="0"/>
                          </a:rPr>
                          <m:t>𝑠</m:t>
                        </m:r>
                      </m:e>
                    </m:d>
                  </m:oMath>
                </a14:m>
                <a:r>
                  <a:rPr lang="en-US" dirty="0">
                    <a:solidFill>
                      <a:schemeClr val="bg2"/>
                    </a:solidFill>
                  </a:rPr>
                  <a:t> for all </a:t>
                </a:r>
                <a14:m>
                  <m:oMath xmlns:m="http://schemas.openxmlformats.org/officeDocument/2006/math">
                    <m:r>
                      <a:rPr lang="en-US" i="1">
                        <a:solidFill>
                          <a:schemeClr val="bg2"/>
                        </a:solidFill>
                        <a:latin typeface="Cambria Math" panose="02040503050406030204" pitchFamily="18" charset="0"/>
                      </a:rPr>
                      <m:t>𝑠</m:t>
                    </m:r>
                  </m:oMath>
                </a14:m>
                <a:endParaRPr lang="en-US" dirty="0">
                  <a:solidFill>
                    <a:schemeClr val="bg2"/>
                  </a:solidFill>
                </a:endParaRPr>
              </a:p>
            </p:txBody>
          </p:sp>
        </mc:Choice>
        <mc:Fallback xmlns="">
          <p:sp>
            <p:nvSpPr>
              <p:cNvPr id="65" name="Google Shape;65;p14"/>
              <p:cNvSpPr txBox="1">
                <a:spLocks noGrp="1" noRot="1" noChangeAspect="1" noMove="1" noResize="1" noEditPoints="1" noAdjustHandles="1" noChangeArrowheads="1" noChangeShapeType="1" noTextEdit="1"/>
              </p:cNvSpPr>
              <p:nvPr>
                <p:ph type="body" idx="1"/>
              </p:nvPr>
            </p:nvSpPr>
            <p:spPr>
              <a:xfrm>
                <a:off x="311700" y="1152474"/>
                <a:ext cx="8520600" cy="3546001"/>
              </a:xfrm>
              <a:prstGeom prst="rect">
                <a:avLst/>
              </a:prstGeom>
              <a:blipFill>
                <a:blip r:embed="rId3"/>
                <a:stretch>
                  <a:fillRect l="-595"/>
                </a:stretch>
              </a:blipFill>
            </p:spPr>
            <p:txBody>
              <a:bodyPr/>
              <a:lstStyle/>
              <a:p>
                <a:r>
                  <a:rPr lang="en-CN">
                    <a:noFill/>
                  </a:rPr>
                  <a:t> </a:t>
                </a:r>
              </a:p>
            </p:txBody>
          </p:sp>
        </mc:Fallback>
      </mc:AlternateContent>
      <p:sp>
        <p:nvSpPr>
          <p:cNvPr id="2" name="TextBox 1">
            <a:extLst>
              <a:ext uri="{FF2B5EF4-FFF2-40B4-BE49-F238E27FC236}">
                <a16:creationId xmlns:a16="http://schemas.microsoft.com/office/drawing/2014/main" id="{E0574462-699F-DB4F-9788-97FA256124E6}"/>
              </a:ext>
            </a:extLst>
          </p:cNvPr>
          <p:cNvSpPr txBox="1"/>
          <p:nvPr/>
        </p:nvSpPr>
        <p:spPr>
          <a:xfrm>
            <a:off x="219334" y="4698475"/>
            <a:ext cx="8612966" cy="246221"/>
          </a:xfrm>
          <a:prstGeom prst="rect">
            <a:avLst/>
          </a:prstGeom>
          <a:noFill/>
        </p:spPr>
        <p:txBody>
          <a:bodyPr wrap="square" rtlCol="0">
            <a:spAutoFit/>
          </a:bodyPr>
          <a:lstStyle/>
          <a:p>
            <a:r>
              <a:rPr lang="en-CN" sz="1000" dirty="0"/>
              <a:t>Theorem in Puterman 94 Chapter 6</a:t>
            </a:r>
          </a:p>
        </p:txBody>
      </p:sp>
    </p:spTree>
    <p:extLst>
      <p:ext uri="{BB962C8B-B14F-4D97-AF65-F5344CB8AC3E}">
        <p14:creationId xmlns:p14="http://schemas.microsoft.com/office/powerpoint/2010/main" val="29121274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2">
            <a:extLst>
              <a:ext uri="{FF2B5EF4-FFF2-40B4-BE49-F238E27FC236}">
                <a16:creationId xmlns:a16="http://schemas.microsoft.com/office/drawing/2014/main" id="{A4777541-5C51-3940-A0C5-0B4A51DD32DE}"/>
              </a:ext>
            </a:extLst>
          </p:cNvPr>
          <p:cNvSpPr txBox="1">
            <a:spLocks/>
          </p:cNvSpPr>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Source Sans Pro"/>
              <a:buChar char="●"/>
              <a:defRPr sz="1800" b="0" i="0" u="none" strike="noStrike" cap="none">
                <a:solidFill>
                  <a:schemeClr val="lt2"/>
                </a:solidFill>
                <a:latin typeface="Source Sans Pro"/>
                <a:ea typeface="Source Sans Pro"/>
                <a:cs typeface="Source Sans Pro"/>
                <a:sym typeface="Source Sans Pro"/>
              </a:defRPr>
            </a:lvl1pPr>
            <a:lvl2pPr marL="914400" marR="0" lvl="1"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2pPr>
            <a:lvl3pPr marL="1371600" marR="0" lvl="2"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3pPr>
            <a:lvl4pPr marL="1828800" marR="0" lvl="3"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4pPr>
            <a:lvl5pPr marL="2286000" marR="0" lvl="4"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5pPr>
            <a:lvl6pPr marL="2743200" marR="0" lvl="5"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6pPr>
            <a:lvl7pPr marL="3200400" marR="0" lvl="6"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7pPr>
            <a:lvl8pPr marL="3657600" marR="0" lvl="7"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8pPr>
            <a:lvl9pPr marL="4114800" marR="0" lvl="8"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9pPr>
          </a:lstStyle>
          <a:p>
            <a:r>
              <a:rPr kumimoji="1" lang="en-US" altLang="zh-CN" dirty="0"/>
              <a:t>Policy learned by minimax-Q learning</a:t>
            </a:r>
            <a:endParaRPr lang="en" altLang="zh-CN" dirty="0"/>
          </a:p>
          <a:p>
            <a:pPr marL="114300" indent="0">
              <a:buFont typeface="Source Sans Pro"/>
              <a:buNone/>
            </a:pPr>
            <a:endParaRPr kumimoji="1" lang="zh-CN" altLang="en-US" dirty="0"/>
          </a:p>
        </p:txBody>
      </p:sp>
      <p:sp>
        <p:nvSpPr>
          <p:cNvPr id="2" name="标题 1">
            <a:extLst>
              <a:ext uri="{FF2B5EF4-FFF2-40B4-BE49-F238E27FC236}">
                <a16:creationId xmlns:a16="http://schemas.microsoft.com/office/drawing/2014/main" id="{1187939E-D56D-8E47-BBE8-6A18DE3F51C8}"/>
              </a:ext>
            </a:extLst>
          </p:cNvPr>
          <p:cNvSpPr>
            <a:spLocks noGrp="1"/>
          </p:cNvSpPr>
          <p:nvPr>
            <p:ph type="title"/>
          </p:nvPr>
        </p:nvSpPr>
        <p:spPr/>
        <p:txBody>
          <a:bodyPr>
            <a:normAutofit fontScale="90000"/>
          </a:bodyPr>
          <a:lstStyle/>
          <a:p>
            <a:r>
              <a:rPr kumimoji="1" lang="en-US" altLang="zh-CN" dirty="0"/>
              <a:t>Results</a:t>
            </a:r>
            <a:endParaRPr kumimoji="1" lang="zh-CN" altLang="en-US" dirty="0"/>
          </a:p>
        </p:txBody>
      </p:sp>
      <p:pic>
        <p:nvPicPr>
          <p:cNvPr id="8" name="图片 7">
            <a:extLst>
              <a:ext uri="{FF2B5EF4-FFF2-40B4-BE49-F238E27FC236}">
                <a16:creationId xmlns:a16="http://schemas.microsoft.com/office/drawing/2014/main" id="{18214A0D-E6B2-9B4C-9791-0AF1CB1BA15E}"/>
              </a:ext>
            </a:extLst>
          </p:cNvPr>
          <p:cNvPicPr>
            <a:picLocks noChangeAspect="1"/>
          </p:cNvPicPr>
          <p:nvPr/>
        </p:nvPicPr>
        <p:blipFill>
          <a:blip r:embed="rId2"/>
          <a:srcRect/>
          <a:stretch/>
        </p:blipFill>
        <p:spPr>
          <a:xfrm>
            <a:off x="401855" y="1727100"/>
            <a:ext cx="4362650" cy="3271988"/>
          </a:xfrm>
          <a:prstGeom prst="rect">
            <a:avLst/>
          </a:prstGeom>
        </p:spPr>
      </p:pic>
      <p:pic>
        <p:nvPicPr>
          <p:cNvPr id="9" name="图片 8">
            <a:extLst>
              <a:ext uri="{FF2B5EF4-FFF2-40B4-BE49-F238E27FC236}">
                <a16:creationId xmlns:a16="http://schemas.microsoft.com/office/drawing/2014/main" id="{4C88ABFE-3D6C-BC41-BB8B-218BB07421CD}"/>
              </a:ext>
            </a:extLst>
          </p:cNvPr>
          <p:cNvPicPr>
            <a:picLocks noChangeAspect="1"/>
          </p:cNvPicPr>
          <p:nvPr/>
        </p:nvPicPr>
        <p:blipFill>
          <a:blip r:embed="rId3"/>
          <a:srcRect/>
          <a:stretch/>
        </p:blipFill>
        <p:spPr>
          <a:xfrm>
            <a:off x="4367255" y="1727098"/>
            <a:ext cx="4374890" cy="3281167"/>
          </a:xfrm>
          <a:prstGeom prst="rect">
            <a:avLst/>
          </a:prstGeom>
        </p:spPr>
      </p:pic>
    </p:spTree>
    <p:extLst>
      <p:ext uri="{BB962C8B-B14F-4D97-AF65-F5344CB8AC3E}">
        <p14:creationId xmlns:p14="http://schemas.microsoft.com/office/powerpoint/2010/main" val="11550500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图片包含 图形用户界面&#10;&#10;描述已自动生成">
            <a:extLst>
              <a:ext uri="{FF2B5EF4-FFF2-40B4-BE49-F238E27FC236}">
                <a16:creationId xmlns:a16="http://schemas.microsoft.com/office/drawing/2014/main" id="{10D5EE07-9AA5-C94C-8CB0-5EB6C865DB69}"/>
              </a:ext>
            </a:extLst>
          </p:cNvPr>
          <p:cNvPicPr>
            <a:picLocks noChangeAspect="1"/>
          </p:cNvPicPr>
          <p:nvPr/>
        </p:nvPicPr>
        <p:blipFill rotWithShape="1">
          <a:blip r:embed="rId3">
            <a:extLst>
              <a:ext uri="{28A0092B-C50C-407E-A947-70E740481C1C}">
                <a14:useLocalDpi xmlns:a14="http://schemas.microsoft.com/office/drawing/2010/main"/>
              </a:ext>
            </a:extLst>
          </a:blip>
          <a:srcRect l="8965" t="5866" r="25154"/>
          <a:stretch/>
        </p:blipFill>
        <p:spPr>
          <a:xfrm>
            <a:off x="392849" y="1805309"/>
            <a:ext cx="2723638" cy="2918750"/>
          </a:xfrm>
          <a:prstGeom prst="rect">
            <a:avLst/>
          </a:prstGeom>
        </p:spPr>
      </p:pic>
      <p:sp>
        <p:nvSpPr>
          <p:cNvPr id="2" name="标题 1">
            <a:extLst>
              <a:ext uri="{FF2B5EF4-FFF2-40B4-BE49-F238E27FC236}">
                <a16:creationId xmlns:a16="http://schemas.microsoft.com/office/drawing/2014/main" id="{FDBB3809-E365-2146-9730-7355693144A7}"/>
              </a:ext>
            </a:extLst>
          </p:cNvPr>
          <p:cNvSpPr>
            <a:spLocks noGrp="1"/>
          </p:cNvSpPr>
          <p:nvPr>
            <p:ph type="title"/>
          </p:nvPr>
        </p:nvSpPr>
        <p:spPr/>
        <p:txBody>
          <a:bodyPr>
            <a:normAutofit fontScale="90000"/>
          </a:bodyPr>
          <a:lstStyle/>
          <a:p>
            <a:r>
              <a:rPr kumimoji="1" lang="en-US" altLang="zh-CN" dirty="0"/>
              <a:t>Results  </a:t>
            </a:r>
            <a:endParaRPr kumimoji="1" lang="zh-CN" altLang="en-US" dirty="0"/>
          </a:p>
        </p:txBody>
      </p:sp>
      <p:sp>
        <p:nvSpPr>
          <p:cNvPr id="3" name="文本框 2">
            <a:extLst>
              <a:ext uri="{FF2B5EF4-FFF2-40B4-BE49-F238E27FC236}">
                <a16:creationId xmlns:a16="http://schemas.microsoft.com/office/drawing/2014/main" id="{36A3C0E8-3F9E-984D-A2F4-63E50D42A302}"/>
              </a:ext>
            </a:extLst>
          </p:cNvPr>
          <p:cNvSpPr txBox="1"/>
          <p:nvPr/>
        </p:nvSpPr>
        <p:spPr>
          <a:xfrm>
            <a:off x="597178" y="1487952"/>
            <a:ext cx="2055371" cy="307777"/>
          </a:xfrm>
          <a:prstGeom prst="rect">
            <a:avLst/>
          </a:prstGeom>
          <a:noFill/>
        </p:spPr>
        <p:txBody>
          <a:bodyPr wrap="none" rtlCol="0">
            <a:spAutoFit/>
          </a:bodyPr>
          <a:lstStyle/>
          <a:p>
            <a:r>
              <a:rPr kumimoji="1" lang="en-US" altLang="zh-CN" dirty="0"/>
              <a:t>Player 1 Reward: 0.859</a:t>
            </a:r>
            <a:endParaRPr kumimoji="1" lang="zh-CN" altLang="en-US" dirty="0"/>
          </a:p>
        </p:txBody>
      </p:sp>
      <p:sp>
        <p:nvSpPr>
          <p:cNvPr id="8" name="文本框 7">
            <a:extLst>
              <a:ext uri="{FF2B5EF4-FFF2-40B4-BE49-F238E27FC236}">
                <a16:creationId xmlns:a16="http://schemas.microsoft.com/office/drawing/2014/main" id="{E65CD939-F045-D844-8DAC-5577D7F08A0F}"/>
              </a:ext>
            </a:extLst>
          </p:cNvPr>
          <p:cNvSpPr txBox="1"/>
          <p:nvPr/>
        </p:nvSpPr>
        <p:spPr>
          <a:xfrm>
            <a:off x="6491451" y="1487503"/>
            <a:ext cx="2055371" cy="307777"/>
          </a:xfrm>
          <a:prstGeom prst="rect">
            <a:avLst/>
          </a:prstGeom>
          <a:noFill/>
        </p:spPr>
        <p:txBody>
          <a:bodyPr wrap="none" rtlCol="0">
            <a:spAutoFit/>
          </a:bodyPr>
          <a:lstStyle/>
          <a:p>
            <a:r>
              <a:rPr kumimoji="1" lang="en-US" altLang="zh-CN" dirty="0"/>
              <a:t>Player 1 Reward: 0.638</a:t>
            </a:r>
            <a:endParaRPr kumimoji="1" lang="zh-CN" altLang="en-US" dirty="0"/>
          </a:p>
        </p:txBody>
      </p:sp>
      <p:cxnSp>
        <p:nvCxnSpPr>
          <p:cNvPr id="10" name="直线箭头连接符 9">
            <a:extLst>
              <a:ext uri="{FF2B5EF4-FFF2-40B4-BE49-F238E27FC236}">
                <a16:creationId xmlns:a16="http://schemas.microsoft.com/office/drawing/2014/main" id="{990FA656-7AD7-B54C-9118-27E95C8EA07F}"/>
              </a:ext>
            </a:extLst>
          </p:cNvPr>
          <p:cNvCxnSpPr/>
          <p:nvPr/>
        </p:nvCxnSpPr>
        <p:spPr>
          <a:xfrm>
            <a:off x="823875" y="4787480"/>
            <a:ext cx="20309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2A29C1FC-8B2D-D343-BCAF-23E864B98041}"/>
              </a:ext>
            </a:extLst>
          </p:cNvPr>
          <p:cNvSpPr txBox="1"/>
          <p:nvPr/>
        </p:nvSpPr>
        <p:spPr>
          <a:xfrm>
            <a:off x="1119373" y="4787480"/>
            <a:ext cx="1697901" cy="307777"/>
          </a:xfrm>
          <a:prstGeom prst="rect">
            <a:avLst/>
          </a:prstGeom>
          <a:noFill/>
        </p:spPr>
        <p:txBody>
          <a:bodyPr wrap="none" rtlCol="0">
            <a:spAutoFit/>
          </a:bodyPr>
          <a:lstStyle/>
          <a:p>
            <a:r>
              <a:rPr kumimoji="1" lang="en" altLang="zh-CN" dirty="0"/>
              <a:t>Offensive Direction</a:t>
            </a:r>
            <a:endParaRPr kumimoji="1" lang="zh-CN" altLang="en-US" dirty="0"/>
          </a:p>
        </p:txBody>
      </p:sp>
      <p:sp>
        <p:nvSpPr>
          <p:cNvPr id="26" name="文本框 25">
            <a:extLst>
              <a:ext uri="{FF2B5EF4-FFF2-40B4-BE49-F238E27FC236}">
                <a16:creationId xmlns:a16="http://schemas.microsoft.com/office/drawing/2014/main" id="{3AB25503-8928-ED4F-B89D-4CA3D3D26D70}"/>
              </a:ext>
            </a:extLst>
          </p:cNvPr>
          <p:cNvSpPr txBox="1"/>
          <p:nvPr/>
        </p:nvSpPr>
        <p:spPr>
          <a:xfrm>
            <a:off x="3599309" y="1497532"/>
            <a:ext cx="2343915" cy="307777"/>
          </a:xfrm>
          <a:prstGeom prst="rect">
            <a:avLst/>
          </a:prstGeom>
          <a:noFill/>
        </p:spPr>
        <p:txBody>
          <a:bodyPr wrap="square" rtlCol="0">
            <a:spAutoFit/>
          </a:bodyPr>
          <a:lstStyle/>
          <a:p>
            <a:r>
              <a:rPr kumimoji="1" lang="en-US" altLang="zh-CN" dirty="0"/>
              <a:t>Player 1 Reward: 1.189</a:t>
            </a:r>
            <a:endParaRPr kumimoji="1" lang="zh-CN" altLang="en-US" dirty="0"/>
          </a:p>
        </p:txBody>
      </p:sp>
      <p:sp>
        <p:nvSpPr>
          <p:cNvPr id="27" name="文本框 26">
            <a:extLst>
              <a:ext uri="{FF2B5EF4-FFF2-40B4-BE49-F238E27FC236}">
                <a16:creationId xmlns:a16="http://schemas.microsoft.com/office/drawing/2014/main" id="{330ECEBE-24FE-B146-BF86-A24755B90A2E}"/>
              </a:ext>
            </a:extLst>
          </p:cNvPr>
          <p:cNvSpPr txBox="1"/>
          <p:nvPr/>
        </p:nvSpPr>
        <p:spPr>
          <a:xfrm>
            <a:off x="387985" y="1164871"/>
            <a:ext cx="2315057" cy="307777"/>
          </a:xfrm>
          <a:prstGeom prst="rect">
            <a:avLst/>
          </a:prstGeom>
          <a:noFill/>
        </p:spPr>
        <p:txBody>
          <a:bodyPr wrap="none" rtlCol="0">
            <a:spAutoFit/>
          </a:bodyPr>
          <a:lstStyle/>
          <a:p>
            <a:r>
              <a:rPr kumimoji="1" lang="en-US" altLang="zh-CN" dirty="0"/>
              <a:t>Both choose optimal policy</a:t>
            </a:r>
            <a:endParaRPr kumimoji="1" lang="zh-CN" altLang="en-US" dirty="0"/>
          </a:p>
        </p:txBody>
      </p:sp>
      <p:sp>
        <p:nvSpPr>
          <p:cNvPr id="28" name="文本框 27">
            <a:extLst>
              <a:ext uri="{FF2B5EF4-FFF2-40B4-BE49-F238E27FC236}">
                <a16:creationId xmlns:a16="http://schemas.microsoft.com/office/drawing/2014/main" id="{D7CEEC30-9B11-0846-B55E-4424315B4084}"/>
              </a:ext>
            </a:extLst>
          </p:cNvPr>
          <p:cNvSpPr txBox="1"/>
          <p:nvPr/>
        </p:nvSpPr>
        <p:spPr>
          <a:xfrm>
            <a:off x="3385613" y="1057150"/>
            <a:ext cx="2603598" cy="523220"/>
          </a:xfrm>
          <a:prstGeom prst="rect">
            <a:avLst/>
          </a:prstGeom>
          <a:noFill/>
        </p:spPr>
        <p:txBody>
          <a:bodyPr wrap="none" rtlCol="0">
            <a:spAutoFit/>
          </a:bodyPr>
          <a:lstStyle/>
          <a:p>
            <a:pPr algn="ctr"/>
            <a:r>
              <a:rPr kumimoji="1" lang="en-US" altLang="zh-CN" dirty="0"/>
              <a:t>Player 1 choose optimal policy</a:t>
            </a:r>
          </a:p>
          <a:p>
            <a:pPr algn="ctr"/>
            <a:r>
              <a:rPr kumimoji="1" lang="en-US" altLang="zh-CN" dirty="0"/>
              <a:t>Play 2 always choose move</a:t>
            </a:r>
            <a:endParaRPr kumimoji="1" lang="zh-CN" altLang="en-US" dirty="0"/>
          </a:p>
        </p:txBody>
      </p:sp>
      <p:sp>
        <p:nvSpPr>
          <p:cNvPr id="29" name="文本框 28">
            <a:extLst>
              <a:ext uri="{FF2B5EF4-FFF2-40B4-BE49-F238E27FC236}">
                <a16:creationId xmlns:a16="http://schemas.microsoft.com/office/drawing/2014/main" id="{FF48B16B-1E24-214B-AC6E-F76B7573282F}"/>
              </a:ext>
            </a:extLst>
          </p:cNvPr>
          <p:cNvSpPr txBox="1"/>
          <p:nvPr/>
        </p:nvSpPr>
        <p:spPr>
          <a:xfrm>
            <a:off x="6205628" y="1066732"/>
            <a:ext cx="2603598" cy="523220"/>
          </a:xfrm>
          <a:prstGeom prst="rect">
            <a:avLst/>
          </a:prstGeom>
          <a:noFill/>
        </p:spPr>
        <p:txBody>
          <a:bodyPr wrap="none" rtlCol="0">
            <a:spAutoFit/>
          </a:bodyPr>
          <a:lstStyle/>
          <a:p>
            <a:pPr algn="ctr"/>
            <a:r>
              <a:rPr kumimoji="1" lang="en-US" altLang="zh-CN" dirty="0"/>
              <a:t>Player 2 choose optimal policy</a:t>
            </a:r>
          </a:p>
          <a:p>
            <a:pPr algn="ctr"/>
            <a:r>
              <a:rPr kumimoji="1" lang="en-US" altLang="zh-CN" dirty="0"/>
              <a:t>Play 1 always choose move</a:t>
            </a:r>
            <a:endParaRPr kumimoji="1" lang="zh-CN" altLang="en-US" dirty="0"/>
          </a:p>
        </p:txBody>
      </p:sp>
      <p:cxnSp>
        <p:nvCxnSpPr>
          <p:cNvPr id="30" name="直线箭头连接符 29">
            <a:extLst>
              <a:ext uri="{FF2B5EF4-FFF2-40B4-BE49-F238E27FC236}">
                <a16:creationId xmlns:a16="http://schemas.microsoft.com/office/drawing/2014/main" id="{129D137C-D0A8-0840-9EDB-D846DE34CF57}"/>
              </a:ext>
            </a:extLst>
          </p:cNvPr>
          <p:cNvCxnSpPr/>
          <p:nvPr/>
        </p:nvCxnSpPr>
        <p:spPr>
          <a:xfrm>
            <a:off x="3678681" y="4741228"/>
            <a:ext cx="20309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289B2B19-1F02-994E-AD76-BACEEC92940D}"/>
              </a:ext>
            </a:extLst>
          </p:cNvPr>
          <p:cNvSpPr txBox="1"/>
          <p:nvPr/>
        </p:nvSpPr>
        <p:spPr>
          <a:xfrm>
            <a:off x="3974179" y="4741228"/>
            <a:ext cx="1697901" cy="307777"/>
          </a:xfrm>
          <a:prstGeom prst="rect">
            <a:avLst/>
          </a:prstGeom>
          <a:noFill/>
        </p:spPr>
        <p:txBody>
          <a:bodyPr wrap="none" rtlCol="0">
            <a:spAutoFit/>
          </a:bodyPr>
          <a:lstStyle/>
          <a:p>
            <a:r>
              <a:rPr kumimoji="1" lang="en" altLang="zh-CN" dirty="0"/>
              <a:t>Offensive Direction</a:t>
            </a:r>
            <a:endParaRPr kumimoji="1" lang="zh-CN" altLang="en-US" dirty="0"/>
          </a:p>
        </p:txBody>
      </p:sp>
      <p:cxnSp>
        <p:nvCxnSpPr>
          <p:cNvPr id="32" name="直线箭头连接符 31">
            <a:extLst>
              <a:ext uri="{FF2B5EF4-FFF2-40B4-BE49-F238E27FC236}">
                <a16:creationId xmlns:a16="http://schemas.microsoft.com/office/drawing/2014/main" id="{D6A89336-3235-4340-A35F-B1CAF778C76A}"/>
              </a:ext>
            </a:extLst>
          </p:cNvPr>
          <p:cNvCxnSpPr/>
          <p:nvPr/>
        </p:nvCxnSpPr>
        <p:spPr>
          <a:xfrm>
            <a:off x="6669730" y="4781464"/>
            <a:ext cx="20309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50B4F6C0-E3D7-6F45-8C05-324913B6DE9E}"/>
              </a:ext>
            </a:extLst>
          </p:cNvPr>
          <p:cNvSpPr txBox="1"/>
          <p:nvPr/>
        </p:nvSpPr>
        <p:spPr>
          <a:xfrm>
            <a:off x="6965228" y="4781464"/>
            <a:ext cx="1697901" cy="307777"/>
          </a:xfrm>
          <a:prstGeom prst="rect">
            <a:avLst/>
          </a:prstGeom>
          <a:noFill/>
        </p:spPr>
        <p:txBody>
          <a:bodyPr wrap="none" rtlCol="0">
            <a:spAutoFit/>
          </a:bodyPr>
          <a:lstStyle/>
          <a:p>
            <a:r>
              <a:rPr kumimoji="1" lang="en" altLang="zh-CN" dirty="0"/>
              <a:t>Offensive Direction</a:t>
            </a:r>
            <a:endParaRPr kumimoji="1" lang="zh-CN" altLang="en-US" dirty="0"/>
          </a:p>
        </p:txBody>
      </p:sp>
      <p:pic>
        <p:nvPicPr>
          <p:cNvPr id="5" name="图片 4" descr="图片包含 文本&#10;&#10;描述已自动生成">
            <a:extLst>
              <a:ext uri="{FF2B5EF4-FFF2-40B4-BE49-F238E27FC236}">
                <a16:creationId xmlns:a16="http://schemas.microsoft.com/office/drawing/2014/main" id="{B083CC39-6FE8-E542-BB3A-43AF0476950E}"/>
              </a:ext>
            </a:extLst>
          </p:cNvPr>
          <p:cNvPicPr>
            <a:picLocks noChangeAspect="1"/>
          </p:cNvPicPr>
          <p:nvPr/>
        </p:nvPicPr>
        <p:blipFill rotWithShape="1">
          <a:blip r:embed="rId4">
            <a:extLst>
              <a:ext uri="{28A0092B-C50C-407E-A947-70E740481C1C}">
                <a14:useLocalDpi xmlns:a14="http://schemas.microsoft.com/office/drawing/2010/main"/>
              </a:ext>
            </a:extLst>
          </a:blip>
          <a:srcRect l="5777" t="-161" r="26585" b="352"/>
          <a:stretch/>
        </p:blipFill>
        <p:spPr>
          <a:xfrm>
            <a:off x="6275292" y="1795279"/>
            <a:ext cx="2646385" cy="2928781"/>
          </a:xfrm>
          <a:prstGeom prst="rect">
            <a:avLst/>
          </a:prstGeom>
        </p:spPr>
      </p:pic>
      <p:pic>
        <p:nvPicPr>
          <p:cNvPr id="7" name="图片 6" descr="文本&#10;&#10;中度可信度描述已自动生成">
            <a:extLst>
              <a:ext uri="{FF2B5EF4-FFF2-40B4-BE49-F238E27FC236}">
                <a16:creationId xmlns:a16="http://schemas.microsoft.com/office/drawing/2014/main" id="{C6309AA1-E966-EC45-A967-13FB8E21B40C}"/>
              </a:ext>
            </a:extLst>
          </p:cNvPr>
          <p:cNvPicPr>
            <a:picLocks noChangeAspect="1"/>
          </p:cNvPicPr>
          <p:nvPr/>
        </p:nvPicPr>
        <p:blipFill rotWithShape="1">
          <a:blip r:embed="rId5">
            <a:extLst>
              <a:ext uri="{28A0092B-C50C-407E-A947-70E740481C1C}">
                <a14:useLocalDpi xmlns:a14="http://schemas.microsoft.com/office/drawing/2010/main"/>
              </a:ext>
            </a:extLst>
          </a:blip>
          <a:srcRect l="11606" t="5255" r="26087"/>
          <a:stretch/>
        </p:blipFill>
        <p:spPr>
          <a:xfrm>
            <a:off x="3470923" y="1872298"/>
            <a:ext cx="2432977" cy="2774742"/>
          </a:xfrm>
          <a:prstGeom prst="rect">
            <a:avLst/>
          </a:prstGeom>
        </p:spPr>
      </p:pic>
    </p:spTree>
    <p:extLst>
      <p:ext uri="{BB962C8B-B14F-4D97-AF65-F5344CB8AC3E}">
        <p14:creationId xmlns:p14="http://schemas.microsoft.com/office/powerpoint/2010/main" val="4136862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6" grpId="0"/>
      <p:bldP spid="28" grpId="0"/>
      <p:bldP spid="29" grpId="0"/>
      <p:bldP spid="31" grpId="0"/>
      <p:bldP spid="3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39929-1E18-984E-9E04-AD5C43A07AC5}"/>
              </a:ext>
            </a:extLst>
          </p:cNvPr>
          <p:cNvSpPr>
            <a:spLocks noGrp="1"/>
          </p:cNvSpPr>
          <p:nvPr>
            <p:ph type="title"/>
          </p:nvPr>
        </p:nvSpPr>
        <p:spPr/>
        <p:txBody>
          <a:bodyPr>
            <a:normAutofit fontScale="90000"/>
          </a:bodyPr>
          <a:lstStyle/>
          <a:p>
            <a:r>
              <a:rPr lang="en-CN" dirty="0"/>
              <a:t>Conclusion</a:t>
            </a:r>
          </a:p>
        </p:txBody>
      </p:sp>
      <p:sp>
        <p:nvSpPr>
          <p:cNvPr id="4" name="Google Shape;162;p26">
            <a:extLst>
              <a:ext uri="{FF2B5EF4-FFF2-40B4-BE49-F238E27FC236}">
                <a16:creationId xmlns:a16="http://schemas.microsoft.com/office/drawing/2014/main" id="{0CB5C0EB-7616-994D-910F-C5ADBA2FAA30}"/>
              </a:ext>
            </a:extLst>
          </p:cNvPr>
          <p:cNvSpPr txBox="1">
            <a:spLocks noGrp="1"/>
          </p:cNvSpPr>
          <p:nvPr>
            <p:ph type="body" idx="1"/>
          </p:nvPr>
        </p:nvSpPr>
        <p:spPr>
          <a:xfrm>
            <a:off x="311700" y="1152475"/>
            <a:ext cx="8520600" cy="3767868"/>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solidFill>
                  <a:schemeClr val="bg2"/>
                </a:solidFill>
              </a:rPr>
              <a:t>Both minimax value iteration and minimax Q-learning are value-based methods: find the fixed point of Bellman operator, and, from the optimal value function, the joint Nash equilibrium policy can be extracted.</a:t>
            </a:r>
          </a:p>
          <a:p>
            <a:pPr marL="0" indent="0">
              <a:spcAft>
                <a:spcPts val="1200"/>
              </a:spcAft>
              <a:buNone/>
            </a:pPr>
            <a:r>
              <a:rPr lang="en-CN" dirty="0">
                <a:solidFill>
                  <a:schemeClr val="bg2"/>
                </a:solidFill>
              </a:rPr>
              <a:t>Both algorithm results in the same estimation of the optimal value. </a:t>
            </a:r>
            <a:endParaRPr lang="en-US" dirty="0">
              <a:solidFill>
                <a:schemeClr val="bg2"/>
              </a:solidFill>
            </a:endParaRPr>
          </a:p>
          <a:p>
            <a:pPr marL="0" lvl="0" indent="0">
              <a:spcAft>
                <a:spcPts val="1200"/>
              </a:spcAft>
              <a:buNone/>
            </a:pPr>
            <a:r>
              <a:rPr lang="en-US" dirty="0">
                <a:solidFill>
                  <a:schemeClr val="bg2"/>
                </a:solidFill>
              </a:rPr>
              <a:t>There are also policy-based methods both in MDP and Markov game.</a:t>
            </a:r>
          </a:p>
          <a:p>
            <a:pPr marL="285750" lvl="0" indent="-285750">
              <a:spcAft>
                <a:spcPts val="1200"/>
              </a:spcAft>
              <a:buFontTx/>
              <a:buChar char="-"/>
            </a:pPr>
            <a:r>
              <a:rPr lang="en-US" dirty="0">
                <a:solidFill>
                  <a:schemeClr val="bg2"/>
                </a:solidFill>
              </a:rPr>
              <a:t>Policy Gradient (PG)</a:t>
            </a:r>
          </a:p>
          <a:p>
            <a:pPr marL="285750" lvl="0" indent="-285750">
              <a:spcAft>
                <a:spcPts val="1200"/>
              </a:spcAft>
              <a:buFontTx/>
              <a:buChar char="-"/>
            </a:pPr>
            <a:r>
              <a:rPr lang="en-US" dirty="0">
                <a:solidFill>
                  <a:schemeClr val="bg2"/>
                </a:solidFill>
              </a:rPr>
              <a:t>Policy Optimization (PO)</a:t>
            </a:r>
          </a:p>
          <a:p>
            <a:pPr marL="0" lvl="0" indent="0">
              <a:spcAft>
                <a:spcPts val="1200"/>
              </a:spcAft>
              <a:buNone/>
            </a:pPr>
            <a:r>
              <a:rPr lang="en-US" dirty="0">
                <a:solidFill>
                  <a:schemeClr val="bg2"/>
                </a:solidFill>
              </a:rPr>
              <a:t>There are also other type of game.</a:t>
            </a:r>
          </a:p>
        </p:txBody>
      </p:sp>
    </p:spTree>
    <p:extLst>
      <p:ext uri="{BB962C8B-B14F-4D97-AF65-F5344CB8AC3E}">
        <p14:creationId xmlns:p14="http://schemas.microsoft.com/office/powerpoint/2010/main" val="9808652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Policy Gradient for MDP</a:t>
            </a:r>
            <a:endParaRPr dirty="0"/>
          </a:p>
        </p:txBody>
      </p:sp>
      <mc:AlternateContent xmlns:mc="http://schemas.openxmlformats.org/markup-compatibility/2006" xmlns:a14="http://schemas.microsoft.com/office/drawing/2010/main">
        <mc:Choice Requires="a14">
          <p:sp>
            <p:nvSpPr>
              <p:cNvPr id="162" name="Google Shape;162;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solidFill>
                      <a:schemeClr val="bg2"/>
                    </a:solidFill>
                  </a:rPr>
                  <a:t>Consider a parameterized policy: </a:t>
                </a:r>
                <a14:m>
                  <m:oMath xmlns:m="http://schemas.openxmlformats.org/officeDocument/2006/math">
                    <m:sSub>
                      <m:sSubPr>
                        <m:ctrlPr>
                          <a:rPr lang="en-US" b="0" i="1" smtClean="0">
                            <a:solidFill>
                              <a:schemeClr val="bg2"/>
                            </a:solidFill>
                            <a:latin typeface="Cambria Math" panose="02040503050406030204" pitchFamily="18" charset="0"/>
                            <a:ea typeface="Cambria Math" panose="02040503050406030204" pitchFamily="18" charset="0"/>
                          </a:rPr>
                        </m:ctrlPr>
                      </m:sSubPr>
                      <m:e>
                        <m:r>
                          <a:rPr lang="en-US" i="1" smtClean="0">
                            <a:solidFill>
                              <a:schemeClr val="bg2"/>
                            </a:solidFill>
                            <a:latin typeface="Cambria Math" panose="02040503050406030204" pitchFamily="18" charset="0"/>
                            <a:ea typeface="Cambria Math" panose="02040503050406030204" pitchFamily="18" charset="0"/>
                          </a:rPr>
                          <m:t>𝜋</m:t>
                        </m:r>
                      </m:e>
                      <m:sub>
                        <m:r>
                          <a:rPr lang="en-US" b="0" i="1" smtClean="0">
                            <a:solidFill>
                              <a:schemeClr val="bg2"/>
                            </a:solidFill>
                            <a:latin typeface="Cambria Math" panose="02040503050406030204" pitchFamily="18" charset="0"/>
                            <a:ea typeface="Cambria Math" panose="02040503050406030204" pitchFamily="18" charset="0"/>
                          </a:rPr>
                          <m:t>𝜃</m:t>
                        </m:r>
                      </m:sub>
                    </m:sSub>
                  </m:oMath>
                </a14:m>
                <a:endParaRPr lang="en-US" dirty="0">
                  <a:solidFill>
                    <a:schemeClr val="bg2"/>
                  </a:solidFill>
                </a:endParaRPr>
              </a:p>
              <a:p>
                <a:pPr marL="342900" lvl="0">
                  <a:spcAft>
                    <a:spcPts val="1200"/>
                  </a:spcAft>
                  <a:buAutoNum type="arabicPeriod"/>
                </a:pPr>
                <a:r>
                  <a:rPr lang="en-CN" dirty="0">
                    <a:solidFill>
                      <a:schemeClr val="bg2"/>
                    </a:solidFill>
                  </a:rPr>
                  <a:t>Softmax Policy for discrete MDPs: </a:t>
                </a:r>
                <a14:m>
                  <m:oMath xmlns:m="http://schemas.openxmlformats.org/officeDocument/2006/math">
                    <m:sSub>
                      <m:sSubPr>
                        <m:ctrlPr>
                          <a:rPr lang="en-US" b="0" i="1" smtClean="0">
                            <a:solidFill>
                              <a:schemeClr val="bg2"/>
                            </a:solidFill>
                            <a:latin typeface="Cambria Math" panose="02040503050406030204" pitchFamily="18" charset="0"/>
                            <a:ea typeface="Cambria Math" panose="02040503050406030204" pitchFamily="18" charset="0"/>
                          </a:rPr>
                        </m:ctrlPr>
                      </m:sSubPr>
                      <m:e>
                        <m:r>
                          <a:rPr lang="en-CN" i="1" smtClean="0">
                            <a:solidFill>
                              <a:schemeClr val="bg2"/>
                            </a:solidFill>
                            <a:latin typeface="Cambria Math" panose="02040503050406030204" pitchFamily="18" charset="0"/>
                            <a:ea typeface="Cambria Math" panose="02040503050406030204" pitchFamily="18" charset="0"/>
                          </a:rPr>
                          <m:t>𝜃</m:t>
                        </m:r>
                      </m:e>
                      <m:sub>
                        <m:r>
                          <a:rPr lang="en-US" b="0" i="1" smtClean="0">
                            <a:solidFill>
                              <a:schemeClr val="bg2"/>
                            </a:solidFill>
                            <a:latin typeface="Cambria Math" panose="02040503050406030204" pitchFamily="18" charset="0"/>
                            <a:ea typeface="Cambria Math" panose="02040503050406030204" pitchFamily="18" charset="0"/>
                          </a:rPr>
                          <m:t>𝑠</m:t>
                        </m:r>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𝑎</m:t>
                        </m:r>
                      </m:sub>
                    </m:sSub>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ℝ</m:t>
                    </m:r>
                    <m:r>
                      <a:rPr lang="en-US" b="0" i="1" smtClean="0">
                        <a:solidFill>
                          <a:schemeClr val="bg2"/>
                        </a:solidFill>
                        <a:latin typeface="Cambria Math" panose="02040503050406030204" pitchFamily="18" charset="0"/>
                        <a:ea typeface="Cambria Math" panose="02040503050406030204" pitchFamily="18" charset="0"/>
                      </a:rPr>
                      <m:t>, ∀</m:t>
                    </m:r>
                    <m:r>
                      <a:rPr lang="en-US" b="0" i="1" smtClean="0">
                        <a:solidFill>
                          <a:schemeClr val="bg2"/>
                        </a:solidFill>
                        <a:latin typeface="Cambria Math" panose="02040503050406030204" pitchFamily="18" charset="0"/>
                        <a:ea typeface="Cambria Math" panose="02040503050406030204" pitchFamily="18" charset="0"/>
                      </a:rPr>
                      <m:t>𝑠</m:t>
                    </m:r>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𝑎</m:t>
                    </m:r>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𝒮</m:t>
                    </m:r>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𝒜</m:t>
                    </m:r>
                  </m:oMath>
                </a14:m>
                <a:r>
                  <a:rPr lang="en-CN" dirty="0">
                    <a:solidFill>
                      <a:schemeClr val="bg2"/>
                    </a:solidFill>
                  </a:rPr>
                  <a:t>, </a:t>
                </a:r>
                <a14:m>
                  <m:oMath xmlns:m="http://schemas.openxmlformats.org/officeDocument/2006/math">
                    <m:sSub>
                      <m:sSubPr>
                        <m:ctrlPr>
                          <a:rPr lang="en-US" b="0" i="1" smtClean="0">
                            <a:solidFill>
                              <a:schemeClr val="bg2"/>
                            </a:solidFill>
                            <a:latin typeface="Cambria Math" panose="02040503050406030204" pitchFamily="18" charset="0"/>
                            <a:ea typeface="Cambria Math" panose="02040503050406030204" pitchFamily="18" charset="0"/>
                          </a:rPr>
                        </m:ctrlPr>
                      </m:sSubPr>
                      <m:e>
                        <m:r>
                          <a:rPr lang="en-CN" i="1" smtClean="0">
                            <a:solidFill>
                              <a:schemeClr val="bg2"/>
                            </a:solidFill>
                            <a:latin typeface="Cambria Math" panose="02040503050406030204" pitchFamily="18" charset="0"/>
                            <a:ea typeface="Cambria Math" panose="02040503050406030204" pitchFamily="18" charset="0"/>
                          </a:rPr>
                          <m:t>𝜋</m:t>
                        </m:r>
                      </m:e>
                      <m:sub>
                        <m:r>
                          <a:rPr lang="en-CN" i="1" smtClean="0">
                            <a:solidFill>
                              <a:schemeClr val="bg2"/>
                            </a:solidFill>
                            <a:latin typeface="Cambria Math" panose="02040503050406030204" pitchFamily="18" charset="0"/>
                            <a:ea typeface="Cambria Math" panose="02040503050406030204" pitchFamily="18" charset="0"/>
                          </a:rPr>
                          <m:t>𝜃</m:t>
                        </m:r>
                      </m:sub>
                    </m:sSub>
                    <m:d>
                      <m:dPr>
                        <m:ctrlPr>
                          <a:rPr lang="en-US" b="0" i="1" smtClean="0">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𝑎</m:t>
                        </m:r>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𝑠</m:t>
                        </m:r>
                      </m:e>
                    </m:d>
                    <m:r>
                      <a:rPr lang="en-US" b="0" i="1" smtClean="0">
                        <a:solidFill>
                          <a:schemeClr val="bg2"/>
                        </a:solidFill>
                        <a:latin typeface="Cambria Math" panose="02040503050406030204" pitchFamily="18" charset="0"/>
                        <a:ea typeface="Cambria Math" panose="02040503050406030204" pitchFamily="18" charset="0"/>
                      </a:rPr>
                      <m:t>=</m:t>
                    </m:r>
                    <m:f>
                      <m:fPr>
                        <m:ctrlPr>
                          <a:rPr lang="en-US" b="0" i="1" smtClean="0">
                            <a:solidFill>
                              <a:schemeClr val="bg2"/>
                            </a:solidFill>
                            <a:latin typeface="Cambria Math" panose="02040503050406030204" pitchFamily="18" charset="0"/>
                            <a:ea typeface="Cambria Math" panose="02040503050406030204" pitchFamily="18" charset="0"/>
                          </a:rPr>
                        </m:ctrlPr>
                      </m:fPr>
                      <m:num>
                        <m:func>
                          <m:funcPr>
                            <m:ctrlPr>
                              <a:rPr lang="en-US" b="0" i="1" smtClean="0">
                                <a:solidFill>
                                  <a:schemeClr val="bg2"/>
                                </a:solidFill>
                                <a:latin typeface="Cambria Math" panose="02040503050406030204" pitchFamily="18" charset="0"/>
                                <a:ea typeface="Cambria Math" panose="02040503050406030204" pitchFamily="18" charset="0"/>
                              </a:rPr>
                            </m:ctrlPr>
                          </m:funcPr>
                          <m:fName>
                            <m:r>
                              <m:rPr>
                                <m:sty m:val="p"/>
                              </m:rPr>
                              <a:rPr lang="en-US" b="0" i="0" smtClean="0">
                                <a:solidFill>
                                  <a:schemeClr val="bg2"/>
                                </a:solidFill>
                                <a:latin typeface="Cambria Math" panose="02040503050406030204" pitchFamily="18" charset="0"/>
                                <a:ea typeface="Cambria Math" panose="02040503050406030204" pitchFamily="18" charset="0"/>
                              </a:rPr>
                              <m:t>exp</m:t>
                            </m:r>
                          </m:fName>
                          <m:e>
                            <m:d>
                              <m:dPr>
                                <m:ctrlPr>
                                  <a:rPr lang="en-US" b="0" i="1" smtClean="0">
                                    <a:solidFill>
                                      <a:schemeClr val="bg2"/>
                                    </a:solidFill>
                                    <a:latin typeface="Cambria Math" panose="02040503050406030204" pitchFamily="18" charset="0"/>
                                    <a:ea typeface="Cambria Math" panose="02040503050406030204" pitchFamily="18" charset="0"/>
                                  </a:rPr>
                                </m:ctrlPr>
                              </m:dPr>
                              <m:e>
                                <m:sSub>
                                  <m:sSubPr>
                                    <m:ctrlPr>
                                      <a:rPr lang="en-US" i="1">
                                        <a:solidFill>
                                          <a:schemeClr val="bg2"/>
                                        </a:solidFill>
                                        <a:latin typeface="Cambria Math" panose="02040503050406030204" pitchFamily="18" charset="0"/>
                                        <a:ea typeface="Cambria Math" panose="02040503050406030204" pitchFamily="18" charset="0"/>
                                      </a:rPr>
                                    </m:ctrlPr>
                                  </m:sSubPr>
                                  <m:e>
                                    <m:r>
                                      <a:rPr lang="en-CN" i="1">
                                        <a:solidFill>
                                          <a:schemeClr val="bg2"/>
                                        </a:solidFill>
                                        <a:latin typeface="Cambria Math" panose="02040503050406030204" pitchFamily="18" charset="0"/>
                                        <a:ea typeface="Cambria Math" panose="02040503050406030204" pitchFamily="18" charset="0"/>
                                      </a:rPr>
                                      <m:t>𝜃</m:t>
                                    </m:r>
                                  </m:e>
                                  <m:sub>
                                    <m:r>
                                      <a:rPr lang="en-US" i="1">
                                        <a:solidFill>
                                          <a:schemeClr val="bg2"/>
                                        </a:solidFill>
                                        <a:latin typeface="Cambria Math" panose="02040503050406030204" pitchFamily="18" charset="0"/>
                                        <a:ea typeface="Cambria Math" panose="02040503050406030204" pitchFamily="18" charset="0"/>
                                      </a:rPr>
                                      <m:t>𝑠</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𝑎</m:t>
                                    </m:r>
                                  </m:sub>
                                </m:sSub>
                              </m:e>
                            </m:d>
                          </m:e>
                        </m:func>
                      </m:num>
                      <m:den>
                        <m:nary>
                          <m:naryPr>
                            <m:chr m:val="∑"/>
                            <m:limLoc m:val="subSup"/>
                            <m:supHide m:val="on"/>
                            <m:ctrlPr>
                              <a:rPr lang="en-US" b="0" i="1" smtClean="0">
                                <a:solidFill>
                                  <a:schemeClr val="bg2"/>
                                </a:solidFill>
                                <a:latin typeface="Cambria Math" panose="02040503050406030204" pitchFamily="18" charset="0"/>
                                <a:ea typeface="Cambria Math" panose="02040503050406030204" pitchFamily="18" charset="0"/>
                              </a:rPr>
                            </m:ctrlPr>
                          </m:naryPr>
                          <m:sub>
                            <m:r>
                              <m:rPr>
                                <m:brk m:alnAt="9"/>
                              </m:rPr>
                              <a:rPr lang="en-US" b="0" i="1" smtClean="0">
                                <a:solidFill>
                                  <a:schemeClr val="bg2"/>
                                </a:solidFill>
                                <a:latin typeface="Cambria Math" panose="02040503050406030204" pitchFamily="18" charset="0"/>
                                <a:ea typeface="Cambria Math" panose="02040503050406030204" pitchFamily="18" charset="0"/>
                              </a:rPr>
                              <m:t>𝑎</m:t>
                            </m:r>
                            <m:r>
                              <a:rPr lang="en-US" b="0" i="1" smtClean="0">
                                <a:solidFill>
                                  <a:schemeClr val="bg2"/>
                                </a:solidFill>
                                <a:latin typeface="Cambria Math" panose="02040503050406030204" pitchFamily="18" charset="0"/>
                                <a:ea typeface="Cambria Math" panose="02040503050406030204" pitchFamily="18" charset="0"/>
                              </a:rPr>
                              <m:t>′</m:t>
                            </m:r>
                          </m:sub>
                          <m:sup/>
                          <m:e>
                            <m:func>
                              <m:funcPr>
                                <m:ctrlPr>
                                  <a:rPr lang="en-US" b="0" i="1" smtClean="0">
                                    <a:solidFill>
                                      <a:schemeClr val="bg2"/>
                                    </a:solidFill>
                                    <a:latin typeface="Cambria Math" panose="02040503050406030204" pitchFamily="18" charset="0"/>
                                    <a:ea typeface="Cambria Math" panose="02040503050406030204" pitchFamily="18" charset="0"/>
                                  </a:rPr>
                                </m:ctrlPr>
                              </m:funcPr>
                              <m:fName>
                                <m:r>
                                  <m:rPr>
                                    <m:sty m:val="p"/>
                                  </m:rPr>
                                  <a:rPr lang="en-US" b="0" i="0" smtClean="0">
                                    <a:solidFill>
                                      <a:schemeClr val="bg2"/>
                                    </a:solidFill>
                                    <a:latin typeface="Cambria Math" panose="02040503050406030204" pitchFamily="18" charset="0"/>
                                    <a:ea typeface="Cambria Math" panose="02040503050406030204" pitchFamily="18" charset="0"/>
                                  </a:rPr>
                                  <m:t>exp</m:t>
                                </m:r>
                              </m:fName>
                              <m:e>
                                <m:d>
                                  <m:dPr>
                                    <m:ctrlPr>
                                      <a:rPr lang="en-US" b="0" i="1" smtClean="0">
                                        <a:solidFill>
                                          <a:schemeClr val="bg2"/>
                                        </a:solidFill>
                                        <a:latin typeface="Cambria Math" panose="02040503050406030204" pitchFamily="18" charset="0"/>
                                        <a:ea typeface="Cambria Math" panose="02040503050406030204" pitchFamily="18" charset="0"/>
                                      </a:rPr>
                                    </m:ctrlPr>
                                  </m:dPr>
                                  <m:e>
                                    <m:sSub>
                                      <m:sSubPr>
                                        <m:ctrlPr>
                                          <a:rPr lang="en-US" i="1">
                                            <a:solidFill>
                                              <a:schemeClr val="bg2"/>
                                            </a:solidFill>
                                            <a:latin typeface="Cambria Math" panose="02040503050406030204" pitchFamily="18" charset="0"/>
                                            <a:ea typeface="Cambria Math" panose="02040503050406030204" pitchFamily="18" charset="0"/>
                                          </a:rPr>
                                        </m:ctrlPr>
                                      </m:sSubPr>
                                      <m:e>
                                        <m:r>
                                          <a:rPr lang="en-CN" i="1">
                                            <a:solidFill>
                                              <a:schemeClr val="bg2"/>
                                            </a:solidFill>
                                            <a:latin typeface="Cambria Math" panose="02040503050406030204" pitchFamily="18" charset="0"/>
                                            <a:ea typeface="Cambria Math" panose="02040503050406030204" pitchFamily="18" charset="0"/>
                                          </a:rPr>
                                          <m:t>𝜃</m:t>
                                        </m:r>
                                      </m:e>
                                      <m:sub>
                                        <m:r>
                                          <a:rPr lang="en-US" i="1">
                                            <a:solidFill>
                                              <a:schemeClr val="bg2"/>
                                            </a:solidFill>
                                            <a:latin typeface="Cambria Math" panose="02040503050406030204" pitchFamily="18" charset="0"/>
                                            <a:ea typeface="Cambria Math" panose="02040503050406030204" pitchFamily="18" charset="0"/>
                                          </a:rPr>
                                          <m:t>𝑠</m:t>
                                        </m:r>
                                        <m:r>
                                          <a:rPr lang="en-US" i="1">
                                            <a:solidFill>
                                              <a:schemeClr val="bg2"/>
                                            </a:solidFill>
                                            <a:latin typeface="Cambria Math" panose="02040503050406030204" pitchFamily="18" charset="0"/>
                                            <a:ea typeface="Cambria Math" panose="02040503050406030204" pitchFamily="18" charset="0"/>
                                          </a:rPr>
                                          <m:t>,</m:t>
                                        </m:r>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𝑎</m:t>
                                            </m:r>
                                          </m:e>
                                          <m:sup>
                                            <m:r>
                                              <a:rPr lang="en-US" b="0" i="1" smtClean="0">
                                                <a:solidFill>
                                                  <a:schemeClr val="bg2"/>
                                                </a:solidFill>
                                                <a:latin typeface="Cambria Math" panose="02040503050406030204" pitchFamily="18" charset="0"/>
                                                <a:ea typeface="Cambria Math" panose="02040503050406030204" pitchFamily="18" charset="0"/>
                                              </a:rPr>
                                              <m:t>′</m:t>
                                            </m:r>
                                          </m:sup>
                                        </m:sSup>
                                      </m:sub>
                                    </m:sSub>
                                  </m:e>
                                </m:d>
                              </m:e>
                            </m:func>
                          </m:e>
                        </m:nary>
                      </m:den>
                    </m:f>
                  </m:oMath>
                </a14:m>
                <a:endParaRPr lang="en-CN" dirty="0">
                  <a:solidFill>
                    <a:schemeClr val="bg2"/>
                  </a:solidFill>
                </a:endParaRPr>
              </a:p>
              <a:p>
                <a:pPr marL="342900" lvl="0">
                  <a:spcAft>
                    <a:spcPts val="1200"/>
                  </a:spcAft>
                  <a:buAutoNum type="arabicPeriod"/>
                </a:pPr>
                <a:r>
                  <a:rPr lang="en-CN" dirty="0">
                    <a:solidFill>
                      <a:schemeClr val="bg2"/>
                    </a:solidFill>
                  </a:rPr>
                  <a:t>Softmax Linear Policy: feature vector </a:t>
                </a:r>
                <a14:m>
                  <m:oMath xmlns:m="http://schemas.openxmlformats.org/officeDocument/2006/math">
                    <m:r>
                      <a:rPr lang="en-CN" i="1" smtClean="0">
                        <a:solidFill>
                          <a:schemeClr val="bg2"/>
                        </a:solidFill>
                        <a:latin typeface="Cambria Math" panose="02040503050406030204" pitchFamily="18" charset="0"/>
                        <a:ea typeface="Cambria Math" panose="02040503050406030204" pitchFamily="18" charset="0"/>
                      </a:rPr>
                      <m:t>𝜙</m:t>
                    </m:r>
                    <m:d>
                      <m:dPr>
                        <m:ctrlPr>
                          <a:rPr lang="en-US" b="0" i="1" smtClean="0">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𝑠</m:t>
                        </m:r>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𝑎</m:t>
                        </m:r>
                      </m:e>
                    </m:d>
                    <m:r>
                      <a:rPr lang="en-US" b="0" i="1" smtClean="0">
                        <a:solidFill>
                          <a:schemeClr val="bg2"/>
                        </a:solidFill>
                        <a:latin typeface="Cambria Math" panose="02040503050406030204" pitchFamily="18" charset="0"/>
                        <a:ea typeface="Cambria Math" panose="02040503050406030204" pitchFamily="18" charset="0"/>
                      </a:rPr>
                      <m:t>∈</m:t>
                    </m:r>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b="0" i="1" smtClean="0">
                            <a:solidFill>
                              <a:schemeClr val="bg2"/>
                            </a:solidFill>
                            <a:latin typeface="Cambria Math" panose="02040503050406030204" pitchFamily="18" charset="0"/>
                            <a:ea typeface="Cambria Math" panose="02040503050406030204" pitchFamily="18" charset="0"/>
                          </a:rPr>
                          <m:t>ℝ</m:t>
                        </m:r>
                      </m:e>
                      <m:sup>
                        <m:r>
                          <a:rPr lang="en-US" b="0" i="1" smtClean="0">
                            <a:solidFill>
                              <a:schemeClr val="bg2"/>
                            </a:solidFill>
                            <a:latin typeface="Cambria Math" panose="02040503050406030204" pitchFamily="18" charset="0"/>
                            <a:ea typeface="Cambria Math" panose="02040503050406030204" pitchFamily="18" charset="0"/>
                          </a:rPr>
                          <m:t>𝑑</m:t>
                        </m:r>
                      </m:sup>
                    </m:sSup>
                    <m:r>
                      <a:rPr lang="en-US" b="0" i="1" smtClean="0">
                        <a:solidFill>
                          <a:schemeClr val="bg2"/>
                        </a:solidFill>
                        <a:latin typeface="Cambria Math" panose="02040503050406030204" pitchFamily="18" charset="0"/>
                        <a:ea typeface="Cambria Math" panose="02040503050406030204" pitchFamily="18" charset="0"/>
                      </a:rPr>
                      <m:t>, </m:t>
                    </m:r>
                    <m:r>
                      <a:rPr lang="en-US" b="0" i="1" smtClean="0">
                        <a:solidFill>
                          <a:schemeClr val="bg2"/>
                        </a:solidFill>
                        <a:latin typeface="Cambria Math" panose="02040503050406030204" pitchFamily="18" charset="0"/>
                        <a:ea typeface="Cambria Math" panose="02040503050406030204" pitchFamily="18" charset="0"/>
                      </a:rPr>
                      <m:t>𝜃</m:t>
                    </m:r>
                    <m:r>
                      <a:rPr lang="en-US" i="1">
                        <a:solidFill>
                          <a:schemeClr val="bg2"/>
                        </a:solidFill>
                        <a:latin typeface="Cambria Math" panose="02040503050406030204" pitchFamily="18" charset="0"/>
                        <a:ea typeface="Cambria Math" panose="02040503050406030204" pitchFamily="18" charset="0"/>
                      </a:rPr>
                      <m:t>∈</m:t>
                    </m:r>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ℝ</m:t>
                        </m:r>
                      </m:e>
                      <m:sup>
                        <m:r>
                          <a:rPr lang="en-US" i="1">
                            <a:solidFill>
                              <a:schemeClr val="bg2"/>
                            </a:solidFill>
                            <a:latin typeface="Cambria Math" panose="02040503050406030204" pitchFamily="18" charset="0"/>
                            <a:ea typeface="Cambria Math" panose="02040503050406030204" pitchFamily="18" charset="0"/>
                          </a:rPr>
                          <m:t>𝑑</m:t>
                        </m:r>
                      </m:sup>
                    </m:sSup>
                  </m:oMath>
                </a14:m>
                <a:r>
                  <a:rPr lang="en-CN" dirty="0">
                    <a:solidFill>
                      <a:schemeClr val="bg2"/>
                    </a:solidFill>
                  </a:rPr>
                  <a:t>,                                 </a:t>
                </a:r>
                <a14:m>
                  <m:oMath xmlns:m="http://schemas.openxmlformats.org/officeDocument/2006/math">
                    <m:sSub>
                      <m:sSubPr>
                        <m:ctrlPr>
                          <a:rPr lang="en-US" i="1">
                            <a:solidFill>
                              <a:schemeClr val="bg2"/>
                            </a:solidFill>
                            <a:latin typeface="Cambria Math" panose="02040503050406030204" pitchFamily="18" charset="0"/>
                            <a:ea typeface="Cambria Math" panose="02040503050406030204" pitchFamily="18" charset="0"/>
                          </a:rPr>
                        </m:ctrlPr>
                      </m:sSubPr>
                      <m:e>
                        <m:r>
                          <a:rPr lang="en-CN" i="1">
                            <a:solidFill>
                              <a:schemeClr val="bg2"/>
                            </a:solidFill>
                            <a:latin typeface="Cambria Math" panose="02040503050406030204" pitchFamily="18" charset="0"/>
                            <a:ea typeface="Cambria Math" panose="02040503050406030204" pitchFamily="18" charset="0"/>
                          </a:rPr>
                          <m:t>𝜋</m:t>
                        </m:r>
                      </m:e>
                      <m:sub>
                        <m:r>
                          <a:rPr lang="en-CN" i="1">
                            <a:solidFill>
                              <a:schemeClr val="bg2"/>
                            </a:solidFill>
                            <a:latin typeface="Cambria Math" panose="02040503050406030204" pitchFamily="18" charset="0"/>
                            <a:ea typeface="Cambria Math" panose="02040503050406030204" pitchFamily="18" charset="0"/>
                          </a:rPr>
                          <m:t>𝜃</m:t>
                        </m:r>
                      </m:sub>
                    </m:sSub>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𝑎</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𝑠</m:t>
                        </m:r>
                      </m:e>
                    </m:d>
                    <m:r>
                      <a:rPr lang="en-US" i="1">
                        <a:solidFill>
                          <a:schemeClr val="bg2"/>
                        </a:solidFill>
                        <a:latin typeface="Cambria Math" panose="02040503050406030204" pitchFamily="18" charset="0"/>
                        <a:ea typeface="Cambria Math" panose="02040503050406030204" pitchFamily="18" charset="0"/>
                      </a:rPr>
                      <m:t>=</m:t>
                    </m:r>
                    <m:f>
                      <m:fPr>
                        <m:ctrlPr>
                          <a:rPr lang="en-US" i="1">
                            <a:solidFill>
                              <a:schemeClr val="bg2"/>
                            </a:solidFill>
                            <a:latin typeface="Cambria Math" panose="02040503050406030204" pitchFamily="18" charset="0"/>
                            <a:ea typeface="Cambria Math" panose="02040503050406030204" pitchFamily="18" charset="0"/>
                          </a:rPr>
                        </m:ctrlPr>
                      </m:fPr>
                      <m:num>
                        <m:func>
                          <m:funcPr>
                            <m:ctrlPr>
                              <a:rPr lang="en-US" i="1">
                                <a:solidFill>
                                  <a:schemeClr val="bg2"/>
                                </a:solidFill>
                                <a:latin typeface="Cambria Math" panose="02040503050406030204" pitchFamily="18" charset="0"/>
                                <a:ea typeface="Cambria Math" panose="02040503050406030204" pitchFamily="18" charset="0"/>
                              </a:rPr>
                            </m:ctrlPr>
                          </m:funcPr>
                          <m:fName>
                            <m:r>
                              <m:rPr>
                                <m:sty m:val="p"/>
                              </m:rPr>
                              <a:rPr lang="en-US">
                                <a:solidFill>
                                  <a:schemeClr val="bg2"/>
                                </a:solidFill>
                                <a:latin typeface="Cambria Math" panose="02040503050406030204" pitchFamily="18" charset="0"/>
                                <a:ea typeface="Cambria Math" panose="02040503050406030204" pitchFamily="18" charset="0"/>
                              </a:rPr>
                              <m:t>exp</m:t>
                            </m:r>
                          </m:fName>
                          <m:e>
                            <m:d>
                              <m:dPr>
                                <m:ctrlPr>
                                  <a:rPr lang="en-US" i="1">
                                    <a:solidFill>
                                      <a:schemeClr val="bg2"/>
                                    </a:solidFill>
                                    <a:latin typeface="Cambria Math" panose="02040503050406030204" pitchFamily="18" charset="0"/>
                                    <a:ea typeface="Cambria Math" panose="02040503050406030204" pitchFamily="18" charset="0"/>
                                  </a:rPr>
                                </m:ctrlPr>
                              </m:dPr>
                              <m:e>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𝜃</m:t>
                                    </m:r>
                                  </m:e>
                                  <m:sup>
                                    <m:r>
                                      <a:rPr lang="en-US" b="0" i="1" smtClean="0">
                                        <a:solidFill>
                                          <a:schemeClr val="bg2"/>
                                        </a:solidFill>
                                        <a:latin typeface="Cambria Math" panose="02040503050406030204" pitchFamily="18" charset="0"/>
                                        <a:ea typeface="Cambria Math" panose="02040503050406030204" pitchFamily="18" charset="0"/>
                                      </a:rPr>
                                      <m:t>𝑇</m:t>
                                    </m:r>
                                  </m:sup>
                                </m:sSup>
                                <m:r>
                                  <a:rPr lang="en-CN" i="1">
                                    <a:solidFill>
                                      <a:schemeClr val="bg2"/>
                                    </a:solidFill>
                                    <a:latin typeface="Cambria Math" panose="02040503050406030204" pitchFamily="18" charset="0"/>
                                    <a:ea typeface="Cambria Math" panose="02040503050406030204" pitchFamily="18" charset="0"/>
                                  </a:rPr>
                                  <m:t>𝜙</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𝑠</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𝑎</m:t>
                                    </m:r>
                                  </m:e>
                                </m:d>
                              </m:e>
                            </m:d>
                          </m:e>
                        </m:func>
                      </m:num>
                      <m:den>
                        <m:nary>
                          <m:naryPr>
                            <m:chr m:val="∑"/>
                            <m:limLoc m:val="subSup"/>
                            <m:supHide m:val="on"/>
                            <m:ctrlPr>
                              <a:rPr lang="en-US" i="1">
                                <a:solidFill>
                                  <a:schemeClr val="bg2"/>
                                </a:solidFill>
                                <a:latin typeface="Cambria Math" panose="02040503050406030204" pitchFamily="18" charset="0"/>
                                <a:ea typeface="Cambria Math" panose="02040503050406030204" pitchFamily="18" charset="0"/>
                              </a:rPr>
                            </m:ctrlPr>
                          </m:naryPr>
                          <m:sub>
                            <m:r>
                              <m:rPr>
                                <m:brk m:alnAt="9"/>
                              </m:rPr>
                              <a:rPr lang="en-US" i="1">
                                <a:solidFill>
                                  <a:schemeClr val="bg2"/>
                                </a:solidFill>
                                <a:latin typeface="Cambria Math" panose="02040503050406030204" pitchFamily="18" charset="0"/>
                                <a:ea typeface="Cambria Math" panose="02040503050406030204" pitchFamily="18" charset="0"/>
                              </a:rPr>
                              <m:t>𝑎</m:t>
                            </m:r>
                            <m:r>
                              <a:rPr lang="en-US" i="1">
                                <a:solidFill>
                                  <a:schemeClr val="bg2"/>
                                </a:solidFill>
                                <a:latin typeface="Cambria Math" panose="02040503050406030204" pitchFamily="18" charset="0"/>
                                <a:ea typeface="Cambria Math" panose="02040503050406030204" pitchFamily="18" charset="0"/>
                              </a:rPr>
                              <m:t>′</m:t>
                            </m:r>
                          </m:sub>
                          <m:sup/>
                          <m:e>
                            <m:func>
                              <m:funcPr>
                                <m:ctrlPr>
                                  <a:rPr lang="en-US" i="1">
                                    <a:solidFill>
                                      <a:schemeClr val="bg2"/>
                                    </a:solidFill>
                                    <a:latin typeface="Cambria Math" panose="02040503050406030204" pitchFamily="18" charset="0"/>
                                    <a:ea typeface="Cambria Math" panose="02040503050406030204" pitchFamily="18" charset="0"/>
                                  </a:rPr>
                                </m:ctrlPr>
                              </m:funcPr>
                              <m:fName>
                                <m:r>
                                  <m:rPr>
                                    <m:sty m:val="p"/>
                                  </m:rPr>
                                  <a:rPr lang="en-US">
                                    <a:solidFill>
                                      <a:schemeClr val="bg2"/>
                                    </a:solidFill>
                                    <a:latin typeface="Cambria Math" panose="02040503050406030204" pitchFamily="18" charset="0"/>
                                    <a:ea typeface="Cambria Math" panose="02040503050406030204" pitchFamily="18" charset="0"/>
                                  </a:rPr>
                                  <m:t>exp</m:t>
                                </m:r>
                              </m:fName>
                              <m:e>
                                <m:d>
                                  <m:dPr>
                                    <m:ctrlPr>
                                      <a:rPr lang="en-US" i="1">
                                        <a:solidFill>
                                          <a:schemeClr val="bg2"/>
                                        </a:solidFill>
                                        <a:latin typeface="Cambria Math" panose="02040503050406030204" pitchFamily="18" charset="0"/>
                                        <a:ea typeface="Cambria Math" panose="02040503050406030204" pitchFamily="18" charset="0"/>
                                      </a:rPr>
                                    </m:ctrlPr>
                                  </m:dPr>
                                  <m:e>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𝜃</m:t>
                                        </m:r>
                                      </m:e>
                                      <m:sup>
                                        <m:r>
                                          <a:rPr lang="en-US" i="1">
                                            <a:solidFill>
                                              <a:schemeClr val="bg2"/>
                                            </a:solidFill>
                                            <a:latin typeface="Cambria Math" panose="02040503050406030204" pitchFamily="18" charset="0"/>
                                            <a:ea typeface="Cambria Math" panose="02040503050406030204" pitchFamily="18" charset="0"/>
                                          </a:rPr>
                                          <m:t>𝑇</m:t>
                                        </m:r>
                                      </m:sup>
                                    </m:sSup>
                                    <m:r>
                                      <a:rPr lang="en-CN" i="1">
                                        <a:solidFill>
                                          <a:schemeClr val="bg2"/>
                                        </a:solidFill>
                                        <a:latin typeface="Cambria Math" panose="02040503050406030204" pitchFamily="18" charset="0"/>
                                        <a:ea typeface="Cambria Math" panose="02040503050406030204" pitchFamily="18" charset="0"/>
                                      </a:rPr>
                                      <m:t>𝜙</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𝑠</m:t>
                                        </m:r>
                                        <m:r>
                                          <a:rPr lang="en-US" i="1">
                                            <a:solidFill>
                                              <a:schemeClr val="bg2"/>
                                            </a:solidFill>
                                            <a:latin typeface="Cambria Math" panose="02040503050406030204" pitchFamily="18" charset="0"/>
                                            <a:ea typeface="Cambria Math" panose="02040503050406030204" pitchFamily="18" charset="0"/>
                                          </a:rPr>
                                          <m:t>,</m:t>
                                        </m:r>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𝑎</m:t>
                                            </m:r>
                                          </m:e>
                                          <m:sup>
                                            <m:r>
                                              <a:rPr lang="en-US" b="0" i="1" smtClean="0">
                                                <a:solidFill>
                                                  <a:schemeClr val="bg2"/>
                                                </a:solidFill>
                                                <a:latin typeface="Cambria Math" panose="02040503050406030204" pitchFamily="18" charset="0"/>
                                                <a:ea typeface="Cambria Math" panose="02040503050406030204" pitchFamily="18" charset="0"/>
                                              </a:rPr>
                                              <m:t>′</m:t>
                                            </m:r>
                                          </m:sup>
                                        </m:sSup>
                                      </m:e>
                                    </m:d>
                                  </m:e>
                                </m:d>
                              </m:e>
                            </m:func>
                          </m:e>
                        </m:nary>
                      </m:den>
                    </m:f>
                  </m:oMath>
                </a14:m>
                <a:endParaRPr lang="en-CN" dirty="0">
                  <a:solidFill>
                    <a:schemeClr val="bg2"/>
                  </a:solidFill>
                </a:endParaRPr>
              </a:p>
              <a:p>
                <a:pPr marL="342900" lvl="0">
                  <a:spcAft>
                    <a:spcPts val="1200"/>
                  </a:spcAft>
                  <a:buAutoNum type="arabicPeriod"/>
                </a:pPr>
                <a:r>
                  <a:rPr lang="en-CN" dirty="0">
                    <a:solidFill>
                      <a:schemeClr val="bg2"/>
                    </a:solidFill>
                  </a:rPr>
                  <a:t>Neral Policy: Neural Network </a:t>
                </a:r>
                <a14:m>
                  <m:oMath xmlns:m="http://schemas.openxmlformats.org/officeDocument/2006/math">
                    <m:sSub>
                      <m:sSubPr>
                        <m:ctrlPr>
                          <a:rPr lang="en-US" b="0" i="1" smtClean="0">
                            <a:solidFill>
                              <a:schemeClr val="bg2"/>
                            </a:solidFill>
                            <a:latin typeface="Cambria Math" panose="02040503050406030204" pitchFamily="18" charset="0"/>
                          </a:rPr>
                        </m:ctrlPr>
                      </m:sSubPr>
                      <m:e>
                        <m:r>
                          <a:rPr lang="en-US" b="0" i="1" smtClean="0">
                            <a:solidFill>
                              <a:schemeClr val="bg2"/>
                            </a:solidFill>
                            <a:latin typeface="Cambria Math" panose="02040503050406030204" pitchFamily="18" charset="0"/>
                          </a:rPr>
                          <m:t>𝑓</m:t>
                        </m:r>
                      </m:e>
                      <m:sub>
                        <m:r>
                          <a:rPr lang="en-US" b="0" i="1" smtClean="0">
                            <a:solidFill>
                              <a:schemeClr val="bg2"/>
                            </a:solidFill>
                            <a:latin typeface="Cambria Math" panose="02040503050406030204" pitchFamily="18" charset="0"/>
                            <a:ea typeface="Cambria Math" panose="02040503050406030204" pitchFamily="18" charset="0"/>
                          </a:rPr>
                          <m:t>𝜃</m:t>
                        </m:r>
                      </m:sub>
                    </m:sSub>
                    <m:r>
                      <a:rPr lang="en-US" b="0" i="1" smtClean="0">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𝒮</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𝒜</m:t>
                    </m:r>
                    <m:r>
                      <a:rPr lang="en-US" i="1" smtClean="0">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ℝ</m:t>
                    </m:r>
                  </m:oMath>
                </a14:m>
                <a:r>
                  <a:rPr lang="en-CN" dirty="0">
                    <a:solidFill>
                      <a:schemeClr val="bg2"/>
                    </a:solidFill>
                  </a:rPr>
                  <a:t>, </a:t>
                </a:r>
                <a14:m>
                  <m:oMath xmlns:m="http://schemas.openxmlformats.org/officeDocument/2006/math">
                    <m:sSub>
                      <m:sSubPr>
                        <m:ctrlPr>
                          <a:rPr lang="en-US" i="1">
                            <a:solidFill>
                              <a:schemeClr val="bg2"/>
                            </a:solidFill>
                            <a:latin typeface="Cambria Math" panose="02040503050406030204" pitchFamily="18" charset="0"/>
                            <a:ea typeface="Cambria Math" panose="02040503050406030204" pitchFamily="18" charset="0"/>
                          </a:rPr>
                        </m:ctrlPr>
                      </m:sSubPr>
                      <m:e>
                        <m:r>
                          <a:rPr lang="en-CN" i="1">
                            <a:solidFill>
                              <a:schemeClr val="bg2"/>
                            </a:solidFill>
                            <a:latin typeface="Cambria Math" panose="02040503050406030204" pitchFamily="18" charset="0"/>
                            <a:ea typeface="Cambria Math" panose="02040503050406030204" pitchFamily="18" charset="0"/>
                          </a:rPr>
                          <m:t>𝜋</m:t>
                        </m:r>
                      </m:e>
                      <m:sub>
                        <m:r>
                          <a:rPr lang="en-CN" i="1">
                            <a:solidFill>
                              <a:schemeClr val="bg2"/>
                            </a:solidFill>
                            <a:latin typeface="Cambria Math" panose="02040503050406030204" pitchFamily="18" charset="0"/>
                            <a:ea typeface="Cambria Math" panose="02040503050406030204" pitchFamily="18" charset="0"/>
                          </a:rPr>
                          <m:t>𝜃</m:t>
                        </m:r>
                      </m:sub>
                    </m:sSub>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𝑎</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𝑠</m:t>
                        </m:r>
                      </m:e>
                    </m:d>
                    <m:r>
                      <a:rPr lang="en-US" i="1">
                        <a:solidFill>
                          <a:schemeClr val="bg2"/>
                        </a:solidFill>
                        <a:latin typeface="Cambria Math" panose="02040503050406030204" pitchFamily="18" charset="0"/>
                        <a:ea typeface="Cambria Math" panose="02040503050406030204" pitchFamily="18" charset="0"/>
                      </a:rPr>
                      <m:t>=</m:t>
                    </m:r>
                    <m:f>
                      <m:fPr>
                        <m:ctrlPr>
                          <a:rPr lang="en-US" i="1">
                            <a:solidFill>
                              <a:schemeClr val="bg2"/>
                            </a:solidFill>
                            <a:latin typeface="Cambria Math" panose="02040503050406030204" pitchFamily="18" charset="0"/>
                            <a:ea typeface="Cambria Math" panose="02040503050406030204" pitchFamily="18" charset="0"/>
                          </a:rPr>
                        </m:ctrlPr>
                      </m:fPr>
                      <m:num>
                        <m:func>
                          <m:funcPr>
                            <m:ctrlPr>
                              <a:rPr lang="en-US" i="1">
                                <a:solidFill>
                                  <a:schemeClr val="bg2"/>
                                </a:solidFill>
                                <a:latin typeface="Cambria Math" panose="02040503050406030204" pitchFamily="18" charset="0"/>
                                <a:ea typeface="Cambria Math" panose="02040503050406030204" pitchFamily="18" charset="0"/>
                              </a:rPr>
                            </m:ctrlPr>
                          </m:funcPr>
                          <m:fName>
                            <m:r>
                              <m:rPr>
                                <m:sty m:val="p"/>
                              </m:rPr>
                              <a:rPr lang="en-US">
                                <a:solidFill>
                                  <a:schemeClr val="bg2"/>
                                </a:solidFill>
                                <a:latin typeface="Cambria Math" panose="02040503050406030204" pitchFamily="18" charset="0"/>
                                <a:ea typeface="Cambria Math" panose="02040503050406030204" pitchFamily="18" charset="0"/>
                              </a:rPr>
                              <m:t>exp</m:t>
                            </m:r>
                          </m:fName>
                          <m:e>
                            <m:d>
                              <m:dPr>
                                <m:ctrlPr>
                                  <a:rPr lang="en-US" i="1">
                                    <a:solidFill>
                                      <a:schemeClr val="bg2"/>
                                    </a:solidFill>
                                    <a:latin typeface="Cambria Math" panose="02040503050406030204" pitchFamily="18" charset="0"/>
                                    <a:ea typeface="Cambria Math" panose="02040503050406030204" pitchFamily="18" charset="0"/>
                                  </a:rPr>
                                </m:ctrlPr>
                              </m:dPr>
                              <m:e>
                                <m:sSub>
                                  <m:sSubPr>
                                    <m:ctrlPr>
                                      <a:rPr lang="en-US" i="1">
                                        <a:solidFill>
                                          <a:schemeClr val="bg2"/>
                                        </a:solidFill>
                                        <a:latin typeface="Cambria Math" panose="02040503050406030204" pitchFamily="18" charset="0"/>
                                      </a:rPr>
                                    </m:ctrlPr>
                                  </m:sSubPr>
                                  <m:e>
                                    <m:r>
                                      <a:rPr lang="en-US" i="1">
                                        <a:solidFill>
                                          <a:schemeClr val="bg2"/>
                                        </a:solidFill>
                                        <a:latin typeface="Cambria Math" panose="02040503050406030204" pitchFamily="18" charset="0"/>
                                      </a:rPr>
                                      <m:t>𝑓</m:t>
                                    </m:r>
                                  </m:e>
                                  <m:sub>
                                    <m:r>
                                      <a:rPr lang="en-US" i="1">
                                        <a:solidFill>
                                          <a:schemeClr val="bg2"/>
                                        </a:solidFill>
                                        <a:latin typeface="Cambria Math" panose="02040503050406030204" pitchFamily="18" charset="0"/>
                                        <a:ea typeface="Cambria Math" panose="02040503050406030204" pitchFamily="18" charset="0"/>
                                      </a:rPr>
                                      <m:t>𝜃</m:t>
                                    </m:r>
                                  </m:sub>
                                </m:sSub>
                                <m:d>
                                  <m:dPr>
                                    <m:ctrlPr>
                                      <a:rPr lang="en-US" b="0" i="1" smtClean="0">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𝑠</m:t>
                                    </m:r>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𝑎</m:t>
                                    </m:r>
                                  </m:e>
                                </m:d>
                              </m:e>
                            </m:d>
                          </m:e>
                        </m:func>
                      </m:num>
                      <m:den>
                        <m:nary>
                          <m:naryPr>
                            <m:chr m:val="∑"/>
                            <m:limLoc m:val="subSup"/>
                            <m:supHide m:val="on"/>
                            <m:ctrlPr>
                              <a:rPr lang="en-US" i="1">
                                <a:solidFill>
                                  <a:schemeClr val="bg2"/>
                                </a:solidFill>
                                <a:latin typeface="Cambria Math" panose="02040503050406030204" pitchFamily="18" charset="0"/>
                                <a:ea typeface="Cambria Math" panose="02040503050406030204" pitchFamily="18" charset="0"/>
                              </a:rPr>
                            </m:ctrlPr>
                          </m:naryPr>
                          <m:sub>
                            <m:r>
                              <m:rPr>
                                <m:brk m:alnAt="9"/>
                              </m:rPr>
                              <a:rPr lang="en-US" i="1">
                                <a:solidFill>
                                  <a:schemeClr val="bg2"/>
                                </a:solidFill>
                                <a:latin typeface="Cambria Math" panose="02040503050406030204" pitchFamily="18" charset="0"/>
                                <a:ea typeface="Cambria Math" panose="02040503050406030204" pitchFamily="18" charset="0"/>
                              </a:rPr>
                              <m:t>𝑎</m:t>
                            </m:r>
                            <m:r>
                              <a:rPr lang="en-US" i="1">
                                <a:solidFill>
                                  <a:schemeClr val="bg2"/>
                                </a:solidFill>
                                <a:latin typeface="Cambria Math" panose="02040503050406030204" pitchFamily="18" charset="0"/>
                                <a:ea typeface="Cambria Math" panose="02040503050406030204" pitchFamily="18" charset="0"/>
                              </a:rPr>
                              <m:t>′</m:t>
                            </m:r>
                          </m:sub>
                          <m:sup/>
                          <m:e>
                            <m:func>
                              <m:funcPr>
                                <m:ctrlPr>
                                  <a:rPr lang="en-US" i="1">
                                    <a:solidFill>
                                      <a:schemeClr val="bg2"/>
                                    </a:solidFill>
                                    <a:latin typeface="Cambria Math" panose="02040503050406030204" pitchFamily="18" charset="0"/>
                                    <a:ea typeface="Cambria Math" panose="02040503050406030204" pitchFamily="18" charset="0"/>
                                  </a:rPr>
                                </m:ctrlPr>
                              </m:funcPr>
                              <m:fName>
                                <m:r>
                                  <m:rPr>
                                    <m:sty m:val="p"/>
                                  </m:rPr>
                                  <a:rPr lang="en-US">
                                    <a:solidFill>
                                      <a:schemeClr val="bg2"/>
                                    </a:solidFill>
                                    <a:latin typeface="Cambria Math" panose="02040503050406030204" pitchFamily="18" charset="0"/>
                                    <a:ea typeface="Cambria Math" panose="02040503050406030204" pitchFamily="18" charset="0"/>
                                  </a:rPr>
                                  <m:t>exp</m:t>
                                </m:r>
                              </m:fName>
                              <m:e>
                                <m:d>
                                  <m:dPr>
                                    <m:ctrlPr>
                                      <a:rPr lang="en-US" i="1">
                                        <a:solidFill>
                                          <a:schemeClr val="bg2"/>
                                        </a:solidFill>
                                        <a:latin typeface="Cambria Math" panose="02040503050406030204" pitchFamily="18" charset="0"/>
                                        <a:ea typeface="Cambria Math" panose="02040503050406030204" pitchFamily="18" charset="0"/>
                                      </a:rPr>
                                    </m:ctrlPr>
                                  </m:dPr>
                                  <m:e>
                                    <m:sSub>
                                      <m:sSubPr>
                                        <m:ctrlPr>
                                          <a:rPr lang="en-US" i="1">
                                            <a:solidFill>
                                              <a:schemeClr val="bg2"/>
                                            </a:solidFill>
                                            <a:latin typeface="Cambria Math" panose="02040503050406030204" pitchFamily="18" charset="0"/>
                                          </a:rPr>
                                        </m:ctrlPr>
                                      </m:sSubPr>
                                      <m:e>
                                        <m:r>
                                          <a:rPr lang="en-US" i="1">
                                            <a:solidFill>
                                              <a:schemeClr val="bg2"/>
                                            </a:solidFill>
                                            <a:latin typeface="Cambria Math" panose="02040503050406030204" pitchFamily="18" charset="0"/>
                                          </a:rPr>
                                          <m:t>𝑓</m:t>
                                        </m:r>
                                      </m:e>
                                      <m:sub>
                                        <m:r>
                                          <a:rPr lang="en-US" i="1">
                                            <a:solidFill>
                                              <a:schemeClr val="bg2"/>
                                            </a:solidFill>
                                            <a:latin typeface="Cambria Math" panose="02040503050406030204" pitchFamily="18" charset="0"/>
                                            <a:ea typeface="Cambria Math" panose="02040503050406030204" pitchFamily="18" charset="0"/>
                                          </a:rPr>
                                          <m:t>𝜃</m:t>
                                        </m:r>
                                      </m:sub>
                                    </m:sSub>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𝑠</m:t>
                                        </m:r>
                                        <m:r>
                                          <a:rPr lang="en-US" i="1">
                                            <a:solidFill>
                                              <a:schemeClr val="bg2"/>
                                            </a:solidFill>
                                            <a:latin typeface="Cambria Math" panose="02040503050406030204" pitchFamily="18" charset="0"/>
                                            <a:ea typeface="Cambria Math" panose="02040503050406030204" pitchFamily="18" charset="0"/>
                                          </a:rPr>
                                          <m:t>,</m:t>
                                        </m:r>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𝑎</m:t>
                                            </m:r>
                                          </m:e>
                                          <m:sup>
                                            <m:r>
                                              <a:rPr lang="en-US" b="0" i="1" smtClean="0">
                                                <a:solidFill>
                                                  <a:schemeClr val="bg2"/>
                                                </a:solidFill>
                                                <a:latin typeface="Cambria Math" panose="02040503050406030204" pitchFamily="18" charset="0"/>
                                                <a:ea typeface="Cambria Math" panose="02040503050406030204" pitchFamily="18" charset="0"/>
                                              </a:rPr>
                                              <m:t>′</m:t>
                                            </m:r>
                                          </m:sup>
                                        </m:sSup>
                                      </m:e>
                                    </m:d>
                                  </m:e>
                                </m:d>
                              </m:e>
                            </m:func>
                          </m:e>
                        </m:nary>
                      </m:den>
                    </m:f>
                  </m:oMath>
                </a14:m>
                <a:endParaRPr lang="en-CN" dirty="0">
                  <a:solidFill>
                    <a:schemeClr val="bg2"/>
                  </a:solidFill>
                </a:endParaRPr>
              </a:p>
              <a:p>
                <a:pPr marL="342900" lvl="0" algn="l" rtl="0">
                  <a:spcBef>
                    <a:spcPts val="0"/>
                  </a:spcBef>
                  <a:spcAft>
                    <a:spcPts val="1200"/>
                  </a:spcAft>
                  <a:buAutoNum type="arabicPeriod"/>
                </a:pPr>
                <a:endParaRPr dirty="0">
                  <a:solidFill>
                    <a:schemeClr val="bg2"/>
                  </a:solidFill>
                </a:endParaRPr>
              </a:p>
            </p:txBody>
          </p:sp>
        </mc:Choice>
        <mc:Fallback xmlns="">
          <p:sp>
            <p:nvSpPr>
              <p:cNvPr id="162" name="Google Shape;162;p26"/>
              <p:cNvSpPr txBox="1">
                <a:spLocks noGrp="1" noRot="1" noChangeAspect="1" noMove="1" noResize="1" noEditPoints="1" noAdjustHandles="1" noChangeArrowheads="1" noChangeShapeType="1" noTextEdit="1"/>
              </p:cNvSpPr>
              <p:nvPr>
                <p:ph type="body" idx="1"/>
              </p:nvPr>
            </p:nvSpPr>
            <p:spPr>
              <a:xfrm>
                <a:off x="311700" y="1152475"/>
                <a:ext cx="8520600" cy="3416400"/>
              </a:xfrm>
              <a:prstGeom prst="rect">
                <a:avLst/>
              </a:prstGeom>
              <a:blipFill>
                <a:blip r:embed="rId3"/>
                <a:stretch>
                  <a:fillRect l="-595" b="-6296"/>
                </a:stretch>
              </a:blipFill>
            </p:spPr>
            <p:txBody>
              <a:bodyPr/>
              <a:lstStyle/>
              <a:p>
                <a:r>
                  <a:rPr lang="en-CN">
                    <a:noFill/>
                  </a:rPr>
                  <a:t> </a:t>
                </a:r>
              </a:p>
            </p:txBody>
          </p:sp>
        </mc:Fallback>
      </mc:AlternateContent>
    </p:spTree>
    <p:extLst>
      <p:ext uri="{BB962C8B-B14F-4D97-AF65-F5344CB8AC3E}">
        <p14:creationId xmlns:p14="http://schemas.microsoft.com/office/powerpoint/2010/main" val="34268102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References</a:t>
            </a:r>
            <a:endParaRPr dirty="0"/>
          </a:p>
        </p:txBody>
      </p:sp>
      <p:sp>
        <p:nvSpPr>
          <p:cNvPr id="162" name="Google Shape;162;p26"/>
          <p:cNvSpPr txBox="1">
            <a:spLocks noGrp="1"/>
          </p:cNvSpPr>
          <p:nvPr>
            <p:ph type="body" idx="1"/>
          </p:nvPr>
        </p:nvSpPr>
        <p:spPr>
          <a:xfrm>
            <a:off x="311700" y="1152475"/>
            <a:ext cx="8520600" cy="3546000"/>
          </a:xfrm>
          <a:prstGeom prst="rect">
            <a:avLst/>
          </a:prstGeom>
        </p:spPr>
        <p:txBody>
          <a:bodyPr spcFirstLastPara="1" wrap="square" lIns="91425" tIns="91425" rIns="91425" bIns="91425" anchor="t" anchorCtr="0">
            <a:noAutofit/>
          </a:bodyPr>
          <a:lstStyle/>
          <a:p>
            <a:pPr marL="0" lvl="0" indent="0">
              <a:spcAft>
                <a:spcPts val="1200"/>
              </a:spcAft>
              <a:buNone/>
            </a:pPr>
            <a:r>
              <a:rPr lang="en-US" sz="1100" dirty="0"/>
              <a:t>Y. Yang, and J. Wang. An Overview of Multi-Agent Reinforcement Learning from Game Theoretical Perspective. </a:t>
            </a:r>
            <a:r>
              <a:rPr lang="en-US" sz="1100" i="1" dirty="0" err="1"/>
              <a:t>ArXiv</a:t>
            </a:r>
            <a:r>
              <a:rPr lang="en-US" sz="1100" i="1" dirty="0"/>
              <a:t>: 2011.00583</a:t>
            </a:r>
            <a:r>
              <a:rPr lang="en-US" sz="1100" dirty="0"/>
              <a:t>, 2021. </a:t>
            </a:r>
          </a:p>
          <a:p>
            <a:pPr marL="0" lvl="0" indent="0">
              <a:spcAft>
                <a:spcPts val="1200"/>
              </a:spcAft>
              <a:buNone/>
            </a:pPr>
            <a:r>
              <a:rPr lang="en-US" sz="1100" dirty="0"/>
              <a:t>K. Zhang, Z. Yang, and T. </a:t>
            </a:r>
            <a:r>
              <a:rPr lang="en-US" sz="1100" dirty="0" err="1"/>
              <a:t>Basar</a:t>
            </a:r>
            <a:r>
              <a:rPr lang="en-US" sz="1100" dirty="0"/>
              <a:t>. Multi-Agent Reinforcement Learning: A Selective Overview of Theories and Algorithms. </a:t>
            </a:r>
            <a:r>
              <a:rPr lang="en-US" sz="1100" dirty="0" err="1"/>
              <a:t>ArXiv</a:t>
            </a:r>
            <a:r>
              <a:rPr lang="en-US" sz="1100" dirty="0"/>
              <a:t>: 1911.10635, 2019.</a:t>
            </a:r>
          </a:p>
          <a:p>
            <a:pPr marL="0" indent="0">
              <a:spcAft>
                <a:spcPts val="1200"/>
              </a:spcAft>
              <a:buNone/>
            </a:pPr>
            <a:r>
              <a:rPr lang="en-US" sz="1100" dirty="0"/>
              <a:t>M. </a:t>
            </a:r>
            <a:r>
              <a:rPr lang="en-US" sz="1100" dirty="0" err="1"/>
              <a:t>Lagoudakis</a:t>
            </a:r>
            <a:r>
              <a:rPr lang="en-US" sz="1100" dirty="0"/>
              <a:t>, and R. Parr. Value Function Approximation in Zero-Sum Markov Games. In </a:t>
            </a:r>
            <a:r>
              <a:rPr lang="en-US" sz="1100" i="1" dirty="0"/>
              <a:t>Proc. Internet. Conf. Mach. Learn. (ICML), </a:t>
            </a:r>
            <a:r>
              <a:rPr lang="en-US" sz="1100" dirty="0"/>
              <a:t>2002</a:t>
            </a:r>
            <a:r>
              <a:rPr lang="en-US" sz="1100" i="1" dirty="0"/>
              <a:t>.</a:t>
            </a:r>
            <a:endParaRPr lang="en-US" sz="1100" dirty="0"/>
          </a:p>
          <a:p>
            <a:pPr marL="0" lvl="0" indent="0">
              <a:spcAft>
                <a:spcPts val="1200"/>
              </a:spcAft>
              <a:buNone/>
            </a:pPr>
            <a:r>
              <a:rPr lang="en-US" sz="1100" dirty="0"/>
              <a:t>L.S. Shapley. Stochastic Games. </a:t>
            </a:r>
            <a:r>
              <a:rPr lang="en-US" sz="1100" i="1" dirty="0"/>
              <a:t>Proc. Natl. Acad. Sci. </a:t>
            </a:r>
            <a:r>
              <a:rPr lang="en-US" sz="1100" dirty="0"/>
              <a:t>USA, 39(10):1095-1100, 1953.</a:t>
            </a:r>
          </a:p>
          <a:p>
            <a:pPr marL="0" lvl="0" indent="0">
              <a:spcAft>
                <a:spcPts val="1200"/>
              </a:spcAft>
              <a:buNone/>
            </a:pPr>
            <a:r>
              <a:rPr lang="en-US" sz="1100" dirty="0"/>
              <a:t>M.L. Littman. Markov Games as a Framework for Multi-Agent Reinforcement Learning. In </a:t>
            </a:r>
            <a:r>
              <a:rPr lang="en-US" sz="1100" i="1" dirty="0"/>
              <a:t>Proc. Internet. Conf. Mach. Learn. (ICML), </a:t>
            </a:r>
            <a:r>
              <a:rPr lang="en-US" sz="1100" dirty="0"/>
              <a:t>1994.</a:t>
            </a:r>
          </a:p>
          <a:p>
            <a:pPr marL="0" lvl="0" indent="0">
              <a:spcAft>
                <a:spcPts val="1200"/>
              </a:spcAft>
              <a:buNone/>
            </a:pPr>
            <a:r>
              <a:rPr lang="en-US" sz="1100" dirty="0"/>
              <a:t>C. </a:t>
            </a:r>
            <a:r>
              <a:rPr lang="en-US" sz="1100" dirty="0" err="1"/>
              <a:t>Szepesvari</a:t>
            </a:r>
            <a:r>
              <a:rPr lang="en-US" sz="1100" dirty="0"/>
              <a:t> and M.L. Littman. A Unified Analysis of Value-Function-Based Reinforcement-Learning Algorithms. </a:t>
            </a:r>
            <a:r>
              <a:rPr lang="en-US" sz="1100" i="1" dirty="0"/>
              <a:t>Neural computation</a:t>
            </a:r>
            <a:r>
              <a:rPr lang="en-US" sz="1100" dirty="0"/>
              <a:t>. 11(8), 2017-2060, 1999.</a:t>
            </a:r>
          </a:p>
          <a:p>
            <a:pPr marL="0" lvl="0" indent="0">
              <a:spcAft>
                <a:spcPts val="1200"/>
              </a:spcAft>
              <a:buNone/>
            </a:pPr>
            <a:r>
              <a:rPr lang="en-US" sz="1100" dirty="0"/>
              <a:t>C.J, Watkins and P. Dayan. Q-Learning. </a:t>
            </a:r>
            <a:r>
              <a:rPr lang="en-US" sz="1100" i="1" dirty="0"/>
              <a:t>Machine Learning</a:t>
            </a:r>
            <a:r>
              <a:rPr lang="en-US" sz="1100" dirty="0"/>
              <a:t>. 8(3-4), 279-292 (1992)</a:t>
            </a:r>
          </a:p>
          <a:p>
            <a:pPr marL="0" lvl="0" indent="0">
              <a:spcAft>
                <a:spcPts val="1200"/>
              </a:spcAft>
              <a:buNone/>
            </a:pPr>
            <a:r>
              <a:rPr lang="en-US" sz="1100" dirty="0"/>
              <a:t>A. Agarwal, N. Jiang, S.M. </a:t>
            </a:r>
            <a:r>
              <a:rPr lang="en-US" sz="1100" dirty="0" err="1"/>
              <a:t>Kakade</a:t>
            </a:r>
            <a:r>
              <a:rPr lang="en-US" sz="1100" dirty="0"/>
              <a:t>, and W. Sun. Reinforcement Learning: Theory and Algorithms. 2020.</a:t>
            </a:r>
          </a:p>
          <a:p>
            <a:pPr marL="0" lvl="0" indent="0">
              <a:spcAft>
                <a:spcPts val="1200"/>
              </a:spcAft>
              <a:buNone/>
            </a:pPr>
            <a:r>
              <a:rPr lang="en-US" sz="1100" dirty="0"/>
              <a:t>F.S. Melo. Convergence of Q-Learning: A Simple Proof.</a:t>
            </a:r>
          </a:p>
          <a:p>
            <a:pPr marL="0" lvl="0" indent="0">
              <a:spcAft>
                <a:spcPts val="1200"/>
              </a:spcAft>
              <a:buNone/>
            </a:pPr>
            <a:r>
              <a:rPr lang="en-US" sz="1100" dirty="0"/>
              <a:t>Talk:  </a:t>
            </a:r>
            <a:r>
              <a:rPr lang="en" sz="1100" u="sng" dirty="0">
                <a:solidFill>
                  <a:schemeClr val="hlink"/>
                </a:solidFill>
                <a:hlinkClick r:id="rId3"/>
              </a:rPr>
              <a:t>https://www.youtube.com/watch?v=5LDmhBlqGoI</a:t>
            </a:r>
            <a:endParaRPr sz="1100" dirty="0"/>
          </a:p>
        </p:txBody>
      </p:sp>
    </p:spTree>
    <p:extLst>
      <p:ext uri="{BB962C8B-B14F-4D97-AF65-F5344CB8AC3E}">
        <p14:creationId xmlns:p14="http://schemas.microsoft.com/office/powerpoint/2010/main" val="3587327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3CEEE-1FF3-2847-A444-990BEB8AC1B7}"/>
              </a:ext>
            </a:extLst>
          </p:cNvPr>
          <p:cNvSpPr>
            <a:spLocks noGrp="1"/>
          </p:cNvSpPr>
          <p:nvPr>
            <p:ph type="title"/>
          </p:nvPr>
        </p:nvSpPr>
        <p:spPr/>
        <p:txBody>
          <a:bodyPr/>
          <a:lstStyle/>
          <a:p>
            <a:r>
              <a:rPr lang="en-CN" dirty="0"/>
              <a:t>Thank You!</a:t>
            </a:r>
          </a:p>
        </p:txBody>
      </p:sp>
    </p:spTree>
    <p:extLst>
      <p:ext uri="{BB962C8B-B14F-4D97-AF65-F5344CB8AC3E}">
        <p14:creationId xmlns:p14="http://schemas.microsoft.com/office/powerpoint/2010/main" val="5320776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Finding Optimal Policy in MDP – Q-Learning</a:t>
            </a:r>
            <a:endParaRPr dirty="0"/>
          </a:p>
        </p:txBody>
      </p:sp>
      <mc:AlternateContent xmlns:mc="http://schemas.openxmlformats.org/markup-compatibility/2006" xmlns:a14="http://schemas.microsoft.com/office/drawing/2010/main">
        <mc:Choice Requires="a14">
          <p:sp>
            <p:nvSpPr>
              <p:cNvPr id="126" name="Google Shape;126;p20"/>
              <p:cNvSpPr txBox="1">
                <a:spLocks noGrp="1"/>
              </p:cNvSpPr>
              <p:nvPr>
                <p:ph type="body" idx="1"/>
              </p:nvPr>
            </p:nvSpPr>
            <p:spPr>
              <a:xfrm>
                <a:off x="311700" y="1152474"/>
                <a:ext cx="8520600" cy="3546001"/>
              </a:xfrm>
              <a:prstGeom prst="rect">
                <a:avLst/>
              </a:prstGeom>
            </p:spPr>
            <p:txBody>
              <a:bodyPr spcFirstLastPara="1" wrap="square" lIns="91425" tIns="91425" rIns="91425" bIns="91425" anchor="t" anchorCtr="0">
                <a:normAutofit/>
              </a:bodyPr>
              <a:lstStyle/>
              <a:p>
                <a:pPr marL="0" lvl="0" indent="0">
                  <a:spcAft>
                    <a:spcPts val="1200"/>
                  </a:spcAft>
                  <a:buNone/>
                </a:pPr>
                <a:r>
                  <a:rPr lang="en-CN" dirty="0">
                    <a:solidFill>
                      <a:schemeClr val="bg2"/>
                    </a:solidFill>
                  </a:rPr>
                  <a:t>Need to show </a:t>
                </a:r>
                <a14:m>
                  <m:oMath xmlns:m="http://schemas.openxmlformats.org/officeDocument/2006/math">
                    <m:sSup>
                      <m:sSupPr>
                        <m:ctrlPr>
                          <a:rPr lang="en-US" b="0" i="1" smtClean="0">
                            <a:solidFill>
                              <a:schemeClr val="bg2"/>
                            </a:solidFill>
                            <a:latin typeface="Cambria Math" panose="02040503050406030204" pitchFamily="18" charset="0"/>
                          </a:rPr>
                        </m:ctrlPr>
                      </m:sSupPr>
                      <m:e>
                        <m:r>
                          <a:rPr lang="en-US" b="0" i="1" smtClean="0">
                            <a:solidFill>
                              <a:schemeClr val="bg2"/>
                            </a:solidFill>
                            <a:latin typeface="Cambria Math" panose="02040503050406030204" pitchFamily="18" charset="0"/>
                          </a:rPr>
                          <m:t>𝑄</m:t>
                        </m:r>
                      </m:e>
                      <m:sup>
                        <m:r>
                          <a:rPr lang="en-US" b="0" i="1" smtClean="0">
                            <a:solidFill>
                              <a:schemeClr val="bg2"/>
                            </a:solidFill>
                            <a:latin typeface="Cambria Math" panose="02040503050406030204" pitchFamily="18" charset="0"/>
                          </a:rPr>
                          <m:t>𝑡</m:t>
                        </m:r>
                      </m:sup>
                    </m:sSup>
                    <m:r>
                      <a:rPr lang="en-US" i="1">
                        <a:solidFill>
                          <a:schemeClr val="bg2"/>
                        </a:solidFill>
                        <a:latin typeface="Cambria Math" panose="02040503050406030204" pitchFamily="18" charset="0"/>
                        <a:ea typeface="Cambria Math" panose="02040503050406030204" pitchFamily="18" charset="0"/>
                      </a:rPr>
                      <m:t>→</m:t>
                    </m:r>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b="0" i="1" smtClean="0">
                            <a:solidFill>
                              <a:schemeClr val="bg2"/>
                            </a:solidFill>
                            <a:latin typeface="Cambria Math" panose="02040503050406030204" pitchFamily="18" charset="0"/>
                            <a:ea typeface="Cambria Math" panose="02040503050406030204" pitchFamily="18" charset="0"/>
                          </a:rPr>
                          <m:t>𝑄</m:t>
                        </m:r>
                      </m:e>
                      <m:sup>
                        <m:r>
                          <a:rPr lang="en-US" b="0" i="1" smtClean="0">
                            <a:solidFill>
                              <a:schemeClr val="bg2"/>
                            </a:solidFill>
                            <a:latin typeface="Cambria Math" panose="02040503050406030204" pitchFamily="18" charset="0"/>
                            <a:ea typeface="Cambria Math" panose="02040503050406030204" pitchFamily="18" charset="0"/>
                          </a:rPr>
                          <m:t>∗</m:t>
                        </m:r>
                      </m:sup>
                    </m:sSup>
                  </m:oMath>
                </a14:m>
                <a:r>
                  <a:rPr lang="en-CN" dirty="0">
                    <a:solidFill>
                      <a:schemeClr val="bg2"/>
                    </a:solidFill>
                  </a:rPr>
                  <a:t> for the Q-Learning Algorithm</a:t>
                </a:r>
              </a:p>
              <a:p>
                <a:pPr marL="0" lvl="0" indent="0">
                  <a:spcAft>
                    <a:spcPts val="1200"/>
                  </a:spcAft>
                  <a:buNone/>
                </a:pPr>
                <a:r>
                  <a:rPr lang="en-CN" dirty="0">
                    <a:solidFill>
                      <a:schemeClr val="bg2"/>
                    </a:solidFill>
                  </a:rPr>
                  <a:t>Define</a:t>
                </a:r>
                <a:r>
                  <a:rPr lang="zh-CN" altLang="en-US" dirty="0">
                    <a:solidFill>
                      <a:schemeClr val="bg2"/>
                    </a:solidFill>
                  </a:rPr>
                  <a:t> </a:t>
                </a:r>
                <a:r>
                  <a:rPr lang="en-US" altLang="zh-CN" dirty="0">
                    <a:solidFill>
                      <a:schemeClr val="bg2"/>
                    </a:solidFill>
                  </a:rPr>
                  <a:t> </a:t>
                </a:r>
                <a14:m>
                  <m:oMath xmlns:m="http://schemas.openxmlformats.org/officeDocument/2006/math">
                    <m:sSup>
                      <m:sSupPr>
                        <m:ctrlPr>
                          <a:rPr lang="en-US" altLang="zh-CN" b="0" i="1" smtClean="0">
                            <a:solidFill>
                              <a:schemeClr val="bg2"/>
                            </a:solidFill>
                            <a:latin typeface="Cambria Math" panose="02040503050406030204" pitchFamily="18" charset="0"/>
                          </a:rPr>
                        </m:ctrlPr>
                      </m:sSupPr>
                      <m:e>
                        <m:r>
                          <a:rPr lang="en-US" altLang="zh-CN" b="0" i="1" smtClean="0">
                            <a:solidFill>
                              <a:schemeClr val="bg2"/>
                            </a:solidFill>
                            <a:latin typeface="Cambria Math" panose="02040503050406030204" pitchFamily="18" charset="0"/>
                          </a:rPr>
                          <m:t>𝑡</m:t>
                        </m:r>
                      </m:e>
                      <m:sup>
                        <m:r>
                          <a:rPr lang="en-US" altLang="zh-CN" b="0" i="1" smtClean="0">
                            <a:solidFill>
                              <a:schemeClr val="bg2"/>
                            </a:solidFill>
                            <a:latin typeface="Cambria Math" panose="02040503050406030204" pitchFamily="18" charset="0"/>
                          </a:rPr>
                          <m:t>𝑖</m:t>
                        </m:r>
                      </m:sup>
                    </m:sSup>
                    <m:d>
                      <m:dPr>
                        <m:ctrlPr>
                          <a:rPr lang="en-US" altLang="zh-CN" b="0" i="1" smtClean="0">
                            <a:solidFill>
                              <a:schemeClr val="bg2"/>
                            </a:solidFill>
                            <a:latin typeface="Cambria Math" panose="02040503050406030204" pitchFamily="18" charset="0"/>
                          </a:rPr>
                        </m:ctrlPr>
                      </m:dPr>
                      <m:e>
                        <m:r>
                          <a:rPr lang="en-US" altLang="zh-CN" b="0" i="1" smtClean="0">
                            <a:solidFill>
                              <a:schemeClr val="bg2"/>
                            </a:solidFill>
                            <a:latin typeface="Cambria Math" panose="02040503050406030204" pitchFamily="18" charset="0"/>
                          </a:rPr>
                          <m:t>𝑠</m:t>
                        </m:r>
                        <m:r>
                          <a:rPr lang="en-US" altLang="zh-CN" b="0" i="1" smtClean="0">
                            <a:solidFill>
                              <a:schemeClr val="bg2"/>
                            </a:solidFill>
                            <a:latin typeface="Cambria Math" panose="02040503050406030204" pitchFamily="18" charset="0"/>
                          </a:rPr>
                          <m:t>,</m:t>
                        </m:r>
                        <m:r>
                          <a:rPr lang="en-US" altLang="zh-CN" b="0" i="1" smtClean="0">
                            <a:solidFill>
                              <a:schemeClr val="bg2"/>
                            </a:solidFill>
                            <a:latin typeface="Cambria Math" panose="02040503050406030204" pitchFamily="18" charset="0"/>
                          </a:rPr>
                          <m:t>𝑎</m:t>
                        </m:r>
                      </m:e>
                    </m:d>
                  </m:oMath>
                </a14:m>
                <a:r>
                  <a:rPr lang="en-CN" dirty="0">
                    <a:solidFill>
                      <a:schemeClr val="bg2"/>
                    </a:solidFill>
                  </a:rPr>
                  <a:t> as the index of the </a:t>
                </a:r>
                <a14:m>
                  <m:oMath xmlns:m="http://schemas.openxmlformats.org/officeDocument/2006/math">
                    <m:sSup>
                      <m:sSupPr>
                        <m:ctrlPr>
                          <a:rPr lang="en-US" b="0" i="1" smtClean="0">
                            <a:solidFill>
                              <a:schemeClr val="bg2"/>
                            </a:solidFill>
                            <a:latin typeface="Cambria Math" panose="02040503050406030204" pitchFamily="18" charset="0"/>
                          </a:rPr>
                        </m:ctrlPr>
                      </m:sSupPr>
                      <m:e>
                        <m:r>
                          <a:rPr lang="en-US" b="0" i="1" smtClean="0">
                            <a:solidFill>
                              <a:schemeClr val="bg2"/>
                            </a:solidFill>
                            <a:latin typeface="Cambria Math" panose="02040503050406030204" pitchFamily="18" charset="0"/>
                          </a:rPr>
                          <m:t>𝑖</m:t>
                        </m:r>
                      </m:e>
                      <m:sup>
                        <m:r>
                          <a:rPr lang="en-US" b="0" i="1" smtClean="0">
                            <a:solidFill>
                              <a:schemeClr val="bg2"/>
                            </a:solidFill>
                            <a:latin typeface="Cambria Math" panose="02040503050406030204" pitchFamily="18" charset="0"/>
                          </a:rPr>
                          <m:t>𝑡h</m:t>
                        </m:r>
                      </m:sup>
                    </m:sSup>
                  </m:oMath>
                </a14:m>
                <a:r>
                  <a:rPr lang="en-CN" dirty="0">
                    <a:solidFill>
                      <a:schemeClr val="bg2"/>
                    </a:solidFill>
                  </a:rPr>
                  <a:t> time that action </a:t>
                </a:r>
                <a14:m>
                  <m:oMath xmlns:m="http://schemas.openxmlformats.org/officeDocument/2006/math">
                    <m:r>
                      <a:rPr lang="en-US" b="0" i="1" smtClean="0">
                        <a:solidFill>
                          <a:schemeClr val="bg2"/>
                        </a:solidFill>
                        <a:latin typeface="Cambria Math" panose="02040503050406030204" pitchFamily="18" charset="0"/>
                      </a:rPr>
                      <m:t>𝑎</m:t>
                    </m:r>
                  </m:oMath>
                </a14:m>
                <a:r>
                  <a:rPr lang="en-CN" dirty="0">
                    <a:solidFill>
                      <a:schemeClr val="bg2"/>
                    </a:solidFill>
                  </a:rPr>
                  <a:t> is tried in state </a:t>
                </a:r>
                <a14:m>
                  <m:oMath xmlns:m="http://schemas.openxmlformats.org/officeDocument/2006/math">
                    <m:r>
                      <a:rPr lang="en-US" b="0" i="1" smtClean="0">
                        <a:solidFill>
                          <a:schemeClr val="bg2"/>
                        </a:solidFill>
                        <a:latin typeface="Cambria Math" panose="02040503050406030204" pitchFamily="18" charset="0"/>
                      </a:rPr>
                      <m:t>𝑠</m:t>
                    </m:r>
                  </m:oMath>
                </a14:m>
                <a:r>
                  <a:rPr lang="en-CN" dirty="0">
                    <a:solidFill>
                      <a:schemeClr val="bg2"/>
                    </a:solidFill>
                  </a:rPr>
                  <a:t>, where </a:t>
                </a:r>
              </a:p>
              <a:p>
                <a:pPr marL="0" lvl="0" indent="0">
                  <a:spcAft>
                    <a:spcPts val="1200"/>
                  </a:spcAft>
                  <a:buNone/>
                </a:pPr>
                <a14:m>
                  <m:oMathPara xmlns:m="http://schemas.openxmlformats.org/officeDocument/2006/math">
                    <m:oMathParaPr>
                      <m:jc m:val="centerGroup"/>
                    </m:oMathParaPr>
                    <m:oMath xmlns:m="http://schemas.openxmlformats.org/officeDocument/2006/math">
                      <m:sSup>
                        <m:sSupPr>
                          <m:ctrlPr>
                            <a:rPr lang="en-US" b="0" i="1" smtClean="0">
                              <a:solidFill>
                                <a:schemeClr val="bg2"/>
                              </a:solidFill>
                              <a:latin typeface="Cambria Math" panose="02040503050406030204" pitchFamily="18" charset="0"/>
                            </a:rPr>
                          </m:ctrlPr>
                        </m:sSupPr>
                        <m:e>
                          <m:r>
                            <a:rPr lang="en-US" b="0" i="1" smtClean="0">
                              <a:solidFill>
                                <a:schemeClr val="bg2"/>
                              </a:solidFill>
                              <a:latin typeface="Cambria Math" panose="02040503050406030204" pitchFamily="18" charset="0"/>
                            </a:rPr>
                            <m:t>𝑖</m:t>
                          </m:r>
                        </m:e>
                        <m:sup>
                          <m:r>
                            <a:rPr lang="en-US" b="0" i="1" smtClean="0">
                              <a:solidFill>
                                <a:schemeClr val="bg2"/>
                              </a:solidFill>
                              <a:latin typeface="Cambria Math" panose="02040503050406030204" pitchFamily="18" charset="0"/>
                            </a:rPr>
                            <m:t>∗</m:t>
                          </m:r>
                        </m:sup>
                      </m:sSup>
                      <m:r>
                        <a:rPr lang="en-US" b="0" i="1" smtClean="0">
                          <a:solidFill>
                            <a:schemeClr val="bg2"/>
                          </a:solidFill>
                          <a:latin typeface="Cambria Math" panose="02040503050406030204" pitchFamily="18" charset="0"/>
                        </a:rPr>
                        <m:t>=</m:t>
                      </m:r>
                      <m:d>
                        <m:dPr>
                          <m:begChr m:val="{"/>
                          <m:endChr m:val=""/>
                          <m:ctrlPr>
                            <a:rPr lang="en-US" b="0" i="1" smtClean="0">
                              <a:solidFill>
                                <a:schemeClr val="bg2"/>
                              </a:solidFill>
                              <a:latin typeface="Cambria Math" panose="02040503050406030204" pitchFamily="18" charset="0"/>
                            </a:rPr>
                          </m:ctrlPr>
                        </m:dPr>
                        <m:e>
                          <m:m>
                            <m:mPr>
                              <m:mcs>
                                <m:mc>
                                  <m:mcPr>
                                    <m:count m:val="1"/>
                                    <m:mcJc m:val="center"/>
                                  </m:mcPr>
                                </m:mc>
                              </m:mcs>
                              <m:ctrlPr>
                                <a:rPr lang="en-US" b="0" i="1" smtClean="0">
                                  <a:solidFill>
                                    <a:schemeClr val="bg2"/>
                                  </a:solidFill>
                                  <a:latin typeface="Cambria Math" panose="02040503050406030204" pitchFamily="18" charset="0"/>
                                </a:rPr>
                              </m:ctrlPr>
                            </m:mPr>
                            <m:mr>
                              <m:e>
                                <m:func>
                                  <m:funcPr>
                                    <m:ctrlPr>
                                      <a:rPr lang="en-US" b="0" i="1" smtClean="0">
                                        <a:solidFill>
                                          <a:schemeClr val="bg2"/>
                                        </a:solidFill>
                                        <a:latin typeface="Cambria Math" panose="02040503050406030204" pitchFamily="18" charset="0"/>
                                      </a:rPr>
                                    </m:ctrlPr>
                                  </m:funcPr>
                                  <m:fName>
                                    <m:r>
                                      <m:rPr>
                                        <m:sty m:val="p"/>
                                        <m:brk m:alnAt="7"/>
                                      </m:rPr>
                                      <a:rPr lang="en-US" b="0" i="0" smtClean="0">
                                        <a:solidFill>
                                          <a:schemeClr val="bg2"/>
                                        </a:solidFill>
                                        <a:latin typeface="Cambria Math" panose="02040503050406030204" pitchFamily="18" charset="0"/>
                                      </a:rPr>
                                      <m:t>a</m:t>
                                    </m:r>
                                    <m:r>
                                      <m:rPr>
                                        <m:sty m:val="p"/>
                                      </m:rPr>
                                      <a:rPr lang="en-US" b="0" i="0" smtClean="0">
                                        <a:solidFill>
                                          <a:schemeClr val="bg2"/>
                                        </a:solidFill>
                                        <a:latin typeface="Cambria Math" panose="02040503050406030204" pitchFamily="18" charset="0"/>
                                      </a:rPr>
                                      <m:t>rg</m:t>
                                    </m:r>
                                  </m:fName>
                                  <m:e>
                                    <m:func>
                                      <m:funcPr>
                                        <m:ctrlPr>
                                          <a:rPr lang="en-US" b="0" i="1" smtClean="0">
                                            <a:solidFill>
                                              <a:schemeClr val="bg2"/>
                                            </a:solidFill>
                                            <a:latin typeface="Cambria Math" panose="02040503050406030204" pitchFamily="18" charset="0"/>
                                          </a:rPr>
                                        </m:ctrlPr>
                                      </m:funcPr>
                                      <m:fName>
                                        <m:limLow>
                                          <m:limLowPr>
                                            <m:ctrlPr>
                                              <a:rPr lang="en-US" b="0" i="1" smtClean="0">
                                                <a:solidFill>
                                                  <a:schemeClr val="bg2"/>
                                                </a:solidFill>
                                                <a:latin typeface="Cambria Math" panose="02040503050406030204" pitchFamily="18" charset="0"/>
                                              </a:rPr>
                                            </m:ctrlPr>
                                          </m:limLowPr>
                                          <m:e>
                                            <m:r>
                                              <m:rPr>
                                                <m:sty m:val="p"/>
                                              </m:rPr>
                                              <a:rPr lang="en-US" b="0" i="0" smtClean="0">
                                                <a:solidFill>
                                                  <a:schemeClr val="bg2"/>
                                                </a:solidFill>
                                                <a:latin typeface="Cambria Math" panose="02040503050406030204" pitchFamily="18" charset="0"/>
                                              </a:rPr>
                                              <m:t>max</m:t>
                                            </m:r>
                                          </m:e>
                                          <m:lim>
                                            <m:r>
                                              <a:rPr lang="en-US" b="0" i="1" smtClean="0">
                                                <a:solidFill>
                                                  <a:schemeClr val="bg2"/>
                                                </a:solidFill>
                                                <a:latin typeface="Cambria Math" panose="02040503050406030204" pitchFamily="18" charset="0"/>
                                              </a:rPr>
                                              <m:t>𝑖</m:t>
                                            </m:r>
                                          </m:lim>
                                        </m:limLow>
                                      </m:fName>
                                      <m:e>
                                        <m:sSup>
                                          <m:sSupPr>
                                            <m:ctrlPr>
                                              <a:rPr lang="en-US" b="0" i="1" smtClean="0">
                                                <a:solidFill>
                                                  <a:schemeClr val="bg2"/>
                                                </a:solidFill>
                                                <a:latin typeface="Cambria Math" panose="02040503050406030204" pitchFamily="18" charset="0"/>
                                              </a:rPr>
                                            </m:ctrlPr>
                                          </m:sSupPr>
                                          <m:e>
                                            <m:r>
                                              <a:rPr lang="en-US" b="0" i="1" smtClean="0">
                                                <a:solidFill>
                                                  <a:schemeClr val="bg2"/>
                                                </a:solidFill>
                                                <a:latin typeface="Cambria Math" panose="02040503050406030204" pitchFamily="18" charset="0"/>
                                              </a:rPr>
                                              <m:t>𝑡</m:t>
                                            </m:r>
                                          </m:e>
                                          <m:sup>
                                            <m:r>
                                              <a:rPr lang="en-US" b="0" i="1" smtClean="0">
                                                <a:solidFill>
                                                  <a:schemeClr val="bg2"/>
                                                </a:solidFill>
                                                <a:latin typeface="Cambria Math" panose="02040503050406030204" pitchFamily="18" charset="0"/>
                                              </a:rPr>
                                              <m:t>𝑖</m:t>
                                            </m:r>
                                          </m:sup>
                                        </m:sSup>
                                        <m:r>
                                          <a:rPr lang="en-US" b="0" i="1" smtClean="0">
                                            <a:solidFill>
                                              <a:schemeClr val="bg2"/>
                                            </a:solidFill>
                                            <a:latin typeface="Cambria Math" panose="02040503050406030204" pitchFamily="18" charset="0"/>
                                          </a:rPr>
                                          <m:t>&lt;</m:t>
                                        </m:r>
                                        <m:r>
                                          <a:rPr lang="en-US" b="0" i="1" smtClean="0">
                                            <a:solidFill>
                                              <a:schemeClr val="bg2"/>
                                            </a:solidFill>
                                            <a:latin typeface="Cambria Math" panose="02040503050406030204" pitchFamily="18" charset="0"/>
                                          </a:rPr>
                                          <m:t>𝑡</m:t>
                                        </m:r>
                                      </m:e>
                                    </m:func>
                                    <m:r>
                                      <a:rPr lang="en-US" b="0" i="1" smtClean="0">
                                        <a:solidFill>
                                          <a:schemeClr val="bg2"/>
                                        </a:solidFill>
                                        <a:latin typeface="Cambria Math" panose="02040503050406030204" pitchFamily="18" charset="0"/>
                                      </a:rPr>
                                      <m:t>      </m:t>
                                    </m:r>
                                  </m:e>
                                </m:func>
                                <m:r>
                                  <m:rPr>
                                    <m:brk m:alnAt="7"/>
                                  </m:rPr>
                                  <a:rPr lang="en-US" b="0" i="1" smtClean="0">
                                    <a:solidFill>
                                      <a:schemeClr val="bg2"/>
                                    </a:solidFill>
                                    <a:latin typeface="Cambria Math" panose="02040503050406030204" pitchFamily="18" charset="0"/>
                                  </a:rPr>
                                  <m:t>𝑖</m:t>
                                </m:r>
                                <m:r>
                                  <a:rPr lang="en-US" b="0" i="1" smtClean="0">
                                    <a:solidFill>
                                      <a:schemeClr val="bg2"/>
                                    </a:solidFill>
                                    <a:latin typeface="Cambria Math" panose="02040503050406030204" pitchFamily="18" charset="0"/>
                                  </a:rPr>
                                  <m:t>𝑓</m:t>
                                </m:r>
                                <m:r>
                                  <a:rPr lang="en-US" b="0" i="1" smtClean="0">
                                    <a:solidFill>
                                      <a:schemeClr val="bg2"/>
                                    </a:solidFill>
                                    <a:latin typeface="Cambria Math" panose="02040503050406030204" pitchFamily="18" charset="0"/>
                                  </a:rPr>
                                  <m:t> </m:t>
                                </m:r>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𝑎</m:t>
                                </m:r>
                                <m:r>
                                  <a:rPr lang="en-US" b="0" i="1" smtClean="0">
                                    <a:solidFill>
                                      <a:schemeClr val="bg2"/>
                                    </a:solidFill>
                                    <a:latin typeface="Cambria Math" panose="02040503050406030204" pitchFamily="18" charset="0"/>
                                  </a:rPr>
                                  <m:t> </m:t>
                                </m:r>
                                <m:r>
                                  <a:rPr lang="en-US" b="0" i="1" smtClean="0">
                                    <a:solidFill>
                                      <a:schemeClr val="bg2"/>
                                    </a:solidFill>
                                    <a:latin typeface="Cambria Math" panose="02040503050406030204" pitchFamily="18" charset="0"/>
                                  </a:rPr>
                                  <m:t>h𝑎𝑠</m:t>
                                </m:r>
                                <m:r>
                                  <a:rPr lang="en-US" b="0" i="1" smtClean="0">
                                    <a:solidFill>
                                      <a:schemeClr val="bg2"/>
                                    </a:solidFill>
                                    <a:latin typeface="Cambria Math" panose="02040503050406030204" pitchFamily="18" charset="0"/>
                                  </a:rPr>
                                  <m:t> </m:t>
                                </m:r>
                                <m:r>
                                  <a:rPr lang="en-US" b="0" i="1" smtClean="0">
                                    <a:solidFill>
                                      <a:schemeClr val="bg2"/>
                                    </a:solidFill>
                                    <a:latin typeface="Cambria Math" panose="02040503050406030204" pitchFamily="18" charset="0"/>
                                  </a:rPr>
                                  <m:t>𝑏𝑒𝑒𝑛</m:t>
                                </m:r>
                                <m:r>
                                  <a:rPr lang="en-US" b="0" i="1" smtClean="0">
                                    <a:solidFill>
                                      <a:schemeClr val="bg2"/>
                                    </a:solidFill>
                                    <a:latin typeface="Cambria Math" panose="02040503050406030204" pitchFamily="18" charset="0"/>
                                  </a:rPr>
                                  <m:t> </m:t>
                                </m:r>
                                <m:r>
                                  <a:rPr lang="en-US" b="0" i="1" smtClean="0">
                                    <a:solidFill>
                                      <a:schemeClr val="bg2"/>
                                    </a:solidFill>
                                    <a:latin typeface="Cambria Math" panose="02040503050406030204" pitchFamily="18" charset="0"/>
                                  </a:rPr>
                                  <m:t>𝑒𝑥𝑒𝑐𝑢𝑡𝑒𝑑</m:t>
                                </m:r>
                                <m:r>
                                  <a:rPr lang="en-US" b="0" i="1" smtClean="0">
                                    <a:solidFill>
                                      <a:schemeClr val="bg2"/>
                                    </a:solidFill>
                                    <a:latin typeface="Cambria Math" panose="02040503050406030204" pitchFamily="18" charset="0"/>
                                  </a:rPr>
                                  <m:t> </m:t>
                                </m:r>
                                <m:r>
                                  <a:rPr lang="en-US" b="0" i="1" smtClean="0">
                                    <a:solidFill>
                                      <a:schemeClr val="bg2"/>
                                    </a:solidFill>
                                    <a:latin typeface="Cambria Math" panose="02040503050406030204" pitchFamily="18" charset="0"/>
                                  </a:rPr>
                                  <m:t>𝑏𝑒𝑓𝑜𝑟𝑒</m:t>
                                </m:r>
                                <m:r>
                                  <a:rPr lang="en-US" b="0" i="1" smtClean="0">
                                    <a:solidFill>
                                      <a:schemeClr val="bg2"/>
                                    </a:solidFill>
                                    <a:latin typeface="Cambria Math" panose="02040503050406030204" pitchFamily="18" charset="0"/>
                                  </a:rPr>
                                  <m:t> </m:t>
                                </m:r>
                                <m:r>
                                  <a:rPr lang="en-US" b="0" i="1" smtClean="0">
                                    <a:solidFill>
                                      <a:schemeClr val="bg2"/>
                                    </a:solidFill>
                                    <a:latin typeface="Cambria Math" panose="02040503050406030204" pitchFamily="18" charset="0"/>
                                  </a:rPr>
                                  <m:t>𝑒𝑝𝑖𝑠𝑜𝑑𝑒</m:t>
                                </m:r>
                                <m:r>
                                  <a:rPr lang="en-US" b="0" i="1" smtClean="0">
                                    <a:solidFill>
                                      <a:schemeClr val="bg2"/>
                                    </a:solidFill>
                                    <a:latin typeface="Cambria Math" panose="02040503050406030204" pitchFamily="18" charset="0"/>
                                  </a:rPr>
                                  <m:t> </m:t>
                                </m:r>
                                <m:r>
                                  <a:rPr lang="en-US" b="0" i="1" smtClean="0">
                                    <a:solidFill>
                                      <a:schemeClr val="bg2"/>
                                    </a:solidFill>
                                    <a:latin typeface="Cambria Math" panose="02040503050406030204" pitchFamily="18" charset="0"/>
                                  </a:rPr>
                                  <m:t>𝑛</m:t>
                                </m:r>
                              </m:e>
                            </m:mr>
                            <m:mr>
                              <m:e>
                                <m:r>
                                  <a:rPr lang="en-US" b="0" i="1" smtClean="0">
                                    <a:solidFill>
                                      <a:schemeClr val="bg2"/>
                                    </a:solidFill>
                                    <a:latin typeface="Cambria Math" panose="02040503050406030204" pitchFamily="18" charset="0"/>
                                  </a:rPr>
                                  <m:t>0                        </m:t>
                                </m:r>
                                <m:r>
                                  <a:rPr lang="en-US" b="0" i="1" smtClean="0">
                                    <a:solidFill>
                                      <a:schemeClr val="bg2"/>
                                    </a:solidFill>
                                    <a:latin typeface="Cambria Math" panose="02040503050406030204" pitchFamily="18" charset="0"/>
                                  </a:rPr>
                                  <m:t>𝑜𝑡h𝑒𝑟𝑤𝑖𝑠𝑒</m:t>
                                </m:r>
                                <m:r>
                                  <a:rPr lang="en-US" b="0" i="1" smtClean="0">
                                    <a:solidFill>
                                      <a:schemeClr val="bg2"/>
                                    </a:solidFill>
                                    <a:latin typeface="Cambria Math" panose="02040503050406030204" pitchFamily="18" charset="0"/>
                                  </a:rPr>
                                  <m:t>                                                         </m:t>
                                </m:r>
                              </m:e>
                            </m:mr>
                          </m:m>
                        </m:e>
                      </m:d>
                    </m:oMath>
                  </m:oMathPara>
                </a14:m>
                <a:endParaRPr lang="en-CN" dirty="0">
                  <a:solidFill>
                    <a:schemeClr val="bg2"/>
                  </a:solidFill>
                </a:endParaRPr>
              </a:p>
              <a:p>
                <a:pPr marL="0" lvl="0" indent="0">
                  <a:spcAft>
                    <a:spcPts val="1200"/>
                  </a:spcAft>
                  <a:buNone/>
                </a:pPr>
                <a:r>
                  <a:rPr lang="en-CN" dirty="0">
                    <a:solidFill>
                      <a:schemeClr val="bg2"/>
                    </a:solidFill>
                  </a:rPr>
                  <a:t>Define Action Replay Process (ARP), constructed from the episode sequence and the learning rate sequence</a:t>
                </a:r>
              </a:p>
            </p:txBody>
          </p:sp>
        </mc:Choice>
        <mc:Fallback xmlns="">
          <p:sp>
            <p:nvSpPr>
              <p:cNvPr id="126" name="Google Shape;126;p20"/>
              <p:cNvSpPr txBox="1">
                <a:spLocks noGrp="1" noRot="1" noChangeAspect="1" noMove="1" noResize="1" noEditPoints="1" noAdjustHandles="1" noChangeArrowheads="1" noChangeShapeType="1" noTextEdit="1"/>
              </p:cNvSpPr>
              <p:nvPr>
                <p:ph type="body" idx="1"/>
              </p:nvPr>
            </p:nvSpPr>
            <p:spPr>
              <a:xfrm>
                <a:off x="311700" y="1152474"/>
                <a:ext cx="8520600" cy="3546001"/>
              </a:xfrm>
              <a:prstGeom prst="rect">
                <a:avLst/>
              </a:prstGeom>
              <a:blipFill>
                <a:blip r:embed="rId3"/>
                <a:stretch>
                  <a:fillRect l="-595" t="-14235" b="-18505"/>
                </a:stretch>
              </a:blipFill>
            </p:spPr>
            <p:txBody>
              <a:bodyPr/>
              <a:lstStyle/>
              <a:p>
                <a:r>
                  <a:rPr lang="en-CN">
                    <a:noFill/>
                  </a:rPr>
                  <a:t> </a:t>
                </a:r>
              </a:p>
            </p:txBody>
          </p:sp>
        </mc:Fallback>
      </mc:AlternateContent>
    </p:spTree>
    <p:extLst>
      <p:ext uri="{BB962C8B-B14F-4D97-AF65-F5344CB8AC3E}">
        <p14:creationId xmlns:p14="http://schemas.microsoft.com/office/powerpoint/2010/main" val="36142878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A57C0-4224-5B46-828E-075E1BBB201E}"/>
              </a:ext>
            </a:extLst>
          </p:cNvPr>
          <p:cNvSpPr>
            <a:spLocks noGrp="1"/>
          </p:cNvSpPr>
          <p:nvPr>
            <p:ph type="title"/>
          </p:nvPr>
        </p:nvSpPr>
        <p:spPr/>
        <p:txBody>
          <a:bodyPr>
            <a:normAutofit fontScale="90000"/>
          </a:bodyPr>
          <a:lstStyle/>
          <a:p>
            <a:r>
              <a:rPr lang="en-CN" dirty="0"/>
              <a:t>Q-Learning Convergence </a:t>
            </a:r>
          </a:p>
        </p:txBody>
      </p:sp>
      <p:pic>
        <p:nvPicPr>
          <p:cNvPr id="5" name="Picture 4">
            <a:extLst>
              <a:ext uri="{FF2B5EF4-FFF2-40B4-BE49-F238E27FC236}">
                <a16:creationId xmlns:a16="http://schemas.microsoft.com/office/drawing/2014/main" id="{920B7F8C-30DD-7B4F-846D-C48F714B4A60}"/>
              </a:ext>
            </a:extLst>
          </p:cNvPr>
          <p:cNvPicPr>
            <a:picLocks noChangeAspect="1"/>
          </p:cNvPicPr>
          <p:nvPr/>
        </p:nvPicPr>
        <p:blipFill>
          <a:blip r:embed="rId2"/>
          <a:stretch>
            <a:fillRect/>
          </a:stretch>
        </p:blipFill>
        <p:spPr>
          <a:xfrm>
            <a:off x="273050" y="990600"/>
            <a:ext cx="8597900" cy="3162300"/>
          </a:xfrm>
          <a:prstGeom prst="rect">
            <a:avLst/>
          </a:prstGeom>
        </p:spPr>
      </p:pic>
      <p:sp>
        <p:nvSpPr>
          <p:cNvPr id="6" name="TextBox 5">
            <a:extLst>
              <a:ext uri="{FF2B5EF4-FFF2-40B4-BE49-F238E27FC236}">
                <a16:creationId xmlns:a16="http://schemas.microsoft.com/office/drawing/2014/main" id="{7B32DDB7-D6BE-074D-97CB-0AF8D2DAF47E}"/>
              </a:ext>
            </a:extLst>
          </p:cNvPr>
          <p:cNvSpPr txBox="1"/>
          <p:nvPr/>
        </p:nvSpPr>
        <p:spPr>
          <a:xfrm>
            <a:off x="219334" y="4812775"/>
            <a:ext cx="8612966" cy="246221"/>
          </a:xfrm>
          <a:prstGeom prst="rect">
            <a:avLst/>
          </a:prstGeom>
          <a:noFill/>
        </p:spPr>
        <p:txBody>
          <a:bodyPr wrap="square" rtlCol="0">
            <a:spAutoFit/>
          </a:bodyPr>
          <a:lstStyle/>
          <a:p>
            <a:r>
              <a:rPr lang="en-US" sz="1000" dirty="0"/>
              <a:t>F.S. Melo</a:t>
            </a:r>
            <a:endParaRPr lang="en-CN" sz="1000" dirty="0"/>
          </a:p>
        </p:txBody>
      </p:sp>
    </p:spTree>
    <p:extLst>
      <p:ext uri="{BB962C8B-B14F-4D97-AF65-F5344CB8AC3E}">
        <p14:creationId xmlns:p14="http://schemas.microsoft.com/office/powerpoint/2010/main" val="11147447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B32E3-6082-474A-B82C-5047BB3F1CDE}"/>
              </a:ext>
            </a:extLst>
          </p:cNvPr>
          <p:cNvSpPr>
            <a:spLocks noGrp="1"/>
          </p:cNvSpPr>
          <p:nvPr>
            <p:ph type="title"/>
          </p:nvPr>
        </p:nvSpPr>
        <p:spPr/>
        <p:txBody>
          <a:bodyPr>
            <a:normAutofit fontScale="90000"/>
          </a:bodyPr>
          <a:lstStyle/>
          <a:p>
            <a:r>
              <a:rPr lang="en-CN" dirty="0"/>
              <a:t>Q-Learning Convergence</a:t>
            </a:r>
          </a:p>
        </p:txBody>
      </p:sp>
      <p:pic>
        <p:nvPicPr>
          <p:cNvPr id="5" name="Picture 4">
            <a:extLst>
              <a:ext uri="{FF2B5EF4-FFF2-40B4-BE49-F238E27FC236}">
                <a16:creationId xmlns:a16="http://schemas.microsoft.com/office/drawing/2014/main" id="{D991F53D-B3EB-BB4E-A351-B5F8B839C5E9}"/>
              </a:ext>
            </a:extLst>
          </p:cNvPr>
          <p:cNvPicPr>
            <a:picLocks noChangeAspect="1"/>
          </p:cNvPicPr>
          <p:nvPr/>
        </p:nvPicPr>
        <p:blipFill>
          <a:blip r:embed="rId2"/>
          <a:stretch>
            <a:fillRect/>
          </a:stretch>
        </p:blipFill>
        <p:spPr>
          <a:xfrm>
            <a:off x="156142" y="1068425"/>
            <a:ext cx="4205853" cy="3439886"/>
          </a:xfrm>
          <a:prstGeom prst="rect">
            <a:avLst/>
          </a:prstGeom>
        </p:spPr>
      </p:pic>
      <p:pic>
        <p:nvPicPr>
          <p:cNvPr id="7" name="Picture 6">
            <a:extLst>
              <a:ext uri="{FF2B5EF4-FFF2-40B4-BE49-F238E27FC236}">
                <a16:creationId xmlns:a16="http://schemas.microsoft.com/office/drawing/2014/main" id="{27850682-0E59-8B45-9717-9691A771D8CD}"/>
              </a:ext>
            </a:extLst>
          </p:cNvPr>
          <p:cNvPicPr>
            <a:picLocks noChangeAspect="1"/>
          </p:cNvPicPr>
          <p:nvPr/>
        </p:nvPicPr>
        <p:blipFill>
          <a:blip r:embed="rId3"/>
          <a:stretch>
            <a:fillRect/>
          </a:stretch>
        </p:blipFill>
        <p:spPr>
          <a:xfrm>
            <a:off x="4361995" y="1068425"/>
            <a:ext cx="4693013" cy="600888"/>
          </a:xfrm>
          <a:prstGeom prst="rect">
            <a:avLst/>
          </a:prstGeom>
        </p:spPr>
      </p:pic>
      <p:sp>
        <p:nvSpPr>
          <p:cNvPr id="8" name="TextBox 7">
            <a:extLst>
              <a:ext uri="{FF2B5EF4-FFF2-40B4-BE49-F238E27FC236}">
                <a16:creationId xmlns:a16="http://schemas.microsoft.com/office/drawing/2014/main" id="{C4E79D07-989F-F740-8669-9365DC835128}"/>
              </a:ext>
            </a:extLst>
          </p:cNvPr>
          <p:cNvSpPr txBox="1"/>
          <p:nvPr/>
        </p:nvSpPr>
        <p:spPr>
          <a:xfrm>
            <a:off x="4572000" y="1793966"/>
            <a:ext cx="2499360" cy="307777"/>
          </a:xfrm>
          <a:prstGeom prst="rect">
            <a:avLst/>
          </a:prstGeom>
          <a:noFill/>
        </p:spPr>
        <p:txBody>
          <a:bodyPr wrap="square" rtlCol="0">
            <a:spAutoFit/>
          </a:bodyPr>
          <a:lstStyle/>
          <a:p>
            <a:r>
              <a:rPr lang="en-CN" dirty="0"/>
              <a:t>induction</a:t>
            </a:r>
          </a:p>
        </p:txBody>
      </p:sp>
      <p:pic>
        <p:nvPicPr>
          <p:cNvPr id="10" name="Picture 9">
            <a:extLst>
              <a:ext uri="{FF2B5EF4-FFF2-40B4-BE49-F238E27FC236}">
                <a16:creationId xmlns:a16="http://schemas.microsoft.com/office/drawing/2014/main" id="{A4422A1B-DB1C-A346-91AD-525C971A8D83}"/>
              </a:ext>
            </a:extLst>
          </p:cNvPr>
          <p:cNvPicPr>
            <a:picLocks noChangeAspect="1"/>
          </p:cNvPicPr>
          <p:nvPr/>
        </p:nvPicPr>
        <p:blipFill>
          <a:blip r:embed="rId4"/>
          <a:stretch>
            <a:fillRect/>
          </a:stretch>
        </p:blipFill>
        <p:spPr>
          <a:xfrm>
            <a:off x="4490407" y="2487924"/>
            <a:ext cx="4436187" cy="600888"/>
          </a:xfrm>
          <a:prstGeom prst="rect">
            <a:avLst/>
          </a:prstGeom>
        </p:spPr>
      </p:pic>
    </p:spTree>
    <p:extLst>
      <p:ext uri="{BB962C8B-B14F-4D97-AF65-F5344CB8AC3E}">
        <p14:creationId xmlns:p14="http://schemas.microsoft.com/office/powerpoint/2010/main" val="1547242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lvl="0"/>
            <a:r>
              <a:rPr lang="en" dirty="0"/>
              <a:t>How Good Is a Policy? – Policy Evaluation</a:t>
            </a:r>
            <a:endParaRPr dirty="0"/>
          </a:p>
        </p:txBody>
      </p:sp>
      <mc:AlternateContent xmlns:mc="http://schemas.openxmlformats.org/markup-compatibility/2006" xmlns:a14="http://schemas.microsoft.com/office/drawing/2010/main">
        <mc:Choice Requires="a14">
          <p:sp>
            <p:nvSpPr>
              <p:cNvPr id="126" name="Google Shape;126;p20"/>
              <p:cNvSpPr txBox="1">
                <a:spLocks noGrp="1"/>
              </p:cNvSpPr>
              <p:nvPr>
                <p:ph type="body" idx="1"/>
              </p:nvPr>
            </p:nvSpPr>
            <p:spPr>
              <a:xfrm>
                <a:off x="311700" y="1152474"/>
                <a:ext cx="8520600" cy="3762426"/>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CN" b="1" dirty="0">
                    <a:solidFill>
                      <a:schemeClr val="bg2"/>
                    </a:solidFill>
                  </a:rPr>
                  <a:t>Fixed Point Solution</a:t>
                </a:r>
              </a:p>
              <a:p>
                <a:pPr marL="0" lvl="0" indent="0">
                  <a:spcAft>
                    <a:spcPts val="1200"/>
                  </a:spcAft>
                  <a:buNone/>
                </a:pPr>
                <a:r>
                  <a:rPr lang="en-CN" dirty="0">
                    <a:solidFill>
                      <a:schemeClr val="bg2"/>
                    </a:solidFill>
                  </a:rPr>
                  <a:t>Recall Bellman Equation: </a:t>
                </a:r>
                <a14:m>
                  <m:oMath xmlns:m="http://schemas.openxmlformats.org/officeDocument/2006/math">
                    <m:sSup>
                      <m:sSupPr>
                        <m:ctrlPr>
                          <a:rPr lang="en-US" b="0" i="1" smtClean="0">
                            <a:solidFill>
                              <a:schemeClr val="bg2"/>
                            </a:solidFill>
                            <a:latin typeface="Cambria Math" panose="02040503050406030204" pitchFamily="18" charset="0"/>
                          </a:rPr>
                        </m:ctrlPr>
                      </m:sSupPr>
                      <m:e>
                        <m:r>
                          <a:rPr lang="en-US" b="0" i="1" smtClean="0">
                            <a:solidFill>
                              <a:schemeClr val="bg2"/>
                            </a:solidFill>
                            <a:latin typeface="Cambria Math" panose="02040503050406030204" pitchFamily="18" charset="0"/>
                          </a:rPr>
                          <m:t>𝑉</m:t>
                        </m:r>
                      </m:e>
                      <m:sup>
                        <m:r>
                          <a:rPr lang="en-US" b="0" i="1" smtClean="0">
                            <a:solidFill>
                              <a:schemeClr val="bg2"/>
                            </a:solidFill>
                            <a:latin typeface="Cambria Math" panose="02040503050406030204" pitchFamily="18" charset="0"/>
                            <a:ea typeface="Cambria Math" panose="02040503050406030204" pitchFamily="18" charset="0"/>
                          </a:rPr>
                          <m:t>𝜋</m:t>
                        </m:r>
                      </m:sup>
                    </m:sSup>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𝑅</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𝛾</m:t>
                    </m:r>
                    <m:r>
                      <a:rPr lang="en-US" b="0" i="1" smtClean="0">
                        <a:solidFill>
                          <a:schemeClr val="bg2"/>
                        </a:solidFill>
                        <a:latin typeface="Cambria Math" panose="02040503050406030204" pitchFamily="18" charset="0"/>
                        <a:ea typeface="Cambria Math" panose="02040503050406030204" pitchFamily="18" charset="0"/>
                      </a:rPr>
                      <m:t>𝑃</m:t>
                    </m:r>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b="0" i="1" smtClean="0">
                            <a:solidFill>
                              <a:schemeClr val="bg2"/>
                            </a:solidFill>
                            <a:latin typeface="Cambria Math" panose="02040503050406030204" pitchFamily="18" charset="0"/>
                            <a:ea typeface="Cambria Math" panose="02040503050406030204" pitchFamily="18" charset="0"/>
                          </a:rPr>
                          <m:t>𝑉</m:t>
                        </m:r>
                      </m:e>
                      <m:sup>
                        <m:r>
                          <a:rPr lang="en-US" b="0" i="1" smtClean="0">
                            <a:solidFill>
                              <a:schemeClr val="bg2"/>
                            </a:solidFill>
                            <a:latin typeface="Cambria Math" panose="02040503050406030204" pitchFamily="18" charset="0"/>
                            <a:ea typeface="Cambria Math" panose="02040503050406030204" pitchFamily="18" charset="0"/>
                          </a:rPr>
                          <m:t>𝜋</m:t>
                        </m:r>
                      </m:sup>
                    </m:sSup>
                    <m:r>
                      <a:rPr lang="en-CN" dirty="0">
                        <a:solidFill>
                          <a:schemeClr val="bg2"/>
                        </a:solidFill>
                        <a:latin typeface="Cambria Math" panose="02040503050406030204" pitchFamily="18" charset="0"/>
                        <a:ea typeface="Cambria Math" panose="02040503050406030204" pitchFamily="18" charset="0"/>
                      </a:rPr>
                      <m:t>⟹</m:t>
                    </m:r>
                    <m:sSup>
                      <m:sSupPr>
                        <m:ctrlPr>
                          <a:rPr lang="en-US" i="1">
                            <a:solidFill>
                              <a:schemeClr val="bg2"/>
                            </a:solidFill>
                            <a:latin typeface="Cambria Math" panose="02040503050406030204" pitchFamily="18" charset="0"/>
                          </a:rPr>
                        </m:ctrlPr>
                      </m:sSupPr>
                      <m:e>
                        <m:r>
                          <a:rPr lang="en-US" i="1">
                            <a:solidFill>
                              <a:schemeClr val="bg2"/>
                            </a:solidFill>
                            <a:latin typeface="Cambria Math" panose="02040503050406030204" pitchFamily="18" charset="0"/>
                          </a:rPr>
                          <m:t>𝑉</m:t>
                        </m:r>
                      </m:e>
                      <m:sup>
                        <m:r>
                          <a:rPr lang="en-US" i="1">
                            <a:solidFill>
                              <a:schemeClr val="bg2"/>
                            </a:solidFill>
                            <a:latin typeface="Cambria Math" panose="02040503050406030204" pitchFamily="18" charset="0"/>
                            <a:ea typeface="Cambria Math" panose="02040503050406030204" pitchFamily="18" charset="0"/>
                          </a:rPr>
                          <m:t>𝜋</m:t>
                        </m:r>
                      </m:sup>
                    </m:sSup>
                  </m:oMath>
                </a14:m>
                <a:r>
                  <a:rPr lang="en-CN" dirty="0">
                    <a:solidFill>
                      <a:schemeClr val="bg2"/>
                    </a:solidFill>
                  </a:rPr>
                  <a:t> is a </a:t>
                </a:r>
                <a:r>
                  <a:rPr lang="en-US" dirty="0">
                    <a:solidFill>
                      <a:schemeClr val="bg2"/>
                    </a:solidFill>
                  </a:rPr>
                  <a:t>fixed-point</a:t>
                </a:r>
                <a:r>
                  <a:rPr lang="en-CN" dirty="0">
                    <a:solidFill>
                      <a:schemeClr val="bg2"/>
                    </a:solidFill>
                  </a:rPr>
                  <a:t> solution!</a:t>
                </a:r>
              </a:p>
              <a:p>
                <a:pPr marL="0" lvl="0" indent="0" algn="l" rtl="0">
                  <a:spcBef>
                    <a:spcPts val="0"/>
                  </a:spcBef>
                  <a:spcAft>
                    <a:spcPts val="1200"/>
                  </a:spcAft>
                  <a:buNone/>
                </a:pPr>
                <a:endParaRPr lang="en-CN" dirty="0">
                  <a:solidFill>
                    <a:schemeClr val="bg2"/>
                  </a:solidFill>
                </a:endParaRPr>
              </a:p>
              <a:p>
                <a:pPr marL="0" indent="0">
                  <a:spcAft>
                    <a:spcPts val="1200"/>
                  </a:spcAft>
                  <a:buNone/>
                </a:pPr>
                <a:r>
                  <a:rPr lang="en-CN" dirty="0">
                    <a:solidFill>
                      <a:schemeClr val="bg2"/>
                    </a:solidFill>
                  </a:rPr>
                  <a:t>Define the mapping: </a:t>
                </a:r>
                <a14:m>
                  <m:oMath xmlns:m="http://schemas.openxmlformats.org/officeDocument/2006/math">
                    <m:d>
                      <m:dPr>
                        <m:ctrlPr>
                          <a:rPr lang="en-US" i="1">
                            <a:solidFill>
                              <a:schemeClr val="bg2"/>
                            </a:solidFill>
                            <a:latin typeface="Cambria Math" panose="02040503050406030204" pitchFamily="18" charset="0"/>
                            <a:ea typeface="Cambria Math" panose="02040503050406030204" pitchFamily="18" charset="0"/>
                          </a:rPr>
                        </m:ctrlPr>
                      </m:dPr>
                      <m:e>
                        <m:r>
                          <a:rPr lang="en-CN" i="1">
                            <a:solidFill>
                              <a:schemeClr val="bg2"/>
                            </a:solidFill>
                            <a:latin typeface="Cambria Math" panose="02040503050406030204" pitchFamily="18" charset="0"/>
                            <a:ea typeface="Cambria Math" panose="02040503050406030204" pitchFamily="18" charset="0"/>
                          </a:rPr>
                          <m:t>𝒯</m:t>
                        </m:r>
                        <m:r>
                          <a:rPr lang="en-US" i="1">
                            <a:solidFill>
                              <a:schemeClr val="bg2"/>
                            </a:solidFill>
                            <a:latin typeface="Cambria Math" panose="02040503050406030204" pitchFamily="18" charset="0"/>
                            <a:ea typeface="Cambria Math" panose="02040503050406030204" pitchFamily="18" charset="0"/>
                          </a:rPr>
                          <m:t>𝑉</m:t>
                        </m:r>
                      </m:e>
                    </m:d>
                    <m:d>
                      <m:dPr>
                        <m:ctrlPr>
                          <a:rPr lang="en-US" i="1">
                            <a:solidFill>
                              <a:schemeClr val="bg2"/>
                            </a:solidFill>
                            <a:latin typeface="Cambria Math" panose="02040503050406030204" pitchFamily="18" charset="0"/>
                          </a:rPr>
                        </m:ctrlPr>
                      </m:dPr>
                      <m:e>
                        <m:r>
                          <a:rPr lang="en-US" i="1">
                            <a:solidFill>
                              <a:schemeClr val="bg2"/>
                            </a:solidFill>
                            <a:latin typeface="Cambria Math" panose="02040503050406030204" pitchFamily="18" charset="0"/>
                          </a:rPr>
                          <m:t>𝑠</m:t>
                        </m:r>
                      </m:e>
                    </m:d>
                    <m:r>
                      <a:rPr lang="en-US" i="1">
                        <a:solidFill>
                          <a:schemeClr val="bg2"/>
                        </a:solidFill>
                        <a:latin typeface="Cambria Math" panose="02040503050406030204" pitchFamily="18" charset="0"/>
                      </a:rPr>
                      <m:t>≔</m:t>
                    </m:r>
                    <m:r>
                      <a:rPr lang="en-US" i="1">
                        <a:solidFill>
                          <a:schemeClr val="bg2"/>
                        </a:solidFill>
                        <a:latin typeface="Cambria Math" panose="02040503050406030204" pitchFamily="18" charset="0"/>
                      </a:rPr>
                      <m:t>𝑟</m:t>
                    </m:r>
                    <m:d>
                      <m:dPr>
                        <m:ctrlPr>
                          <a:rPr lang="en-US" i="1">
                            <a:solidFill>
                              <a:schemeClr val="bg2"/>
                            </a:solidFill>
                            <a:latin typeface="Cambria Math" panose="02040503050406030204" pitchFamily="18" charset="0"/>
                          </a:rPr>
                        </m:ctrlPr>
                      </m:dPr>
                      <m:e>
                        <m:r>
                          <a:rPr lang="en-US" i="1">
                            <a:solidFill>
                              <a:schemeClr val="bg2"/>
                            </a:solidFill>
                            <a:latin typeface="Cambria Math" panose="02040503050406030204" pitchFamily="18" charset="0"/>
                          </a:rPr>
                          <m:t>𝑠</m:t>
                        </m:r>
                        <m:r>
                          <a:rPr lang="en-US" i="1">
                            <a:solidFill>
                              <a:schemeClr val="bg2"/>
                            </a:solidFill>
                            <a:latin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𝜋</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𝑠</m:t>
                            </m:r>
                          </m:e>
                        </m:d>
                      </m:e>
                    </m:d>
                    <m:r>
                      <a:rPr lang="en-US" i="1">
                        <a:solidFill>
                          <a:schemeClr val="bg2"/>
                        </a:solidFill>
                        <a:latin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𝛾</m:t>
                    </m:r>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𝔼</m:t>
                        </m:r>
                      </m:e>
                      <m:sub>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𝑠</m:t>
                            </m:r>
                          </m:e>
                          <m:sup>
                            <m:r>
                              <a:rPr lang="en-US" i="1">
                                <a:solidFill>
                                  <a:schemeClr val="bg2"/>
                                </a:solidFill>
                                <a:latin typeface="Cambria Math" panose="02040503050406030204" pitchFamily="18" charset="0"/>
                                <a:ea typeface="Cambria Math" panose="02040503050406030204" pitchFamily="18" charset="0"/>
                              </a:rPr>
                              <m:t>′</m:t>
                            </m:r>
                          </m:sup>
                        </m:sSup>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𝑃</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m:t>
                            </m:r>
                          </m:e>
                          <m:e>
                            <m:r>
                              <a:rPr lang="en-US" i="1">
                                <a:solidFill>
                                  <a:schemeClr val="bg2"/>
                                </a:solidFill>
                                <a:latin typeface="Cambria Math" panose="02040503050406030204" pitchFamily="18" charset="0"/>
                                <a:ea typeface="Cambria Math" panose="02040503050406030204" pitchFamily="18" charset="0"/>
                              </a:rPr>
                              <m:t>𝑠</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𝑎</m:t>
                            </m:r>
                          </m:e>
                        </m:d>
                      </m:sub>
                    </m:sSub>
                    <m:r>
                      <a:rPr lang="en-US" i="1">
                        <a:solidFill>
                          <a:schemeClr val="bg2"/>
                        </a:solidFill>
                        <a:latin typeface="Cambria Math" panose="02040503050406030204" pitchFamily="18" charset="0"/>
                        <a:ea typeface="Cambria Math" panose="02040503050406030204" pitchFamily="18" charset="0"/>
                      </a:rPr>
                      <m:t>𝑉</m:t>
                    </m:r>
                    <m:d>
                      <m:dPr>
                        <m:ctrlPr>
                          <a:rPr lang="en-US" i="1">
                            <a:solidFill>
                              <a:schemeClr val="bg2"/>
                            </a:solidFill>
                            <a:latin typeface="Cambria Math" panose="02040503050406030204" pitchFamily="18" charset="0"/>
                            <a:ea typeface="Cambria Math" panose="02040503050406030204" pitchFamily="18" charset="0"/>
                          </a:rPr>
                        </m:ctrlPr>
                      </m:dPr>
                      <m:e>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𝑠</m:t>
                            </m:r>
                          </m:e>
                          <m:sup>
                            <m:r>
                              <a:rPr lang="en-US" i="1">
                                <a:solidFill>
                                  <a:schemeClr val="bg2"/>
                                </a:solidFill>
                                <a:latin typeface="Cambria Math" panose="02040503050406030204" pitchFamily="18" charset="0"/>
                                <a:ea typeface="Cambria Math" panose="02040503050406030204" pitchFamily="18" charset="0"/>
                              </a:rPr>
                              <m:t>′</m:t>
                            </m:r>
                          </m:sup>
                        </m:sSup>
                      </m:e>
                    </m:d>
                    <m:r>
                      <a:rPr lang="en-US" i="1">
                        <a:solidFill>
                          <a:schemeClr val="bg2"/>
                        </a:solidFill>
                        <a:latin typeface="Cambria Math" panose="02040503050406030204" pitchFamily="18" charset="0"/>
                        <a:ea typeface="Cambria Math" panose="02040503050406030204" pitchFamily="18" charset="0"/>
                      </a:rPr>
                      <m:t>, ∀</m:t>
                    </m:r>
                    <m:r>
                      <a:rPr lang="en-US" i="1">
                        <a:solidFill>
                          <a:schemeClr val="bg2"/>
                        </a:solidFill>
                        <a:latin typeface="Cambria Math" panose="02040503050406030204" pitchFamily="18" charset="0"/>
                        <a:ea typeface="Cambria Math" panose="02040503050406030204" pitchFamily="18" charset="0"/>
                      </a:rPr>
                      <m:t>𝑠</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𝑎</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𝒮</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𝒜</m:t>
                    </m:r>
                  </m:oMath>
                </a14:m>
                <a:endParaRPr lang="en-CN" dirty="0">
                  <a:solidFill>
                    <a:schemeClr val="bg2"/>
                  </a:solidFill>
                </a:endParaRPr>
              </a:p>
              <a:p>
                <a:pPr marL="0" lvl="0" indent="0" algn="l" rtl="0">
                  <a:spcBef>
                    <a:spcPts val="0"/>
                  </a:spcBef>
                  <a:spcAft>
                    <a:spcPts val="1200"/>
                  </a:spcAft>
                  <a:buNone/>
                </a:pPr>
                <a:r>
                  <a:rPr lang="en-CN" b="1" dirty="0">
                    <a:solidFill>
                      <a:schemeClr val="bg2"/>
                    </a:solidFill>
                  </a:rPr>
                  <a:t>Contraction Map</a:t>
                </a:r>
              </a:p>
              <a:p>
                <a:pPr marL="0" lvl="0" indent="0">
                  <a:spcAft>
                    <a:spcPts val="1200"/>
                  </a:spcAft>
                  <a:buNone/>
                </a:pPr>
                <a14:m>
                  <m:oMathPara xmlns:m="http://schemas.openxmlformats.org/officeDocument/2006/math">
                    <m:oMathParaPr>
                      <m:jc m:val="centerGroup"/>
                    </m:oMathParaPr>
                    <m:oMath xmlns:m="http://schemas.openxmlformats.org/officeDocument/2006/math">
                      <m:sSub>
                        <m:sSubPr>
                          <m:ctrlPr>
                            <a:rPr lang="en-US" i="1">
                              <a:solidFill>
                                <a:schemeClr val="bg2"/>
                              </a:solidFill>
                              <a:latin typeface="Cambria Math" panose="02040503050406030204" pitchFamily="18" charset="0"/>
                              <a:ea typeface="Cambria Math" panose="02040503050406030204" pitchFamily="18" charset="0"/>
                            </a:rPr>
                          </m:ctrlPr>
                        </m:sSubPr>
                        <m:e>
                          <m:d>
                            <m:dPr>
                              <m:begChr m:val="‖"/>
                              <m:endChr m:val="‖"/>
                              <m:ctrlPr>
                                <a:rPr lang="en-US" i="1">
                                  <a:solidFill>
                                    <a:schemeClr val="bg2"/>
                                  </a:solidFill>
                                  <a:latin typeface="Cambria Math" panose="02040503050406030204" pitchFamily="18" charset="0"/>
                                  <a:ea typeface="Cambria Math" panose="02040503050406030204" pitchFamily="18" charset="0"/>
                                </a:rPr>
                              </m:ctrlPr>
                            </m:dPr>
                            <m:e>
                              <m:sSup>
                                <m:sSupPr>
                                  <m:ctrlPr>
                                    <a:rPr lang="en-US" i="1">
                                      <a:solidFill>
                                        <a:schemeClr val="bg2"/>
                                      </a:solidFill>
                                      <a:latin typeface="Cambria Math" panose="02040503050406030204" pitchFamily="18" charset="0"/>
                                    </a:rPr>
                                  </m:ctrlPr>
                                </m:sSupPr>
                                <m:e>
                                  <m:r>
                                    <a:rPr lang="en-US" i="1">
                                      <a:solidFill>
                                        <a:schemeClr val="bg2"/>
                                      </a:solidFill>
                                      <a:latin typeface="Cambria Math" panose="02040503050406030204" pitchFamily="18" charset="0"/>
                                    </a:rPr>
                                    <m:t>𝑉</m:t>
                                  </m:r>
                                </m:e>
                                <m:sup>
                                  <m:r>
                                    <a:rPr lang="en-US" i="1">
                                      <a:solidFill>
                                        <a:schemeClr val="bg2"/>
                                      </a:solidFill>
                                      <a:latin typeface="Cambria Math" panose="02040503050406030204" pitchFamily="18" charset="0"/>
                                    </a:rPr>
                                    <m:t>𝑡</m:t>
                                  </m:r>
                                  <m:r>
                                    <a:rPr lang="en-US" i="1">
                                      <a:solidFill>
                                        <a:schemeClr val="bg2"/>
                                      </a:solidFill>
                                      <a:latin typeface="Cambria Math" panose="02040503050406030204" pitchFamily="18" charset="0"/>
                                    </a:rPr>
                                    <m:t>+1</m:t>
                                  </m:r>
                                </m:sup>
                              </m:sSup>
                              <m:d>
                                <m:dPr>
                                  <m:ctrlPr>
                                    <a:rPr lang="en-US" i="1">
                                      <a:solidFill>
                                        <a:schemeClr val="bg2"/>
                                      </a:solidFill>
                                      <a:latin typeface="Cambria Math" panose="02040503050406030204" pitchFamily="18" charset="0"/>
                                    </a:rPr>
                                  </m:ctrlPr>
                                </m:dPr>
                                <m:e>
                                  <m:r>
                                    <a:rPr lang="en-US" i="1">
                                      <a:solidFill>
                                        <a:schemeClr val="bg2"/>
                                      </a:solidFill>
                                      <a:latin typeface="Cambria Math" panose="02040503050406030204" pitchFamily="18" charset="0"/>
                                    </a:rPr>
                                    <m:t>𝑠</m:t>
                                  </m:r>
                                </m:e>
                              </m:d>
                              <m:r>
                                <a:rPr lang="en-US" i="1">
                                  <a:solidFill>
                                    <a:schemeClr val="bg2"/>
                                  </a:solidFill>
                                  <a:latin typeface="Cambria Math" panose="02040503050406030204" pitchFamily="18" charset="0"/>
                                </a:rPr>
                                <m:t>−</m:t>
                              </m:r>
                              <m:sSup>
                                <m:sSupPr>
                                  <m:ctrlPr>
                                    <a:rPr lang="en-US" i="1">
                                      <a:solidFill>
                                        <a:schemeClr val="bg2"/>
                                      </a:solidFill>
                                      <a:latin typeface="Cambria Math" panose="02040503050406030204" pitchFamily="18" charset="0"/>
                                    </a:rPr>
                                  </m:ctrlPr>
                                </m:sSupPr>
                                <m:e>
                                  <m:r>
                                    <a:rPr lang="en-US" i="1">
                                      <a:solidFill>
                                        <a:schemeClr val="bg2"/>
                                      </a:solidFill>
                                      <a:latin typeface="Cambria Math" panose="02040503050406030204" pitchFamily="18" charset="0"/>
                                    </a:rPr>
                                    <m:t>𝑉</m:t>
                                  </m:r>
                                </m:e>
                                <m:sup>
                                  <m:r>
                                    <a:rPr lang="en-US" i="1">
                                      <a:solidFill>
                                        <a:schemeClr val="bg2"/>
                                      </a:solidFill>
                                      <a:latin typeface="Cambria Math" panose="02040503050406030204" pitchFamily="18" charset="0"/>
                                      <a:ea typeface="Cambria Math" panose="02040503050406030204" pitchFamily="18" charset="0"/>
                                    </a:rPr>
                                    <m:t>𝜋</m:t>
                                  </m:r>
                                </m:sup>
                              </m:sSup>
                              <m:d>
                                <m:dPr>
                                  <m:ctrlPr>
                                    <a:rPr lang="en-US" i="1">
                                      <a:solidFill>
                                        <a:schemeClr val="bg2"/>
                                      </a:solidFill>
                                      <a:latin typeface="Cambria Math" panose="02040503050406030204" pitchFamily="18" charset="0"/>
                                    </a:rPr>
                                  </m:ctrlPr>
                                </m:dPr>
                                <m:e>
                                  <m:r>
                                    <a:rPr lang="en-US" i="1">
                                      <a:solidFill>
                                        <a:schemeClr val="bg2"/>
                                      </a:solidFill>
                                      <a:latin typeface="Cambria Math" panose="02040503050406030204" pitchFamily="18" charset="0"/>
                                    </a:rPr>
                                    <m:t>𝑠</m:t>
                                  </m:r>
                                </m:e>
                              </m:d>
                            </m:e>
                          </m:d>
                        </m:e>
                        <m:sub>
                          <m:r>
                            <a:rPr lang="en-US" i="1">
                              <a:solidFill>
                                <a:schemeClr val="bg2"/>
                              </a:solidFill>
                              <a:latin typeface="Cambria Math" panose="02040503050406030204" pitchFamily="18" charset="0"/>
                              <a:ea typeface="Cambria Math" panose="02040503050406030204" pitchFamily="18" charset="0"/>
                            </a:rPr>
                            <m:t>∞</m:t>
                          </m:r>
                        </m:sub>
                      </m:sSub>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𝛾</m:t>
                      </m:r>
                      <m:sSub>
                        <m:sSubPr>
                          <m:ctrlPr>
                            <a:rPr lang="en-US" i="1">
                              <a:solidFill>
                                <a:schemeClr val="bg2"/>
                              </a:solidFill>
                              <a:latin typeface="Cambria Math" panose="02040503050406030204" pitchFamily="18" charset="0"/>
                              <a:ea typeface="Cambria Math" panose="02040503050406030204" pitchFamily="18" charset="0"/>
                            </a:rPr>
                          </m:ctrlPr>
                        </m:sSubPr>
                        <m:e>
                          <m:d>
                            <m:dPr>
                              <m:begChr m:val="‖"/>
                              <m:endChr m:val="‖"/>
                              <m:ctrlPr>
                                <a:rPr lang="en-US" i="1">
                                  <a:solidFill>
                                    <a:schemeClr val="bg2"/>
                                  </a:solidFill>
                                  <a:latin typeface="Cambria Math" panose="02040503050406030204" pitchFamily="18" charset="0"/>
                                  <a:ea typeface="Cambria Math" panose="02040503050406030204" pitchFamily="18" charset="0"/>
                                </a:rPr>
                              </m:ctrlPr>
                            </m:dPr>
                            <m:e>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𝑉</m:t>
                                  </m:r>
                                </m:e>
                                <m:sup>
                                  <m:r>
                                    <a:rPr lang="en-US" i="1">
                                      <a:solidFill>
                                        <a:schemeClr val="bg2"/>
                                      </a:solidFill>
                                      <a:latin typeface="Cambria Math" panose="02040503050406030204" pitchFamily="18" charset="0"/>
                                      <a:ea typeface="Cambria Math" panose="02040503050406030204" pitchFamily="18" charset="0"/>
                                    </a:rPr>
                                    <m:t>𝑡</m:t>
                                  </m:r>
                                </m:sup>
                              </m:sSup>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𝑠</m:t>
                                  </m:r>
                                </m:e>
                              </m:d>
                              <m:r>
                                <a:rPr lang="en-US" i="1">
                                  <a:solidFill>
                                    <a:schemeClr val="bg2"/>
                                  </a:solidFill>
                                  <a:latin typeface="Cambria Math" panose="02040503050406030204" pitchFamily="18" charset="0"/>
                                  <a:ea typeface="Cambria Math" panose="02040503050406030204" pitchFamily="18" charset="0"/>
                                </a:rPr>
                                <m:t>−</m:t>
                              </m:r>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𝑉</m:t>
                                  </m:r>
                                </m:e>
                                <m:sup>
                                  <m:r>
                                    <a:rPr lang="en-US" i="1">
                                      <a:solidFill>
                                        <a:schemeClr val="bg2"/>
                                      </a:solidFill>
                                      <a:latin typeface="Cambria Math" panose="02040503050406030204" pitchFamily="18" charset="0"/>
                                      <a:ea typeface="Cambria Math" panose="02040503050406030204" pitchFamily="18" charset="0"/>
                                    </a:rPr>
                                    <m:t>𝜋</m:t>
                                  </m:r>
                                </m:sup>
                              </m:sSup>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𝑠</m:t>
                                  </m:r>
                                </m:e>
                              </m:d>
                            </m:e>
                          </m:d>
                        </m:e>
                        <m:sub>
                          <m:r>
                            <a:rPr lang="en-US" i="1">
                              <a:solidFill>
                                <a:schemeClr val="bg2"/>
                              </a:solidFill>
                              <a:latin typeface="Cambria Math" panose="02040503050406030204" pitchFamily="18" charset="0"/>
                              <a:ea typeface="Cambria Math" panose="02040503050406030204" pitchFamily="18" charset="0"/>
                            </a:rPr>
                            <m:t>∞</m:t>
                          </m:r>
                        </m:sub>
                      </m:sSub>
                    </m:oMath>
                  </m:oMathPara>
                </a14:m>
                <a:endParaRPr lang="en-CN" dirty="0">
                  <a:solidFill>
                    <a:schemeClr val="bg2"/>
                  </a:solidFill>
                </a:endParaRPr>
              </a:p>
              <a:p>
                <a:pPr marL="0" lvl="0" indent="0" algn="l" rtl="0">
                  <a:spcBef>
                    <a:spcPts val="0"/>
                  </a:spcBef>
                  <a:spcAft>
                    <a:spcPts val="1200"/>
                  </a:spcAft>
                  <a:buNone/>
                </a:pPr>
                <a:r>
                  <a:rPr lang="en-CN" dirty="0">
                    <a:solidFill>
                      <a:schemeClr val="bg2"/>
                    </a:solidFill>
                  </a:rPr>
                  <a:t>The value iteration will converge !</a:t>
                </a:r>
              </a:p>
            </p:txBody>
          </p:sp>
        </mc:Choice>
        <mc:Fallback xmlns="">
          <p:sp>
            <p:nvSpPr>
              <p:cNvPr id="126" name="Google Shape;126;p20"/>
              <p:cNvSpPr txBox="1">
                <a:spLocks noGrp="1" noRot="1" noChangeAspect="1" noMove="1" noResize="1" noEditPoints="1" noAdjustHandles="1" noChangeArrowheads="1" noChangeShapeType="1" noTextEdit="1"/>
              </p:cNvSpPr>
              <p:nvPr>
                <p:ph type="body" idx="1"/>
              </p:nvPr>
            </p:nvSpPr>
            <p:spPr>
              <a:xfrm>
                <a:off x="311700" y="1152474"/>
                <a:ext cx="8520600" cy="3762426"/>
              </a:xfrm>
              <a:prstGeom prst="rect">
                <a:avLst/>
              </a:prstGeom>
              <a:blipFill>
                <a:blip r:embed="rId3"/>
                <a:stretch>
                  <a:fillRect l="-595"/>
                </a:stretch>
              </a:blipFill>
            </p:spPr>
            <p:txBody>
              <a:bodyPr/>
              <a:lstStyle/>
              <a:p>
                <a:r>
                  <a:rPr lang="en-CN">
                    <a:noFill/>
                  </a:rPr>
                  <a:t> </a:t>
                </a:r>
              </a:p>
            </p:txBody>
          </p:sp>
        </mc:Fallback>
      </mc:AlternateContent>
      <p:sp>
        <p:nvSpPr>
          <p:cNvPr id="4" name="TextBox 3">
            <a:extLst>
              <a:ext uri="{FF2B5EF4-FFF2-40B4-BE49-F238E27FC236}">
                <a16:creationId xmlns:a16="http://schemas.microsoft.com/office/drawing/2014/main" id="{8A432A89-0548-6C4E-9190-76EF78B4BE03}"/>
              </a:ext>
            </a:extLst>
          </p:cNvPr>
          <p:cNvSpPr txBox="1"/>
          <p:nvPr/>
        </p:nvSpPr>
        <p:spPr>
          <a:xfrm>
            <a:off x="219334" y="4812775"/>
            <a:ext cx="8612966" cy="246221"/>
          </a:xfrm>
          <a:prstGeom prst="rect">
            <a:avLst/>
          </a:prstGeom>
          <a:noFill/>
        </p:spPr>
        <p:txBody>
          <a:bodyPr wrap="square" rtlCol="0">
            <a:spAutoFit/>
          </a:bodyPr>
          <a:lstStyle/>
          <a:p>
            <a:r>
              <a:rPr lang="en-CN" sz="1000" dirty="0"/>
              <a:t>Proved in Alekh Agarwal 20 Chapter 1</a:t>
            </a:r>
          </a:p>
        </p:txBody>
      </p:sp>
    </p:spTree>
    <p:extLst>
      <p:ext uri="{BB962C8B-B14F-4D97-AF65-F5344CB8AC3E}">
        <p14:creationId xmlns:p14="http://schemas.microsoft.com/office/powerpoint/2010/main" val="2286609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lvl="0"/>
            <a:r>
              <a:rPr lang="en" dirty="0"/>
              <a:t>How Good Is a Policy? – Policy Evaluation</a:t>
            </a:r>
            <a:endParaRPr dirty="0"/>
          </a:p>
        </p:txBody>
      </p:sp>
      <mc:AlternateContent xmlns:mc="http://schemas.openxmlformats.org/markup-compatibility/2006" xmlns:a14="http://schemas.microsoft.com/office/drawing/2010/main">
        <mc:Choice Requires="a14">
          <p:sp>
            <p:nvSpPr>
              <p:cNvPr id="126" name="Google Shape;126;p20"/>
              <p:cNvSpPr txBox="1">
                <a:spLocks noGrp="1"/>
              </p:cNvSpPr>
              <p:nvPr>
                <p:ph type="body" idx="1"/>
              </p:nvPr>
            </p:nvSpPr>
            <p:spPr>
              <a:xfrm>
                <a:off x="311700" y="1152474"/>
                <a:ext cx="8520600" cy="3659555"/>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CN" dirty="0">
                    <a:solidFill>
                      <a:schemeClr val="bg2"/>
                    </a:solidFill>
                  </a:rPr>
                  <a:t>Define Bellman Operator </a:t>
                </a:r>
                <a14:m>
                  <m:oMath xmlns:m="http://schemas.openxmlformats.org/officeDocument/2006/math">
                    <m:r>
                      <a:rPr lang="en-CN" i="1" smtClean="0">
                        <a:solidFill>
                          <a:schemeClr val="bg2"/>
                        </a:solidFill>
                        <a:latin typeface="Cambria Math" panose="02040503050406030204" pitchFamily="18" charset="0"/>
                        <a:ea typeface="Cambria Math" panose="02040503050406030204" pitchFamily="18" charset="0"/>
                      </a:rPr>
                      <m:t>𝒯</m:t>
                    </m:r>
                  </m:oMath>
                </a14:m>
                <a:endParaRPr lang="en-CN" dirty="0">
                  <a:solidFill>
                    <a:schemeClr val="bg2"/>
                  </a:solidFill>
                </a:endParaRPr>
              </a:p>
              <a:p>
                <a:pPr marL="0" lvl="0" indent="0" algn="l" rtl="0">
                  <a:spcBef>
                    <a:spcPts val="0"/>
                  </a:spcBef>
                  <a:spcAft>
                    <a:spcPts val="1200"/>
                  </a:spcAft>
                  <a:buNone/>
                </a:pPr>
                <a:r>
                  <a:rPr lang="en-CN" dirty="0">
                    <a:solidFill>
                      <a:schemeClr val="bg2"/>
                    </a:solidFill>
                  </a:rPr>
                  <a:t>Given function </a:t>
                </a:r>
                <a14:m>
                  <m:oMath xmlns:m="http://schemas.openxmlformats.org/officeDocument/2006/math">
                    <m:r>
                      <a:rPr lang="en-US" b="0" i="1" smtClean="0">
                        <a:solidFill>
                          <a:schemeClr val="bg2"/>
                        </a:solidFill>
                        <a:latin typeface="Cambria Math" panose="02040503050406030204" pitchFamily="18" charset="0"/>
                      </a:rPr>
                      <m:t>𝑉</m:t>
                    </m:r>
                    <m:r>
                      <a:rPr lang="en-US" b="0" i="1" smtClean="0">
                        <a:solidFill>
                          <a:schemeClr val="bg2"/>
                        </a:solidFill>
                        <a:latin typeface="Cambria Math" panose="02040503050406030204" pitchFamily="18" charset="0"/>
                      </a:rPr>
                      <m:t>: </m:t>
                    </m:r>
                    <m:r>
                      <a:rPr lang="en-US" b="0" i="1" smtClean="0">
                        <a:solidFill>
                          <a:schemeClr val="bg2"/>
                        </a:solidFill>
                        <a:latin typeface="Cambria Math" panose="02040503050406030204" pitchFamily="18" charset="0"/>
                        <a:ea typeface="Cambria Math" panose="02040503050406030204" pitchFamily="18" charset="0"/>
                      </a:rPr>
                      <m:t>𝒮</m:t>
                    </m:r>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ℝ</m:t>
                    </m:r>
                    <m:r>
                      <a:rPr lang="en-US" b="0" i="0" smtClean="0">
                        <a:solidFill>
                          <a:schemeClr val="bg2"/>
                        </a:solidFill>
                        <a:latin typeface="Cambria Math" panose="02040503050406030204" pitchFamily="18" charset="0"/>
                        <a:ea typeface="Cambria Math" panose="02040503050406030204" pitchFamily="18" charset="0"/>
                      </a:rPr>
                      <m:t>, </m:t>
                    </m:r>
                    <m:r>
                      <a:rPr lang="en-CN" i="1">
                        <a:solidFill>
                          <a:schemeClr val="bg2"/>
                        </a:solidFill>
                        <a:latin typeface="Cambria Math" panose="02040503050406030204" pitchFamily="18" charset="0"/>
                        <a:ea typeface="Cambria Math" panose="02040503050406030204" pitchFamily="18" charset="0"/>
                      </a:rPr>
                      <m:t>𝒯</m:t>
                    </m:r>
                    <m:r>
                      <a:rPr lang="en-US" b="0" i="1" smtClean="0">
                        <a:solidFill>
                          <a:schemeClr val="bg2"/>
                        </a:solidFill>
                        <a:latin typeface="Cambria Math" panose="02040503050406030204" pitchFamily="18" charset="0"/>
                        <a:ea typeface="Cambria Math" panose="02040503050406030204" pitchFamily="18" charset="0"/>
                      </a:rPr>
                      <m:t>𝑉</m:t>
                    </m:r>
                    <m:r>
                      <a:rPr lang="en-US" i="1">
                        <a:solidFill>
                          <a:schemeClr val="bg2"/>
                        </a:solidFill>
                        <a:latin typeface="Cambria Math" panose="02040503050406030204" pitchFamily="18" charset="0"/>
                      </a:rPr>
                      <m:t>: </m:t>
                    </m:r>
                    <m:r>
                      <a:rPr lang="en-US" i="1">
                        <a:solidFill>
                          <a:schemeClr val="bg2"/>
                        </a:solidFill>
                        <a:latin typeface="Cambria Math" panose="02040503050406030204" pitchFamily="18" charset="0"/>
                        <a:ea typeface="Cambria Math" panose="02040503050406030204" pitchFamily="18" charset="0"/>
                      </a:rPr>
                      <m:t>𝒮</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ℝ</m:t>
                    </m:r>
                  </m:oMath>
                </a14:m>
                <a:r>
                  <a:rPr lang="en-CN" dirty="0">
                    <a:solidFill>
                      <a:schemeClr val="bg2"/>
                    </a:solidFill>
                  </a:rPr>
                  <a:t> </a:t>
                </a:r>
              </a:p>
              <a:p>
                <a:pPr marL="0" lvl="0" indent="0">
                  <a:spcAft>
                    <a:spcPts val="1200"/>
                  </a:spcAft>
                  <a:buNone/>
                </a:pPr>
                <a14:m>
                  <m:oMathPara xmlns:m="http://schemas.openxmlformats.org/officeDocument/2006/math">
                    <m:oMathParaPr>
                      <m:jc m:val="centerGroup"/>
                    </m:oMathParaPr>
                    <m:oMath xmlns:m="http://schemas.openxmlformats.org/officeDocument/2006/math">
                      <m:d>
                        <m:dPr>
                          <m:ctrlPr>
                            <a:rPr lang="en-US" b="0" i="1" smtClean="0">
                              <a:solidFill>
                                <a:schemeClr val="bg2"/>
                              </a:solidFill>
                              <a:latin typeface="Cambria Math" panose="02040503050406030204" pitchFamily="18" charset="0"/>
                              <a:ea typeface="Cambria Math" panose="02040503050406030204" pitchFamily="18" charset="0"/>
                            </a:rPr>
                          </m:ctrlPr>
                        </m:dPr>
                        <m:e>
                          <m:r>
                            <a:rPr lang="en-CN" i="1">
                              <a:solidFill>
                                <a:schemeClr val="bg2"/>
                              </a:solidFill>
                              <a:latin typeface="Cambria Math" panose="02040503050406030204" pitchFamily="18" charset="0"/>
                              <a:ea typeface="Cambria Math" panose="02040503050406030204" pitchFamily="18" charset="0"/>
                            </a:rPr>
                            <m:t>𝒯</m:t>
                          </m:r>
                          <m:r>
                            <a:rPr lang="en-US" b="0" i="1" smtClean="0">
                              <a:solidFill>
                                <a:schemeClr val="bg2"/>
                              </a:solidFill>
                              <a:latin typeface="Cambria Math" panose="02040503050406030204" pitchFamily="18" charset="0"/>
                              <a:ea typeface="Cambria Math" panose="02040503050406030204" pitchFamily="18" charset="0"/>
                            </a:rPr>
                            <m:t>𝑉</m:t>
                          </m:r>
                        </m:e>
                      </m:d>
                      <m:d>
                        <m:dPr>
                          <m:ctrlPr>
                            <a:rPr lang="en-US" b="0" i="1" smtClean="0">
                              <a:solidFill>
                                <a:schemeClr val="bg2"/>
                              </a:solidFill>
                              <a:latin typeface="Cambria Math" panose="02040503050406030204" pitchFamily="18" charset="0"/>
                            </a:rPr>
                          </m:ctrlPr>
                        </m:dPr>
                        <m:e>
                          <m:r>
                            <a:rPr lang="en-US" b="0" i="1" smtClean="0">
                              <a:solidFill>
                                <a:schemeClr val="bg2"/>
                              </a:solidFill>
                              <a:latin typeface="Cambria Math" panose="02040503050406030204" pitchFamily="18" charset="0"/>
                            </a:rPr>
                            <m:t>𝑠</m:t>
                          </m:r>
                        </m:e>
                      </m:d>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rPr>
                        <m:t>𝑟</m:t>
                      </m:r>
                      <m:d>
                        <m:dPr>
                          <m:ctrlPr>
                            <a:rPr lang="en-US" b="0" i="1" smtClean="0">
                              <a:solidFill>
                                <a:schemeClr val="bg2"/>
                              </a:solidFill>
                              <a:latin typeface="Cambria Math" panose="02040503050406030204" pitchFamily="18" charset="0"/>
                            </a:rPr>
                          </m:ctrlPr>
                        </m:dPr>
                        <m:e>
                          <m:r>
                            <a:rPr lang="en-US" b="0" i="1" smtClean="0">
                              <a:solidFill>
                                <a:schemeClr val="bg2"/>
                              </a:solidFill>
                              <a:latin typeface="Cambria Math" panose="02040503050406030204" pitchFamily="18" charset="0"/>
                            </a:rPr>
                            <m:t>𝑠</m:t>
                          </m:r>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𝜋</m:t>
                          </m:r>
                          <m:d>
                            <m:dPr>
                              <m:ctrlPr>
                                <a:rPr lang="en-US" b="0" i="1" smtClean="0">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𝑠</m:t>
                              </m:r>
                            </m:e>
                          </m:d>
                        </m:e>
                      </m:d>
                      <m:r>
                        <a:rPr lang="en-US" b="0" i="1" smtClean="0">
                          <a:solidFill>
                            <a:schemeClr val="bg2"/>
                          </a:solidFill>
                          <a:latin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𝛾</m:t>
                      </m:r>
                      <m:sSub>
                        <m:sSubPr>
                          <m:ctrlPr>
                            <a:rPr lang="en-US" b="0" i="1" smtClean="0">
                              <a:solidFill>
                                <a:schemeClr val="bg2"/>
                              </a:solidFill>
                              <a:latin typeface="Cambria Math" panose="02040503050406030204" pitchFamily="18" charset="0"/>
                              <a:ea typeface="Cambria Math" panose="02040503050406030204" pitchFamily="18" charset="0"/>
                            </a:rPr>
                          </m:ctrlPr>
                        </m:sSubPr>
                        <m:e>
                          <m:r>
                            <a:rPr lang="en-US" b="0" i="1" smtClean="0">
                              <a:solidFill>
                                <a:schemeClr val="bg2"/>
                              </a:solidFill>
                              <a:latin typeface="Cambria Math" panose="02040503050406030204" pitchFamily="18" charset="0"/>
                              <a:ea typeface="Cambria Math" panose="02040503050406030204" pitchFamily="18" charset="0"/>
                            </a:rPr>
                            <m:t>𝔼</m:t>
                          </m:r>
                        </m:e>
                        <m:sub>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b="0" i="1" smtClean="0">
                                  <a:solidFill>
                                    <a:schemeClr val="bg2"/>
                                  </a:solidFill>
                                  <a:latin typeface="Cambria Math" panose="02040503050406030204" pitchFamily="18" charset="0"/>
                                  <a:ea typeface="Cambria Math" panose="02040503050406030204" pitchFamily="18" charset="0"/>
                                </a:rPr>
                                <m:t>𝑠</m:t>
                              </m:r>
                            </m:e>
                            <m:sup>
                              <m:r>
                                <a:rPr lang="en-US" b="0" i="1" smtClean="0">
                                  <a:solidFill>
                                    <a:schemeClr val="bg2"/>
                                  </a:solidFill>
                                  <a:latin typeface="Cambria Math" panose="02040503050406030204" pitchFamily="18" charset="0"/>
                                  <a:ea typeface="Cambria Math" panose="02040503050406030204" pitchFamily="18" charset="0"/>
                                </a:rPr>
                                <m:t>′</m:t>
                              </m:r>
                            </m:sup>
                          </m:sSup>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𝑃</m:t>
                          </m:r>
                          <m:d>
                            <m:dPr>
                              <m:ctrlPr>
                                <a:rPr lang="en-US" b="0" i="1" smtClean="0">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m:t>
                              </m:r>
                            </m:e>
                            <m:e>
                              <m:r>
                                <a:rPr lang="en-US" b="0" i="1" smtClean="0">
                                  <a:solidFill>
                                    <a:schemeClr val="bg2"/>
                                  </a:solidFill>
                                  <a:latin typeface="Cambria Math" panose="02040503050406030204" pitchFamily="18" charset="0"/>
                                  <a:ea typeface="Cambria Math" panose="02040503050406030204" pitchFamily="18" charset="0"/>
                                </a:rPr>
                                <m:t>𝑠</m:t>
                              </m:r>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𝑎</m:t>
                              </m:r>
                            </m:e>
                          </m:d>
                        </m:sub>
                      </m:sSub>
                      <m:r>
                        <a:rPr lang="en-US" b="0" i="1" smtClean="0">
                          <a:solidFill>
                            <a:schemeClr val="bg2"/>
                          </a:solidFill>
                          <a:latin typeface="Cambria Math" panose="02040503050406030204" pitchFamily="18" charset="0"/>
                          <a:ea typeface="Cambria Math" panose="02040503050406030204" pitchFamily="18" charset="0"/>
                        </a:rPr>
                        <m:t>𝑉</m:t>
                      </m:r>
                      <m:d>
                        <m:dPr>
                          <m:ctrlPr>
                            <a:rPr lang="en-US" b="0" i="1" smtClean="0">
                              <a:solidFill>
                                <a:schemeClr val="bg2"/>
                              </a:solidFill>
                              <a:latin typeface="Cambria Math" panose="02040503050406030204" pitchFamily="18" charset="0"/>
                              <a:ea typeface="Cambria Math" panose="02040503050406030204" pitchFamily="18" charset="0"/>
                            </a:rPr>
                          </m:ctrlPr>
                        </m:dPr>
                        <m:e>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b="0" i="1" smtClean="0">
                                  <a:solidFill>
                                    <a:schemeClr val="bg2"/>
                                  </a:solidFill>
                                  <a:latin typeface="Cambria Math" panose="02040503050406030204" pitchFamily="18" charset="0"/>
                                  <a:ea typeface="Cambria Math" panose="02040503050406030204" pitchFamily="18" charset="0"/>
                                </a:rPr>
                                <m:t>𝑠</m:t>
                              </m:r>
                            </m:e>
                            <m:sup>
                              <m:r>
                                <a:rPr lang="en-US" b="0" i="1" smtClean="0">
                                  <a:solidFill>
                                    <a:schemeClr val="bg2"/>
                                  </a:solidFill>
                                  <a:latin typeface="Cambria Math" panose="02040503050406030204" pitchFamily="18" charset="0"/>
                                  <a:ea typeface="Cambria Math" panose="02040503050406030204" pitchFamily="18" charset="0"/>
                                </a:rPr>
                                <m:t>′</m:t>
                              </m:r>
                            </m:sup>
                          </m:sSup>
                        </m:e>
                      </m:d>
                      <m:r>
                        <a:rPr lang="en-US" b="0" i="1" smtClean="0">
                          <a:solidFill>
                            <a:schemeClr val="bg2"/>
                          </a:solidFill>
                          <a:latin typeface="Cambria Math" panose="02040503050406030204" pitchFamily="18" charset="0"/>
                          <a:ea typeface="Cambria Math" panose="02040503050406030204" pitchFamily="18" charset="0"/>
                        </a:rPr>
                        <m:t>, ∀</m:t>
                      </m:r>
                      <m:r>
                        <a:rPr lang="en-US" b="0" i="1" smtClean="0">
                          <a:solidFill>
                            <a:schemeClr val="bg2"/>
                          </a:solidFill>
                          <a:latin typeface="Cambria Math" panose="02040503050406030204" pitchFamily="18" charset="0"/>
                          <a:ea typeface="Cambria Math" panose="02040503050406030204" pitchFamily="18" charset="0"/>
                        </a:rPr>
                        <m:t>𝑠</m:t>
                      </m:r>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𝑎</m:t>
                      </m:r>
                      <m:r>
                        <a:rPr lang="en-US" b="0" i="1" smtClean="0">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𝒮</m:t>
                      </m:r>
                      <m:r>
                        <a:rPr lang="en-US" b="0" i="1" smtClean="0">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𝒜</m:t>
                      </m:r>
                    </m:oMath>
                  </m:oMathPara>
                </a14:m>
                <a:endParaRPr lang="en-CN" dirty="0">
                  <a:solidFill>
                    <a:schemeClr val="bg2"/>
                  </a:solidFill>
                </a:endParaRPr>
              </a:p>
              <a:p>
                <a:pPr marL="0" lvl="0" indent="0">
                  <a:spcAft>
                    <a:spcPts val="1200"/>
                  </a:spcAft>
                  <a:buNone/>
                </a:pPr>
                <a:endParaRPr lang="en-CN" dirty="0">
                  <a:solidFill>
                    <a:schemeClr val="bg2"/>
                  </a:solidFill>
                </a:endParaRPr>
              </a:p>
              <a:p>
                <a:pPr marL="342900" lvl="0">
                  <a:spcAft>
                    <a:spcPts val="1200"/>
                  </a:spcAft>
                  <a:buAutoNum type="arabicPeriod"/>
                </a:pPr>
                <a:r>
                  <a:rPr lang="en-CN" dirty="0">
                    <a:solidFill>
                      <a:schemeClr val="bg2"/>
                    </a:solidFill>
                  </a:rPr>
                  <a:t>Initialize </a:t>
                </a:r>
                <a14:m>
                  <m:oMath xmlns:m="http://schemas.openxmlformats.org/officeDocument/2006/math">
                    <m:sSup>
                      <m:sSupPr>
                        <m:ctrlPr>
                          <a:rPr lang="en-US" b="0" i="1" smtClean="0">
                            <a:solidFill>
                              <a:schemeClr val="bg2"/>
                            </a:solidFill>
                            <a:latin typeface="Cambria Math" panose="02040503050406030204" pitchFamily="18" charset="0"/>
                          </a:rPr>
                        </m:ctrlPr>
                      </m:sSupPr>
                      <m:e>
                        <m:r>
                          <a:rPr lang="en-US" b="0" i="1" smtClean="0">
                            <a:solidFill>
                              <a:schemeClr val="bg2"/>
                            </a:solidFill>
                            <a:latin typeface="Cambria Math" panose="02040503050406030204" pitchFamily="18" charset="0"/>
                          </a:rPr>
                          <m:t>𝑉</m:t>
                        </m:r>
                      </m:e>
                      <m:sup>
                        <m:r>
                          <a:rPr lang="en-US" b="0" i="1" smtClean="0">
                            <a:solidFill>
                              <a:schemeClr val="bg2"/>
                            </a:solidFill>
                            <a:latin typeface="Cambria Math" panose="02040503050406030204" pitchFamily="18" charset="0"/>
                          </a:rPr>
                          <m:t>0</m:t>
                        </m:r>
                      </m:sup>
                    </m:sSup>
                    <m:r>
                      <a:rPr lang="en-US" i="1">
                        <a:solidFill>
                          <a:schemeClr val="bg2"/>
                        </a:solidFill>
                        <a:latin typeface="Cambria Math" panose="02040503050406030204" pitchFamily="18" charset="0"/>
                        <a:ea typeface="Cambria Math" panose="02040503050406030204" pitchFamily="18" charset="0"/>
                      </a:rPr>
                      <m:t>∈</m:t>
                    </m:r>
                    <m:d>
                      <m:dPr>
                        <m:begChr m:val="["/>
                        <m:endChr m:val="]"/>
                        <m:ctrlPr>
                          <a:rPr lang="en-US" b="0" i="1" smtClean="0">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0,</m:t>
                        </m:r>
                        <m:f>
                          <m:fPr>
                            <m:ctrlPr>
                              <a:rPr lang="en-US" b="0" i="1" smtClean="0">
                                <a:solidFill>
                                  <a:schemeClr val="bg2"/>
                                </a:solidFill>
                                <a:latin typeface="Cambria Math" panose="02040503050406030204" pitchFamily="18" charset="0"/>
                                <a:ea typeface="Cambria Math" panose="02040503050406030204" pitchFamily="18" charset="0"/>
                              </a:rPr>
                            </m:ctrlPr>
                          </m:fPr>
                          <m:num>
                            <m:r>
                              <a:rPr lang="en-US" b="0" i="1" smtClean="0">
                                <a:solidFill>
                                  <a:schemeClr val="bg2"/>
                                </a:solidFill>
                                <a:latin typeface="Cambria Math" panose="02040503050406030204" pitchFamily="18" charset="0"/>
                                <a:ea typeface="Cambria Math" panose="02040503050406030204" pitchFamily="18" charset="0"/>
                              </a:rPr>
                              <m:t>1</m:t>
                            </m:r>
                          </m:num>
                          <m:den>
                            <m:r>
                              <a:rPr lang="en-US" b="0" i="1" smtClean="0">
                                <a:solidFill>
                                  <a:schemeClr val="bg2"/>
                                </a:solidFill>
                                <a:latin typeface="Cambria Math" panose="02040503050406030204" pitchFamily="18" charset="0"/>
                                <a:ea typeface="Cambria Math" panose="02040503050406030204" pitchFamily="18" charset="0"/>
                              </a:rPr>
                              <m:t>1−</m:t>
                            </m:r>
                            <m:r>
                              <a:rPr lang="en-US" b="0" i="1" smtClean="0">
                                <a:solidFill>
                                  <a:schemeClr val="bg2"/>
                                </a:solidFill>
                                <a:latin typeface="Cambria Math" panose="02040503050406030204" pitchFamily="18" charset="0"/>
                                <a:ea typeface="Cambria Math" panose="02040503050406030204" pitchFamily="18" charset="0"/>
                              </a:rPr>
                              <m:t>𝛾</m:t>
                            </m:r>
                          </m:den>
                        </m:f>
                      </m:e>
                    </m:d>
                  </m:oMath>
                </a14:m>
                <a:endParaRPr lang="en-CN" dirty="0">
                  <a:solidFill>
                    <a:schemeClr val="bg2"/>
                  </a:solidFill>
                </a:endParaRPr>
              </a:p>
              <a:p>
                <a:pPr marL="342900" lvl="0">
                  <a:spcAft>
                    <a:spcPts val="1200"/>
                  </a:spcAft>
                  <a:buAutoNum type="arabicPeriod"/>
                </a:pPr>
                <a:r>
                  <a:rPr lang="en-CN" dirty="0">
                    <a:solidFill>
                      <a:schemeClr val="bg2"/>
                    </a:solidFill>
                  </a:rPr>
                  <a:t>Iterate until convergence </a:t>
                </a:r>
                <a14:m>
                  <m:oMath xmlns:m="http://schemas.openxmlformats.org/officeDocument/2006/math">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b="0" i="1" smtClean="0">
                            <a:solidFill>
                              <a:schemeClr val="bg2"/>
                            </a:solidFill>
                            <a:latin typeface="Cambria Math" panose="02040503050406030204" pitchFamily="18" charset="0"/>
                            <a:ea typeface="Cambria Math" panose="02040503050406030204" pitchFamily="18" charset="0"/>
                          </a:rPr>
                          <m:t>𝑉</m:t>
                        </m:r>
                      </m:e>
                      <m:sup>
                        <m:r>
                          <a:rPr lang="en-US" b="0" i="1" smtClean="0">
                            <a:solidFill>
                              <a:schemeClr val="bg2"/>
                            </a:solidFill>
                            <a:latin typeface="Cambria Math" panose="02040503050406030204" pitchFamily="18" charset="0"/>
                            <a:ea typeface="Cambria Math" panose="02040503050406030204" pitchFamily="18" charset="0"/>
                          </a:rPr>
                          <m:t>𝑡</m:t>
                        </m:r>
                        <m:r>
                          <a:rPr lang="en-US" b="0" i="1" smtClean="0">
                            <a:solidFill>
                              <a:schemeClr val="bg2"/>
                            </a:solidFill>
                            <a:latin typeface="Cambria Math" panose="02040503050406030204" pitchFamily="18" charset="0"/>
                            <a:ea typeface="Cambria Math" panose="02040503050406030204" pitchFamily="18" charset="0"/>
                          </a:rPr>
                          <m:t>+1</m:t>
                        </m:r>
                      </m:sup>
                    </m:sSup>
                    <m:r>
                      <a:rPr lang="en-US" i="1">
                        <a:solidFill>
                          <a:schemeClr val="bg2"/>
                        </a:solidFill>
                        <a:latin typeface="Cambria Math" panose="02040503050406030204" pitchFamily="18" charset="0"/>
                        <a:ea typeface="Cambria Math" panose="02040503050406030204" pitchFamily="18" charset="0"/>
                      </a:rPr>
                      <m:t>⇐</m:t>
                    </m:r>
                    <m:r>
                      <a:rPr lang="en-CN" i="1">
                        <a:solidFill>
                          <a:schemeClr val="bg2"/>
                        </a:solidFill>
                        <a:latin typeface="Cambria Math" panose="02040503050406030204" pitchFamily="18" charset="0"/>
                        <a:ea typeface="Cambria Math" panose="02040503050406030204" pitchFamily="18" charset="0"/>
                      </a:rPr>
                      <m:t>𝒯</m:t>
                    </m:r>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b="0" i="1" smtClean="0">
                            <a:solidFill>
                              <a:schemeClr val="bg2"/>
                            </a:solidFill>
                            <a:latin typeface="Cambria Math" panose="02040503050406030204" pitchFamily="18" charset="0"/>
                            <a:ea typeface="Cambria Math" panose="02040503050406030204" pitchFamily="18" charset="0"/>
                          </a:rPr>
                          <m:t>𝑉</m:t>
                        </m:r>
                      </m:e>
                      <m:sup>
                        <m:r>
                          <a:rPr lang="en-US" b="0" i="1" smtClean="0">
                            <a:solidFill>
                              <a:schemeClr val="bg2"/>
                            </a:solidFill>
                            <a:latin typeface="Cambria Math" panose="02040503050406030204" pitchFamily="18" charset="0"/>
                            <a:ea typeface="Cambria Math" panose="02040503050406030204" pitchFamily="18" charset="0"/>
                          </a:rPr>
                          <m:t>𝑡</m:t>
                        </m:r>
                      </m:sup>
                    </m:sSup>
                  </m:oMath>
                </a14:m>
                <a:endParaRPr lang="en-CN" dirty="0">
                  <a:solidFill>
                    <a:schemeClr val="bg2"/>
                  </a:solidFill>
                </a:endParaRPr>
              </a:p>
            </p:txBody>
          </p:sp>
        </mc:Choice>
        <mc:Fallback xmlns="">
          <p:sp>
            <p:nvSpPr>
              <p:cNvPr id="126" name="Google Shape;126;p20"/>
              <p:cNvSpPr txBox="1">
                <a:spLocks noGrp="1" noRot="1" noChangeAspect="1" noMove="1" noResize="1" noEditPoints="1" noAdjustHandles="1" noChangeArrowheads="1" noChangeShapeType="1" noTextEdit="1"/>
              </p:cNvSpPr>
              <p:nvPr>
                <p:ph type="body" idx="1"/>
              </p:nvPr>
            </p:nvSpPr>
            <p:spPr>
              <a:xfrm>
                <a:off x="311700" y="1152474"/>
                <a:ext cx="8520600" cy="3659555"/>
              </a:xfrm>
              <a:prstGeom prst="rect">
                <a:avLst/>
              </a:prstGeom>
              <a:blipFill>
                <a:blip r:embed="rId3"/>
                <a:stretch>
                  <a:fillRect l="-595"/>
                </a:stretch>
              </a:blipFill>
            </p:spPr>
            <p:txBody>
              <a:bodyPr/>
              <a:lstStyle/>
              <a:p>
                <a:r>
                  <a:rPr lang="en-CN">
                    <a:noFill/>
                  </a:rPr>
                  <a:t> </a:t>
                </a:r>
              </a:p>
            </p:txBody>
          </p:sp>
        </mc:Fallback>
      </mc:AlternateContent>
    </p:spTree>
    <p:extLst>
      <p:ext uri="{BB962C8B-B14F-4D97-AF65-F5344CB8AC3E}">
        <p14:creationId xmlns:p14="http://schemas.microsoft.com/office/powerpoint/2010/main" val="4000295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Finding Optimal Policy in MDP – Value Iteration</a:t>
            </a:r>
            <a:endParaRPr dirty="0"/>
          </a:p>
        </p:txBody>
      </p:sp>
      <mc:AlternateContent xmlns:mc="http://schemas.openxmlformats.org/markup-compatibility/2006" xmlns:a14="http://schemas.microsoft.com/office/drawing/2010/main">
        <mc:Choice Requires="a14">
          <p:sp>
            <p:nvSpPr>
              <p:cNvPr id="126" name="Google Shape;126;p20"/>
              <p:cNvSpPr txBox="1">
                <a:spLocks noGrp="1"/>
              </p:cNvSpPr>
              <p:nvPr>
                <p:ph type="body" idx="1"/>
              </p:nvPr>
            </p:nvSpPr>
            <p:spPr>
              <a:xfrm>
                <a:off x="311700" y="1152474"/>
                <a:ext cx="8520600" cy="3659555"/>
              </a:xfrm>
              <a:prstGeom prst="rect">
                <a:avLst/>
              </a:prstGeom>
            </p:spPr>
            <p:txBody>
              <a:bodyPr spcFirstLastPara="1" wrap="square" lIns="91425" tIns="91425" rIns="91425" bIns="91425" anchor="t" anchorCtr="0">
                <a:normAutofit fontScale="92500" lnSpcReduction="20000"/>
              </a:bodyPr>
              <a:lstStyle/>
              <a:p>
                <a:pPr marL="0" lvl="0" indent="0">
                  <a:spcAft>
                    <a:spcPts val="1200"/>
                  </a:spcAft>
                  <a:buNone/>
                </a:pPr>
                <a:r>
                  <a:rPr lang="en-CN" b="1" dirty="0">
                    <a:solidFill>
                      <a:schemeClr val="bg2"/>
                    </a:solidFill>
                  </a:rPr>
                  <a:t>Fixed Point Solution</a:t>
                </a:r>
              </a:p>
              <a:p>
                <a:pPr marL="0" lvl="0" indent="0">
                  <a:spcAft>
                    <a:spcPts val="1200"/>
                  </a:spcAft>
                  <a:buNone/>
                </a:pPr>
                <a:r>
                  <a:rPr lang="en-CN" dirty="0">
                    <a:solidFill>
                      <a:schemeClr val="bg2"/>
                    </a:solidFill>
                  </a:rPr>
                  <a:t>Recall Bellman Optimality: </a:t>
                </a:r>
                <a14:m>
                  <m:oMath xmlns:m="http://schemas.openxmlformats.org/officeDocument/2006/math">
                    <m:sSup>
                      <m:sSupPr>
                        <m:ctrlPr>
                          <a:rPr lang="en-US" i="1">
                            <a:solidFill>
                              <a:schemeClr val="bg2"/>
                            </a:solidFill>
                            <a:latin typeface="Cambria Math" panose="02040503050406030204" pitchFamily="18" charset="0"/>
                          </a:rPr>
                        </m:ctrlPr>
                      </m:sSupPr>
                      <m:e>
                        <m:r>
                          <a:rPr lang="en-US" b="0" i="1" smtClean="0">
                            <a:solidFill>
                              <a:schemeClr val="bg2"/>
                            </a:solidFill>
                            <a:latin typeface="Cambria Math" panose="02040503050406030204" pitchFamily="18" charset="0"/>
                          </a:rPr>
                          <m:t>𝑄</m:t>
                        </m:r>
                      </m:e>
                      <m:sup>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𝜋</m:t>
                            </m:r>
                          </m:e>
                          <m:sup>
                            <m:r>
                              <a:rPr lang="en-US" b="0" i="1" smtClean="0">
                                <a:solidFill>
                                  <a:schemeClr val="bg2"/>
                                </a:solidFill>
                                <a:latin typeface="Cambria Math" panose="02040503050406030204" pitchFamily="18" charset="0"/>
                                <a:ea typeface="Cambria Math" panose="02040503050406030204" pitchFamily="18" charset="0"/>
                              </a:rPr>
                              <m:t>∗</m:t>
                            </m:r>
                          </m:sup>
                        </m:sSup>
                      </m:sup>
                    </m:sSup>
                    <m:d>
                      <m:dPr>
                        <m:ctrlPr>
                          <a:rPr lang="en-US" b="0" i="1" smtClean="0">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𝑠</m:t>
                        </m:r>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𝑎</m:t>
                        </m:r>
                      </m:e>
                    </m:d>
                    <m:r>
                      <a:rPr lang="en-US" i="1">
                        <a:solidFill>
                          <a:schemeClr val="bg2"/>
                        </a:solidFill>
                        <a:latin typeface="Cambria Math" panose="02040503050406030204" pitchFamily="18" charset="0"/>
                      </a:rPr>
                      <m:t>=</m:t>
                    </m:r>
                    <m:r>
                      <a:rPr lang="en-US" i="1">
                        <a:solidFill>
                          <a:schemeClr val="bg2"/>
                        </a:solidFill>
                        <a:latin typeface="Cambria Math" panose="02040503050406030204" pitchFamily="18" charset="0"/>
                      </a:rPr>
                      <m:t>𝑟</m:t>
                    </m:r>
                    <m:d>
                      <m:dPr>
                        <m:ctrlPr>
                          <a:rPr lang="en-US" i="1">
                            <a:solidFill>
                              <a:schemeClr val="bg2"/>
                            </a:solidFill>
                            <a:latin typeface="Cambria Math" panose="02040503050406030204" pitchFamily="18" charset="0"/>
                          </a:rPr>
                        </m:ctrlPr>
                      </m:dPr>
                      <m:e>
                        <m:r>
                          <a:rPr lang="en-US" i="1">
                            <a:solidFill>
                              <a:schemeClr val="bg2"/>
                            </a:solidFill>
                            <a:latin typeface="Cambria Math" panose="02040503050406030204" pitchFamily="18" charset="0"/>
                          </a:rPr>
                          <m:t>𝑠</m:t>
                        </m:r>
                        <m:r>
                          <a:rPr lang="en-US" i="1">
                            <a:solidFill>
                              <a:schemeClr val="bg2"/>
                            </a:solidFill>
                            <a:latin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𝜋</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𝑠</m:t>
                            </m:r>
                          </m:e>
                        </m:d>
                      </m:e>
                    </m:d>
                    <m:r>
                      <a:rPr lang="en-US" i="1">
                        <a:solidFill>
                          <a:schemeClr val="bg2"/>
                        </a:solidFill>
                        <a:latin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𝛾</m:t>
                    </m:r>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𝔼</m:t>
                        </m:r>
                      </m:e>
                      <m:sub>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𝑠</m:t>
                            </m:r>
                          </m:e>
                          <m:sup>
                            <m:r>
                              <a:rPr lang="en-US" i="1">
                                <a:solidFill>
                                  <a:schemeClr val="bg2"/>
                                </a:solidFill>
                                <a:latin typeface="Cambria Math" panose="02040503050406030204" pitchFamily="18" charset="0"/>
                                <a:ea typeface="Cambria Math" panose="02040503050406030204" pitchFamily="18" charset="0"/>
                              </a:rPr>
                              <m:t>′</m:t>
                            </m:r>
                          </m:sup>
                        </m:sSup>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𝑃</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m:t>
                            </m:r>
                          </m:e>
                          <m:e>
                            <m:r>
                              <a:rPr lang="en-US" i="1">
                                <a:solidFill>
                                  <a:schemeClr val="bg2"/>
                                </a:solidFill>
                                <a:latin typeface="Cambria Math" panose="02040503050406030204" pitchFamily="18" charset="0"/>
                                <a:ea typeface="Cambria Math" panose="02040503050406030204" pitchFamily="18" charset="0"/>
                              </a:rPr>
                              <m:t>𝑠</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𝑎</m:t>
                            </m:r>
                          </m:e>
                        </m:d>
                      </m:sub>
                    </m:sSub>
                    <m:limLow>
                      <m:limLowPr>
                        <m:ctrlPr>
                          <a:rPr lang="en-US" b="0" i="1" smtClean="0">
                            <a:solidFill>
                              <a:schemeClr val="bg2"/>
                            </a:solidFill>
                            <a:latin typeface="Cambria Math" panose="02040503050406030204" pitchFamily="18" charset="0"/>
                            <a:ea typeface="Cambria Math" panose="02040503050406030204" pitchFamily="18" charset="0"/>
                          </a:rPr>
                        </m:ctrlPr>
                      </m:limLowPr>
                      <m:e>
                        <m:r>
                          <m:rPr>
                            <m:sty m:val="p"/>
                          </m:rPr>
                          <a:rPr lang="en-US" b="0" i="0" smtClean="0">
                            <a:solidFill>
                              <a:schemeClr val="bg2"/>
                            </a:solidFill>
                            <a:latin typeface="Cambria Math" panose="02040503050406030204" pitchFamily="18" charset="0"/>
                            <a:ea typeface="Cambria Math" panose="02040503050406030204" pitchFamily="18" charset="0"/>
                          </a:rPr>
                          <m:t>max</m:t>
                        </m:r>
                      </m:e>
                      <m:lim>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b="0" i="1" smtClean="0">
                                <a:solidFill>
                                  <a:schemeClr val="bg2"/>
                                </a:solidFill>
                                <a:latin typeface="Cambria Math" panose="02040503050406030204" pitchFamily="18" charset="0"/>
                                <a:ea typeface="Cambria Math" panose="02040503050406030204" pitchFamily="18" charset="0"/>
                              </a:rPr>
                              <m:t>𝑎</m:t>
                            </m:r>
                          </m:e>
                          <m:sup>
                            <m:r>
                              <a:rPr lang="en-US" b="0" i="1" smtClean="0">
                                <a:solidFill>
                                  <a:schemeClr val="bg2"/>
                                </a:solidFill>
                                <a:latin typeface="Cambria Math" panose="02040503050406030204" pitchFamily="18" charset="0"/>
                                <a:ea typeface="Cambria Math" panose="02040503050406030204" pitchFamily="18" charset="0"/>
                              </a:rPr>
                              <m:t>′</m:t>
                            </m:r>
                          </m:sup>
                        </m:sSup>
                      </m:lim>
                    </m:limLow>
                    <m:r>
                      <a:rPr lang="en-US" b="0" i="0" smtClean="0">
                        <a:solidFill>
                          <a:schemeClr val="bg2"/>
                        </a:solidFill>
                        <a:latin typeface="Cambria Math" panose="02040503050406030204" pitchFamily="18" charset="0"/>
                        <a:ea typeface="Cambria Math" panose="02040503050406030204" pitchFamily="18" charset="0"/>
                      </a:rPr>
                      <m:t> </m:t>
                    </m:r>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b="0" i="1" smtClean="0">
                            <a:solidFill>
                              <a:schemeClr val="bg2"/>
                            </a:solidFill>
                            <a:latin typeface="Cambria Math" panose="02040503050406030204" pitchFamily="18" charset="0"/>
                            <a:ea typeface="Cambria Math" panose="02040503050406030204" pitchFamily="18" charset="0"/>
                          </a:rPr>
                          <m:t>𝑄</m:t>
                        </m:r>
                      </m:e>
                      <m:sup>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𝜋</m:t>
                            </m:r>
                          </m:e>
                          <m:sup>
                            <m:r>
                              <a:rPr lang="en-US" i="1">
                                <a:solidFill>
                                  <a:schemeClr val="bg2"/>
                                </a:solidFill>
                                <a:latin typeface="Cambria Math" panose="02040503050406030204" pitchFamily="18" charset="0"/>
                                <a:ea typeface="Cambria Math" panose="02040503050406030204" pitchFamily="18" charset="0"/>
                              </a:rPr>
                              <m:t>∗</m:t>
                            </m:r>
                          </m:sup>
                        </m:sSup>
                      </m:sup>
                    </m:sSup>
                    <m:d>
                      <m:dPr>
                        <m:ctrlPr>
                          <a:rPr lang="en-US" b="0" i="1" smtClean="0">
                            <a:solidFill>
                              <a:schemeClr val="bg2"/>
                            </a:solidFill>
                            <a:latin typeface="Cambria Math" panose="02040503050406030204" pitchFamily="18" charset="0"/>
                            <a:ea typeface="Cambria Math" panose="02040503050406030204" pitchFamily="18" charset="0"/>
                          </a:rPr>
                        </m:ctrlPr>
                      </m:dPr>
                      <m:e>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b="0" i="1" smtClean="0">
                                <a:solidFill>
                                  <a:schemeClr val="bg2"/>
                                </a:solidFill>
                                <a:latin typeface="Cambria Math" panose="02040503050406030204" pitchFamily="18" charset="0"/>
                                <a:ea typeface="Cambria Math" panose="02040503050406030204" pitchFamily="18" charset="0"/>
                              </a:rPr>
                              <m:t>𝑠</m:t>
                            </m:r>
                          </m:e>
                          <m:sup>
                            <m:r>
                              <a:rPr lang="en-US" b="0" i="1" smtClean="0">
                                <a:solidFill>
                                  <a:schemeClr val="bg2"/>
                                </a:solidFill>
                                <a:latin typeface="Cambria Math" panose="02040503050406030204" pitchFamily="18" charset="0"/>
                                <a:ea typeface="Cambria Math" panose="02040503050406030204" pitchFamily="18" charset="0"/>
                              </a:rPr>
                              <m:t>′</m:t>
                            </m:r>
                          </m:sup>
                        </m:sSup>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𝑎</m:t>
                        </m:r>
                        <m:r>
                          <a:rPr lang="en-US" b="0" i="1" smtClean="0">
                            <a:solidFill>
                              <a:schemeClr val="bg2"/>
                            </a:solidFill>
                            <a:latin typeface="Cambria Math" panose="02040503050406030204" pitchFamily="18" charset="0"/>
                            <a:ea typeface="Cambria Math" panose="02040503050406030204" pitchFamily="18" charset="0"/>
                          </a:rPr>
                          <m:t>′</m:t>
                        </m:r>
                      </m:e>
                    </m:d>
                  </m:oMath>
                </a14:m>
                <a:endParaRPr lang="en-US" b="0" i="1" dirty="0">
                  <a:solidFill>
                    <a:schemeClr val="bg2"/>
                  </a:solidFill>
                  <a:latin typeface="Cambria Math" panose="02040503050406030204" pitchFamily="18" charset="0"/>
                  <a:ea typeface="Cambria Math" panose="02040503050406030204" pitchFamily="18" charset="0"/>
                </a:endParaRPr>
              </a:p>
              <a:p>
                <a:pPr marL="0" lvl="0" indent="0">
                  <a:spcAft>
                    <a:spcPts val="1200"/>
                  </a:spcAft>
                  <a:buNone/>
                </a:pPr>
                <a14:m>
                  <m:oMath xmlns:m="http://schemas.openxmlformats.org/officeDocument/2006/math">
                    <m:r>
                      <a:rPr lang="en-CN" dirty="0">
                        <a:solidFill>
                          <a:schemeClr val="bg2"/>
                        </a:solidFill>
                        <a:latin typeface="Cambria Math" panose="02040503050406030204" pitchFamily="18" charset="0"/>
                        <a:ea typeface="Cambria Math" panose="02040503050406030204" pitchFamily="18" charset="0"/>
                      </a:rPr>
                      <m:t>⟹</m:t>
                    </m:r>
                  </m:oMath>
                </a14:m>
                <a:r>
                  <a:rPr lang="en-CN" dirty="0">
                    <a:solidFill>
                      <a:schemeClr val="bg2"/>
                    </a:solidFill>
                  </a:rPr>
                  <a:t> </a:t>
                </a:r>
              </a:p>
              <a:p>
                <a:pPr marL="0" lvl="0" indent="0">
                  <a:spcAft>
                    <a:spcPts val="1200"/>
                  </a:spcAft>
                  <a:buNone/>
                </a:pPr>
                <a:endParaRPr lang="en-CN" dirty="0">
                  <a:solidFill>
                    <a:schemeClr val="bg2"/>
                  </a:solidFill>
                </a:endParaRPr>
              </a:p>
              <a:p>
                <a:pPr marL="0" indent="0">
                  <a:spcAft>
                    <a:spcPts val="1200"/>
                  </a:spcAft>
                  <a:buNone/>
                </a:pPr>
                <a:r>
                  <a:rPr lang="en-CN" dirty="0">
                    <a:solidFill>
                      <a:schemeClr val="bg2"/>
                    </a:solidFill>
                  </a:rPr>
                  <a:t>Define the mapping:</a:t>
                </a:r>
                <a14:m>
                  <m:oMath xmlns:m="http://schemas.openxmlformats.org/officeDocument/2006/math">
                    <m:d>
                      <m:dPr>
                        <m:ctrlPr>
                          <a:rPr lang="en-US" i="1">
                            <a:solidFill>
                              <a:schemeClr val="bg2"/>
                            </a:solidFill>
                            <a:latin typeface="Cambria Math" panose="02040503050406030204" pitchFamily="18" charset="0"/>
                            <a:ea typeface="Cambria Math" panose="02040503050406030204" pitchFamily="18" charset="0"/>
                          </a:rPr>
                        </m:ctrlPr>
                      </m:dPr>
                      <m:e>
                        <m:r>
                          <a:rPr lang="en-CN" i="1">
                            <a:solidFill>
                              <a:schemeClr val="bg2"/>
                            </a:solidFill>
                            <a:latin typeface="Cambria Math" panose="02040503050406030204" pitchFamily="18" charset="0"/>
                            <a:ea typeface="Cambria Math" panose="02040503050406030204" pitchFamily="18" charset="0"/>
                          </a:rPr>
                          <m:t>𝒯</m:t>
                        </m:r>
                        <m:r>
                          <a:rPr lang="en-US" i="1">
                            <a:solidFill>
                              <a:schemeClr val="bg2"/>
                            </a:solidFill>
                            <a:latin typeface="Cambria Math" panose="02040503050406030204" pitchFamily="18" charset="0"/>
                          </a:rPr>
                          <m:t>𝑄</m:t>
                        </m:r>
                      </m:e>
                    </m:d>
                    <m:d>
                      <m:dPr>
                        <m:ctrlPr>
                          <a:rPr lang="en-US" i="1">
                            <a:solidFill>
                              <a:schemeClr val="bg2"/>
                            </a:solidFill>
                            <a:latin typeface="Cambria Math" panose="02040503050406030204" pitchFamily="18" charset="0"/>
                          </a:rPr>
                        </m:ctrlPr>
                      </m:dPr>
                      <m:e>
                        <m:r>
                          <a:rPr lang="en-US" i="1">
                            <a:solidFill>
                              <a:schemeClr val="bg2"/>
                            </a:solidFill>
                            <a:latin typeface="Cambria Math" panose="02040503050406030204" pitchFamily="18" charset="0"/>
                          </a:rPr>
                          <m:t>𝑠</m:t>
                        </m:r>
                        <m:r>
                          <a:rPr lang="en-US" i="1">
                            <a:solidFill>
                              <a:schemeClr val="bg2"/>
                            </a:solidFill>
                            <a:latin typeface="Cambria Math" panose="02040503050406030204" pitchFamily="18" charset="0"/>
                          </a:rPr>
                          <m:t>,</m:t>
                        </m:r>
                        <m:r>
                          <a:rPr lang="en-US" i="1">
                            <a:solidFill>
                              <a:schemeClr val="bg2"/>
                            </a:solidFill>
                            <a:latin typeface="Cambria Math" panose="02040503050406030204" pitchFamily="18" charset="0"/>
                          </a:rPr>
                          <m:t>𝑎</m:t>
                        </m:r>
                      </m:e>
                    </m:d>
                    <m:r>
                      <a:rPr lang="en-US" i="1">
                        <a:solidFill>
                          <a:schemeClr val="bg2"/>
                        </a:solidFill>
                        <a:latin typeface="Cambria Math" panose="02040503050406030204" pitchFamily="18" charset="0"/>
                      </a:rPr>
                      <m:t>≔</m:t>
                    </m:r>
                    <m:r>
                      <a:rPr lang="en-US" i="1">
                        <a:solidFill>
                          <a:schemeClr val="bg2"/>
                        </a:solidFill>
                        <a:latin typeface="Cambria Math" panose="02040503050406030204" pitchFamily="18" charset="0"/>
                      </a:rPr>
                      <m:t>𝑟</m:t>
                    </m:r>
                    <m:d>
                      <m:dPr>
                        <m:ctrlPr>
                          <a:rPr lang="en-US" i="1">
                            <a:solidFill>
                              <a:schemeClr val="bg2"/>
                            </a:solidFill>
                            <a:latin typeface="Cambria Math" panose="02040503050406030204" pitchFamily="18" charset="0"/>
                          </a:rPr>
                        </m:ctrlPr>
                      </m:dPr>
                      <m:e>
                        <m:r>
                          <a:rPr lang="en-US" i="1">
                            <a:solidFill>
                              <a:schemeClr val="bg2"/>
                            </a:solidFill>
                            <a:latin typeface="Cambria Math" panose="02040503050406030204" pitchFamily="18" charset="0"/>
                          </a:rPr>
                          <m:t>𝑠</m:t>
                        </m:r>
                        <m:r>
                          <a:rPr lang="en-US" i="1">
                            <a:solidFill>
                              <a:schemeClr val="bg2"/>
                            </a:solidFill>
                            <a:latin typeface="Cambria Math" panose="02040503050406030204" pitchFamily="18" charset="0"/>
                          </a:rPr>
                          <m:t>,</m:t>
                        </m:r>
                        <m:r>
                          <a:rPr lang="en-US" i="1">
                            <a:solidFill>
                              <a:schemeClr val="bg2"/>
                            </a:solidFill>
                            <a:latin typeface="Cambria Math" panose="02040503050406030204" pitchFamily="18" charset="0"/>
                          </a:rPr>
                          <m:t>𝑎</m:t>
                        </m:r>
                      </m:e>
                    </m:d>
                    <m:r>
                      <a:rPr lang="en-US" i="1">
                        <a:solidFill>
                          <a:schemeClr val="bg2"/>
                        </a:solidFill>
                        <a:latin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𝛾</m:t>
                    </m:r>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𝔼</m:t>
                        </m:r>
                      </m:e>
                      <m:sub>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𝑠</m:t>
                            </m:r>
                          </m:e>
                          <m:sup>
                            <m:r>
                              <a:rPr lang="en-US" i="1">
                                <a:solidFill>
                                  <a:schemeClr val="bg2"/>
                                </a:solidFill>
                                <a:latin typeface="Cambria Math" panose="02040503050406030204" pitchFamily="18" charset="0"/>
                                <a:ea typeface="Cambria Math" panose="02040503050406030204" pitchFamily="18" charset="0"/>
                              </a:rPr>
                              <m:t>′</m:t>
                            </m:r>
                          </m:sup>
                        </m:sSup>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𝑃</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m:t>
                            </m:r>
                          </m:e>
                          <m:e>
                            <m:r>
                              <a:rPr lang="en-US" i="1">
                                <a:solidFill>
                                  <a:schemeClr val="bg2"/>
                                </a:solidFill>
                                <a:latin typeface="Cambria Math" panose="02040503050406030204" pitchFamily="18" charset="0"/>
                                <a:ea typeface="Cambria Math" panose="02040503050406030204" pitchFamily="18" charset="0"/>
                              </a:rPr>
                              <m:t>𝑠</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𝑎</m:t>
                            </m:r>
                          </m:e>
                        </m:d>
                      </m:sub>
                    </m:sSub>
                    <m:func>
                      <m:funcPr>
                        <m:ctrlPr>
                          <a:rPr lang="en-US" i="1">
                            <a:solidFill>
                              <a:schemeClr val="bg2"/>
                            </a:solidFill>
                            <a:latin typeface="Cambria Math" panose="02040503050406030204" pitchFamily="18" charset="0"/>
                            <a:ea typeface="Cambria Math" panose="02040503050406030204" pitchFamily="18" charset="0"/>
                          </a:rPr>
                        </m:ctrlPr>
                      </m:funcPr>
                      <m:fName>
                        <m:limLow>
                          <m:limLowPr>
                            <m:ctrlPr>
                              <a:rPr lang="en-US" i="1">
                                <a:solidFill>
                                  <a:schemeClr val="bg2"/>
                                </a:solidFill>
                                <a:latin typeface="Cambria Math" panose="02040503050406030204" pitchFamily="18" charset="0"/>
                                <a:ea typeface="Cambria Math" panose="02040503050406030204" pitchFamily="18" charset="0"/>
                              </a:rPr>
                            </m:ctrlPr>
                          </m:limLowPr>
                          <m:e>
                            <m:r>
                              <m:rPr>
                                <m:sty m:val="p"/>
                              </m:rPr>
                              <a:rPr lang="en-US">
                                <a:solidFill>
                                  <a:schemeClr val="bg2"/>
                                </a:solidFill>
                                <a:latin typeface="Cambria Math" panose="02040503050406030204" pitchFamily="18" charset="0"/>
                                <a:ea typeface="Cambria Math" panose="02040503050406030204" pitchFamily="18" charset="0"/>
                              </a:rPr>
                              <m:t>max</m:t>
                            </m:r>
                          </m:e>
                          <m:lim>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𝑎</m:t>
                                </m:r>
                              </m:e>
                              <m:sup>
                                <m:r>
                                  <a:rPr lang="en-US" i="1">
                                    <a:solidFill>
                                      <a:schemeClr val="bg2"/>
                                    </a:solidFill>
                                    <a:latin typeface="Cambria Math" panose="02040503050406030204" pitchFamily="18" charset="0"/>
                                    <a:ea typeface="Cambria Math" panose="02040503050406030204" pitchFamily="18" charset="0"/>
                                  </a:rPr>
                                  <m:t>′</m:t>
                                </m:r>
                              </m:sup>
                            </m:sSup>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𝒜</m:t>
                            </m:r>
                          </m:lim>
                        </m:limLow>
                      </m:fName>
                      <m:e>
                        <m:r>
                          <a:rPr lang="en-US" i="1">
                            <a:solidFill>
                              <a:schemeClr val="bg2"/>
                            </a:solidFill>
                            <a:latin typeface="Cambria Math" panose="02040503050406030204" pitchFamily="18" charset="0"/>
                            <a:ea typeface="Cambria Math" panose="02040503050406030204" pitchFamily="18" charset="0"/>
                          </a:rPr>
                          <m:t>𝑄</m:t>
                        </m:r>
                        <m:d>
                          <m:dPr>
                            <m:ctrlPr>
                              <a:rPr lang="en-US" i="1">
                                <a:solidFill>
                                  <a:schemeClr val="bg2"/>
                                </a:solidFill>
                                <a:latin typeface="Cambria Math" panose="02040503050406030204" pitchFamily="18" charset="0"/>
                                <a:ea typeface="Cambria Math" panose="02040503050406030204" pitchFamily="18" charset="0"/>
                              </a:rPr>
                            </m:ctrlPr>
                          </m:dPr>
                          <m:e>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𝑠</m:t>
                                </m:r>
                              </m:e>
                              <m:sup>
                                <m:r>
                                  <a:rPr lang="en-US" i="1">
                                    <a:solidFill>
                                      <a:schemeClr val="bg2"/>
                                    </a:solidFill>
                                    <a:latin typeface="Cambria Math" panose="02040503050406030204" pitchFamily="18" charset="0"/>
                                    <a:ea typeface="Cambria Math" panose="02040503050406030204" pitchFamily="18" charset="0"/>
                                  </a:rPr>
                                  <m:t>′</m:t>
                                </m:r>
                              </m:sup>
                            </m:sSup>
                            <m:r>
                              <a:rPr lang="en-US" i="1">
                                <a:solidFill>
                                  <a:schemeClr val="bg2"/>
                                </a:solidFill>
                                <a:latin typeface="Cambria Math" panose="02040503050406030204" pitchFamily="18" charset="0"/>
                                <a:ea typeface="Cambria Math" panose="02040503050406030204" pitchFamily="18" charset="0"/>
                              </a:rPr>
                              <m:t>,</m:t>
                            </m:r>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𝑎</m:t>
                                </m:r>
                              </m:e>
                              <m:sup>
                                <m:r>
                                  <a:rPr lang="en-US" i="1">
                                    <a:solidFill>
                                      <a:schemeClr val="bg2"/>
                                    </a:solidFill>
                                    <a:latin typeface="Cambria Math" panose="02040503050406030204" pitchFamily="18" charset="0"/>
                                    <a:ea typeface="Cambria Math" panose="02040503050406030204" pitchFamily="18" charset="0"/>
                                  </a:rPr>
                                  <m:t>′</m:t>
                                </m:r>
                              </m:sup>
                            </m:sSup>
                          </m:e>
                        </m:d>
                      </m:e>
                    </m:func>
                    <m:r>
                      <a:rPr lang="en-US" i="1">
                        <a:solidFill>
                          <a:schemeClr val="bg2"/>
                        </a:solidFill>
                        <a:latin typeface="Cambria Math" panose="02040503050406030204" pitchFamily="18" charset="0"/>
                        <a:ea typeface="Cambria Math" panose="02040503050406030204" pitchFamily="18" charset="0"/>
                      </a:rPr>
                      <m:t>, ∀</m:t>
                    </m:r>
                    <m:r>
                      <a:rPr lang="en-US" i="1">
                        <a:solidFill>
                          <a:schemeClr val="bg2"/>
                        </a:solidFill>
                        <a:latin typeface="Cambria Math" panose="02040503050406030204" pitchFamily="18" charset="0"/>
                        <a:ea typeface="Cambria Math" panose="02040503050406030204" pitchFamily="18" charset="0"/>
                      </a:rPr>
                      <m:t>𝑠</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𝑎</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𝒮</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𝒜</m:t>
                    </m:r>
                  </m:oMath>
                </a14:m>
                <a:endParaRPr lang="en-CN" dirty="0">
                  <a:solidFill>
                    <a:schemeClr val="bg2"/>
                  </a:solidFill>
                </a:endParaRPr>
              </a:p>
              <a:p>
                <a:pPr marL="0" lvl="0" indent="0">
                  <a:spcAft>
                    <a:spcPts val="1200"/>
                  </a:spcAft>
                  <a:buNone/>
                </a:pPr>
                <a:r>
                  <a:rPr lang="en-CN" b="1" dirty="0">
                    <a:solidFill>
                      <a:schemeClr val="bg2"/>
                    </a:solidFill>
                  </a:rPr>
                  <a:t>Contraction Map</a:t>
                </a:r>
              </a:p>
              <a:p>
                <a:pPr marL="0" lvl="0" indent="0">
                  <a:spcAft>
                    <a:spcPts val="1200"/>
                  </a:spcAft>
                  <a:buNone/>
                </a:pPr>
                <a14:m>
                  <m:oMathPara xmlns:m="http://schemas.openxmlformats.org/officeDocument/2006/math">
                    <m:oMathParaPr>
                      <m:jc m:val="centerGroup"/>
                    </m:oMathParaPr>
                    <m:oMath xmlns:m="http://schemas.openxmlformats.org/officeDocument/2006/math">
                      <m:sSub>
                        <m:sSubPr>
                          <m:ctrlPr>
                            <a:rPr lang="en-US" i="1">
                              <a:solidFill>
                                <a:schemeClr val="bg2"/>
                              </a:solidFill>
                              <a:latin typeface="Cambria Math" panose="02040503050406030204" pitchFamily="18" charset="0"/>
                              <a:ea typeface="Cambria Math" panose="02040503050406030204" pitchFamily="18" charset="0"/>
                            </a:rPr>
                          </m:ctrlPr>
                        </m:sSubPr>
                        <m:e>
                          <m:d>
                            <m:dPr>
                              <m:begChr m:val="‖"/>
                              <m:endChr m:val="‖"/>
                              <m:ctrlPr>
                                <a:rPr lang="en-US" i="1">
                                  <a:solidFill>
                                    <a:schemeClr val="bg2"/>
                                  </a:solidFill>
                                  <a:latin typeface="Cambria Math" panose="02040503050406030204" pitchFamily="18" charset="0"/>
                                  <a:ea typeface="Cambria Math" panose="02040503050406030204" pitchFamily="18" charset="0"/>
                                </a:rPr>
                              </m:ctrlPr>
                            </m:dPr>
                            <m:e>
                              <m:r>
                                <a:rPr lang="en-CN" i="1">
                                  <a:solidFill>
                                    <a:schemeClr val="bg2"/>
                                  </a:solidFill>
                                  <a:latin typeface="Cambria Math" panose="02040503050406030204" pitchFamily="18" charset="0"/>
                                  <a:ea typeface="Cambria Math" panose="02040503050406030204" pitchFamily="18" charset="0"/>
                                </a:rPr>
                                <m:t>𝒯</m:t>
                              </m:r>
                              <m:r>
                                <a:rPr lang="en-US" i="1">
                                  <a:solidFill>
                                    <a:schemeClr val="bg2"/>
                                  </a:solidFill>
                                  <a:latin typeface="Cambria Math" panose="02040503050406030204" pitchFamily="18" charset="0"/>
                                </a:rPr>
                                <m:t>𝑄</m:t>
                              </m:r>
                              <m:r>
                                <a:rPr lang="en-US" i="1">
                                  <a:solidFill>
                                    <a:schemeClr val="bg2"/>
                                  </a:solidFill>
                                  <a:latin typeface="Cambria Math" panose="02040503050406030204" pitchFamily="18" charset="0"/>
                                </a:rPr>
                                <m:t>−</m:t>
                              </m:r>
                              <m:r>
                                <a:rPr lang="en-CN" i="1">
                                  <a:solidFill>
                                    <a:schemeClr val="bg2"/>
                                  </a:solidFill>
                                  <a:latin typeface="Cambria Math" panose="02040503050406030204" pitchFamily="18" charset="0"/>
                                  <a:ea typeface="Cambria Math" panose="02040503050406030204" pitchFamily="18" charset="0"/>
                                </a:rPr>
                                <m:t>𝒯</m:t>
                              </m:r>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rPr>
                                    <m:t>𝑄</m:t>
                                  </m:r>
                                </m:e>
                                <m:sup>
                                  <m:r>
                                    <a:rPr lang="en-US" i="1">
                                      <a:solidFill>
                                        <a:schemeClr val="bg2"/>
                                      </a:solidFill>
                                      <a:latin typeface="Cambria Math" panose="02040503050406030204" pitchFamily="18" charset="0"/>
                                    </a:rPr>
                                    <m:t>′</m:t>
                                  </m:r>
                                </m:sup>
                              </m:sSup>
                            </m:e>
                          </m:d>
                        </m:e>
                        <m:sub>
                          <m:r>
                            <a:rPr lang="en-US" i="1">
                              <a:solidFill>
                                <a:schemeClr val="bg2"/>
                              </a:solidFill>
                              <a:latin typeface="Cambria Math" panose="02040503050406030204" pitchFamily="18" charset="0"/>
                              <a:ea typeface="Cambria Math" panose="02040503050406030204" pitchFamily="18" charset="0"/>
                            </a:rPr>
                            <m:t>∞</m:t>
                          </m:r>
                        </m:sub>
                      </m:sSub>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𝛾</m:t>
                      </m:r>
                      <m:sSub>
                        <m:sSubPr>
                          <m:ctrlPr>
                            <a:rPr lang="en-US" i="1">
                              <a:solidFill>
                                <a:schemeClr val="bg2"/>
                              </a:solidFill>
                              <a:latin typeface="Cambria Math" panose="02040503050406030204" pitchFamily="18" charset="0"/>
                              <a:ea typeface="Cambria Math" panose="02040503050406030204" pitchFamily="18" charset="0"/>
                            </a:rPr>
                          </m:ctrlPr>
                        </m:sSubPr>
                        <m:e>
                          <m:d>
                            <m:dPr>
                              <m:begChr m:val="‖"/>
                              <m:endChr m:val="‖"/>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𝑄</m:t>
                              </m:r>
                              <m:r>
                                <a:rPr lang="en-US" i="1">
                                  <a:solidFill>
                                    <a:schemeClr val="bg2"/>
                                  </a:solidFill>
                                  <a:latin typeface="Cambria Math" panose="02040503050406030204" pitchFamily="18" charset="0"/>
                                  <a:ea typeface="Cambria Math" panose="02040503050406030204" pitchFamily="18" charset="0"/>
                                </a:rPr>
                                <m:t>−</m:t>
                              </m:r>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𝑄</m:t>
                                  </m:r>
                                </m:e>
                                <m:sup>
                                  <m:r>
                                    <a:rPr lang="en-US" i="1">
                                      <a:solidFill>
                                        <a:schemeClr val="bg2"/>
                                      </a:solidFill>
                                      <a:latin typeface="Cambria Math" panose="02040503050406030204" pitchFamily="18" charset="0"/>
                                      <a:ea typeface="Cambria Math" panose="02040503050406030204" pitchFamily="18" charset="0"/>
                                    </a:rPr>
                                    <m:t>′</m:t>
                                  </m:r>
                                </m:sup>
                              </m:sSup>
                            </m:e>
                          </m:d>
                        </m:e>
                        <m:sub>
                          <m:r>
                            <a:rPr lang="en-US" i="1">
                              <a:solidFill>
                                <a:schemeClr val="bg2"/>
                              </a:solidFill>
                              <a:latin typeface="Cambria Math" panose="02040503050406030204" pitchFamily="18" charset="0"/>
                              <a:ea typeface="Cambria Math" panose="02040503050406030204" pitchFamily="18" charset="0"/>
                            </a:rPr>
                            <m:t>∞</m:t>
                          </m:r>
                        </m:sub>
                      </m:sSub>
                    </m:oMath>
                  </m:oMathPara>
                </a14:m>
                <a:endParaRPr lang="en-CN" dirty="0">
                  <a:solidFill>
                    <a:schemeClr val="bg2"/>
                  </a:solidFill>
                </a:endParaRPr>
              </a:p>
              <a:p>
                <a:pPr marL="0" lvl="0" indent="0">
                  <a:spcAft>
                    <a:spcPts val="1200"/>
                  </a:spcAft>
                  <a:buNone/>
                </a:pPr>
                <a:r>
                  <a:rPr lang="en-CN" dirty="0">
                    <a:solidFill>
                      <a:schemeClr val="bg2"/>
                    </a:solidFill>
                  </a:rPr>
                  <a:t>The value iteration</a:t>
                </a:r>
              </a:p>
            </p:txBody>
          </p:sp>
        </mc:Choice>
        <mc:Fallback xmlns="">
          <p:sp>
            <p:nvSpPr>
              <p:cNvPr id="126" name="Google Shape;126;p20"/>
              <p:cNvSpPr txBox="1">
                <a:spLocks noGrp="1" noRot="1" noChangeAspect="1" noMove="1" noResize="1" noEditPoints="1" noAdjustHandles="1" noChangeArrowheads="1" noChangeShapeType="1" noTextEdit="1"/>
              </p:cNvSpPr>
              <p:nvPr>
                <p:ph type="body" idx="1"/>
              </p:nvPr>
            </p:nvSpPr>
            <p:spPr>
              <a:xfrm>
                <a:off x="311700" y="1152474"/>
                <a:ext cx="8520600" cy="3659555"/>
              </a:xfrm>
              <a:prstGeom prst="rect">
                <a:avLst/>
              </a:prstGeom>
              <a:blipFill>
                <a:blip r:embed="rId3"/>
                <a:stretch>
                  <a:fillRect l="-446"/>
                </a:stretch>
              </a:blipFill>
            </p:spPr>
            <p:txBody>
              <a:bodyPr/>
              <a:lstStyle/>
              <a:p>
                <a:r>
                  <a:rPr lang="en-CN">
                    <a:noFill/>
                  </a:rPr>
                  <a:t> </a:t>
                </a:r>
              </a:p>
            </p:txBody>
          </p:sp>
        </mc:Fallback>
      </mc:AlternateContent>
      <p:sp>
        <p:nvSpPr>
          <p:cNvPr id="4" name="TextBox 3">
            <a:extLst>
              <a:ext uri="{FF2B5EF4-FFF2-40B4-BE49-F238E27FC236}">
                <a16:creationId xmlns:a16="http://schemas.microsoft.com/office/drawing/2014/main" id="{68231B4D-0FFD-CD41-A7A3-CD5665251A81}"/>
              </a:ext>
            </a:extLst>
          </p:cNvPr>
          <p:cNvSpPr txBox="1"/>
          <p:nvPr/>
        </p:nvSpPr>
        <p:spPr>
          <a:xfrm>
            <a:off x="219334" y="4812775"/>
            <a:ext cx="8612966" cy="246221"/>
          </a:xfrm>
          <a:prstGeom prst="rect">
            <a:avLst/>
          </a:prstGeom>
          <a:noFill/>
        </p:spPr>
        <p:txBody>
          <a:bodyPr wrap="square" rtlCol="0">
            <a:spAutoFit/>
          </a:bodyPr>
          <a:lstStyle/>
          <a:p>
            <a:r>
              <a:rPr lang="en-CN" sz="1000" dirty="0"/>
              <a:t>Proved in Alekh Agarwal 20 Chapter 1</a:t>
            </a:r>
          </a:p>
        </p:txBody>
      </p:sp>
    </p:spTree>
    <p:extLst>
      <p:ext uri="{BB962C8B-B14F-4D97-AF65-F5344CB8AC3E}">
        <p14:creationId xmlns:p14="http://schemas.microsoft.com/office/powerpoint/2010/main" val="3369531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Finding Optimal Policy in MDP – Value Iteration</a:t>
            </a:r>
            <a:endParaRPr dirty="0"/>
          </a:p>
        </p:txBody>
      </p:sp>
      <mc:AlternateContent xmlns:mc="http://schemas.openxmlformats.org/markup-compatibility/2006" xmlns:a14="http://schemas.microsoft.com/office/drawing/2010/main">
        <mc:Choice Requires="a14">
          <p:sp>
            <p:nvSpPr>
              <p:cNvPr id="126" name="Google Shape;126;p20"/>
              <p:cNvSpPr txBox="1">
                <a:spLocks noGrp="1"/>
              </p:cNvSpPr>
              <p:nvPr>
                <p:ph type="body" idx="1"/>
              </p:nvPr>
            </p:nvSpPr>
            <p:spPr>
              <a:xfrm>
                <a:off x="311700" y="1152474"/>
                <a:ext cx="8520600" cy="3659555"/>
              </a:xfrm>
              <a:prstGeom prst="rect">
                <a:avLst/>
              </a:prstGeom>
            </p:spPr>
            <p:txBody>
              <a:bodyPr spcFirstLastPara="1" wrap="square" lIns="91425" tIns="91425" rIns="91425" bIns="91425" anchor="t" anchorCtr="0">
                <a:normAutofit fontScale="92500" lnSpcReduction="20000"/>
              </a:bodyPr>
              <a:lstStyle/>
              <a:p>
                <a:pPr marL="0" lvl="0" indent="0">
                  <a:spcAft>
                    <a:spcPts val="1200"/>
                  </a:spcAft>
                  <a:buNone/>
                </a:pPr>
                <a:r>
                  <a:rPr lang="en-CN" b="1" dirty="0">
                    <a:solidFill>
                      <a:schemeClr val="bg2"/>
                    </a:solidFill>
                  </a:rPr>
                  <a:t>Fixed Point Solution</a:t>
                </a:r>
              </a:p>
              <a:p>
                <a:pPr marL="0" lvl="0" indent="0">
                  <a:spcAft>
                    <a:spcPts val="1200"/>
                  </a:spcAft>
                  <a:buNone/>
                </a:pPr>
                <a:r>
                  <a:rPr lang="en-CN" dirty="0">
                    <a:solidFill>
                      <a:schemeClr val="bg2"/>
                    </a:solidFill>
                  </a:rPr>
                  <a:t>Recall Bellman Optimality: </a:t>
                </a:r>
                <a14:m>
                  <m:oMath xmlns:m="http://schemas.openxmlformats.org/officeDocument/2006/math">
                    <m:sSup>
                      <m:sSupPr>
                        <m:ctrlPr>
                          <a:rPr lang="en-US" i="1">
                            <a:solidFill>
                              <a:schemeClr val="bg2"/>
                            </a:solidFill>
                            <a:latin typeface="Cambria Math" panose="02040503050406030204" pitchFamily="18" charset="0"/>
                          </a:rPr>
                        </m:ctrlPr>
                      </m:sSupPr>
                      <m:e>
                        <m:r>
                          <a:rPr lang="en-US" b="0" i="1" smtClean="0">
                            <a:solidFill>
                              <a:schemeClr val="bg2"/>
                            </a:solidFill>
                            <a:latin typeface="Cambria Math" panose="02040503050406030204" pitchFamily="18" charset="0"/>
                          </a:rPr>
                          <m:t>𝑄</m:t>
                        </m:r>
                      </m:e>
                      <m:sup>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𝜋</m:t>
                            </m:r>
                          </m:e>
                          <m:sup>
                            <m:r>
                              <a:rPr lang="en-US" b="0" i="1" smtClean="0">
                                <a:solidFill>
                                  <a:schemeClr val="bg2"/>
                                </a:solidFill>
                                <a:latin typeface="Cambria Math" panose="02040503050406030204" pitchFamily="18" charset="0"/>
                                <a:ea typeface="Cambria Math" panose="02040503050406030204" pitchFamily="18" charset="0"/>
                              </a:rPr>
                              <m:t>∗</m:t>
                            </m:r>
                          </m:sup>
                        </m:sSup>
                      </m:sup>
                    </m:sSup>
                    <m:d>
                      <m:dPr>
                        <m:ctrlPr>
                          <a:rPr lang="en-US" b="0" i="1" smtClean="0">
                            <a:solidFill>
                              <a:schemeClr val="bg2"/>
                            </a:solidFill>
                            <a:latin typeface="Cambria Math" panose="02040503050406030204" pitchFamily="18" charset="0"/>
                            <a:ea typeface="Cambria Math" panose="02040503050406030204" pitchFamily="18" charset="0"/>
                          </a:rPr>
                        </m:ctrlPr>
                      </m:dPr>
                      <m:e>
                        <m:r>
                          <a:rPr lang="en-US" b="0" i="1" smtClean="0">
                            <a:solidFill>
                              <a:schemeClr val="bg2"/>
                            </a:solidFill>
                            <a:latin typeface="Cambria Math" panose="02040503050406030204" pitchFamily="18" charset="0"/>
                            <a:ea typeface="Cambria Math" panose="02040503050406030204" pitchFamily="18" charset="0"/>
                          </a:rPr>
                          <m:t>𝑠</m:t>
                        </m:r>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𝑎</m:t>
                        </m:r>
                      </m:e>
                    </m:d>
                    <m:r>
                      <a:rPr lang="en-US" i="1">
                        <a:solidFill>
                          <a:schemeClr val="bg2"/>
                        </a:solidFill>
                        <a:latin typeface="Cambria Math" panose="02040503050406030204" pitchFamily="18" charset="0"/>
                      </a:rPr>
                      <m:t>=</m:t>
                    </m:r>
                    <m:r>
                      <a:rPr lang="en-US" i="1">
                        <a:solidFill>
                          <a:schemeClr val="bg2"/>
                        </a:solidFill>
                        <a:latin typeface="Cambria Math" panose="02040503050406030204" pitchFamily="18" charset="0"/>
                      </a:rPr>
                      <m:t>𝑟</m:t>
                    </m:r>
                    <m:d>
                      <m:dPr>
                        <m:ctrlPr>
                          <a:rPr lang="en-US" i="1">
                            <a:solidFill>
                              <a:schemeClr val="bg2"/>
                            </a:solidFill>
                            <a:latin typeface="Cambria Math" panose="02040503050406030204" pitchFamily="18" charset="0"/>
                          </a:rPr>
                        </m:ctrlPr>
                      </m:dPr>
                      <m:e>
                        <m:r>
                          <a:rPr lang="en-US" i="1">
                            <a:solidFill>
                              <a:schemeClr val="bg2"/>
                            </a:solidFill>
                            <a:latin typeface="Cambria Math" panose="02040503050406030204" pitchFamily="18" charset="0"/>
                          </a:rPr>
                          <m:t>𝑠</m:t>
                        </m:r>
                        <m:r>
                          <a:rPr lang="en-US" i="1">
                            <a:solidFill>
                              <a:schemeClr val="bg2"/>
                            </a:solidFill>
                            <a:latin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𝜋</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𝑠</m:t>
                            </m:r>
                          </m:e>
                        </m:d>
                      </m:e>
                    </m:d>
                    <m:r>
                      <a:rPr lang="en-US" i="1">
                        <a:solidFill>
                          <a:schemeClr val="bg2"/>
                        </a:solidFill>
                        <a:latin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𝛾</m:t>
                    </m:r>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𝔼</m:t>
                        </m:r>
                      </m:e>
                      <m:sub>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𝑠</m:t>
                            </m:r>
                          </m:e>
                          <m:sup>
                            <m:r>
                              <a:rPr lang="en-US" i="1">
                                <a:solidFill>
                                  <a:schemeClr val="bg2"/>
                                </a:solidFill>
                                <a:latin typeface="Cambria Math" panose="02040503050406030204" pitchFamily="18" charset="0"/>
                                <a:ea typeface="Cambria Math" panose="02040503050406030204" pitchFamily="18" charset="0"/>
                              </a:rPr>
                              <m:t>′</m:t>
                            </m:r>
                          </m:sup>
                        </m:sSup>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𝑃</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m:t>
                            </m:r>
                          </m:e>
                          <m:e>
                            <m:r>
                              <a:rPr lang="en-US" i="1">
                                <a:solidFill>
                                  <a:schemeClr val="bg2"/>
                                </a:solidFill>
                                <a:latin typeface="Cambria Math" panose="02040503050406030204" pitchFamily="18" charset="0"/>
                                <a:ea typeface="Cambria Math" panose="02040503050406030204" pitchFamily="18" charset="0"/>
                              </a:rPr>
                              <m:t>𝑠</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𝑎</m:t>
                            </m:r>
                          </m:e>
                        </m:d>
                      </m:sub>
                    </m:sSub>
                    <m:limLow>
                      <m:limLowPr>
                        <m:ctrlPr>
                          <a:rPr lang="en-US" b="0" i="1" smtClean="0">
                            <a:solidFill>
                              <a:schemeClr val="bg2"/>
                            </a:solidFill>
                            <a:latin typeface="Cambria Math" panose="02040503050406030204" pitchFamily="18" charset="0"/>
                            <a:ea typeface="Cambria Math" panose="02040503050406030204" pitchFamily="18" charset="0"/>
                          </a:rPr>
                        </m:ctrlPr>
                      </m:limLowPr>
                      <m:e>
                        <m:r>
                          <m:rPr>
                            <m:sty m:val="p"/>
                          </m:rPr>
                          <a:rPr lang="en-US" b="0" i="0" smtClean="0">
                            <a:solidFill>
                              <a:schemeClr val="bg2"/>
                            </a:solidFill>
                            <a:latin typeface="Cambria Math" panose="02040503050406030204" pitchFamily="18" charset="0"/>
                            <a:ea typeface="Cambria Math" panose="02040503050406030204" pitchFamily="18" charset="0"/>
                          </a:rPr>
                          <m:t>max</m:t>
                        </m:r>
                      </m:e>
                      <m:lim>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b="0" i="1" smtClean="0">
                                <a:solidFill>
                                  <a:schemeClr val="bg2"/>
                                </a:solidFill>
                                <a:latin typeface="Cambria Math" panose="02040503050406030204" pitchFamily="18" charset="0"/>
                                <a:ea typeface="Cambria Math" panose="02040503050406030204" pitchFamily="18" charset="0"/>
                              </a:rPr>
                              <m:t>𝑎</m:t>
                            </m:r>
                          </m:e>
                          <m:sup>
                            <m:r>
                              <a:rPr lang="en-US" b="0" i="1" smtClean="0">
                                <a:solidFill>
                                  <a:schemeClr val="bg2"/>
                                </a:solidFill>
                                <a:latin typeface="Cambria Math" panose="02040503050406030204" pitchFamily="18" charset="0"/>
                                <a:ea typeface="Cambria Math" panose="02040503050406030204" pitchFamily="18" charset="0"/>
                              </a:rPr>
                              <m:t>′</m:t>
                            </m:r>
                          </m:sup>
                        </m:sSup>
                      </m:lim>
                    </m:limLow>
                    <m:r>
                      <a:rPr lang="en-US" b="0" i="0" smtClean="0">
                        <a:solidFill>
                          <a:schemeClr val="bg2"/>
                        </a:solidFill>
                        <a:latin typeface="Cambria Math" panose="02040503050406030204" pitchFamily="18" charset="0"/>
                        <a:ea typeface="Cambria Math" panose="02040503050406030204" pitchFamily="18" charset="0"/>
                      </a:rPr>
                      <m:t> </m:t>
                    </m:r>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b="0" i="1" smtClean="0">
                            <a:solidFill>
                              <a:schemeClr val="bg2"/>
                            </a:solidFill>
                            <a:latin typeface="Cambria Math" panose="02040503050406030204" pitchFamily="18" charset="0"/>
                            <a:ea typeface="Cambria Math" panose="02040503050406030204" pitchFamily="18" charset="0"/>
                          </a:rPr>
                          <m:t>𝑄</m:t>
                        </m:r>
                      </m:e>
                      <m:sup>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𝜋</m:t>
                            </m:r>
                          </m:e>
                          <m:sup>
                            <m:r>
                              <a:rPr lang="en-US" i="1">
                                <a:solidFill>
                                  <a:schemeClr val="bg2"/>
                                </a:solidFill>
                                <a:latin typeface="Cambria Math" panose="02040503050406030204" pitchFamily="18" charset="0"/>
                                <a:ea typeface="Cambria Math" panose="02040503050406030204" pitchFamily="18" charset="0"/>
                              </a:rPr>
                              <m:t>∗</m:t>
                            </m:r>
                          </m:sup>
                        </m:sSup>
                      </m:sup>
                    </m:sSup>
                    <m:d>
                      <m:dPr>
                        <m:ctrlPr>
                          <a:rPr lang="en-US" b="0" i="1" smtClean="0">
                            <a:solidFill>
                              <a:schemeClr val="bg2"/>
                            </a:solidFill>
                            <a:latin typeface="Cambria Math" panose="02040503050406030204" pitchFamily="18" charset="0"/>
                            <a:ea typeface="Cambria Math" panose="02040503050406030204" pitchFamily="18" charset="0"/>
                          </a:rPr>
                        </m:ctrlPr>
                      </m:dPr>
                      <m:e>
                        <m:sSup>
                          <m:sSupPr>
                            <m:ctrlPr>
                              <a:rPr lang="en-US" b="0" i="1" smtClean="0">
                                <a:solidFill>
                                  <a:schemeClr val="bg2"/>
                                </a:solidFill>
                                <a:latin typeface="Cambria Math" panose="02040503050406030204" pitchFamily="18" charset="0"/>
                                <a:ea typeface="Cambria Math" panose="02040503050406030204" pitchFamily="18" charset="0"/>
                              </a:rPr>
                            </m:ctrlPr>
                          </m:sSupPr>
                          <m:e>
                            <m:r>
                              <a:rPr lang="en-US" b="0" i="1" smtClean="0">
                                <a:solidFill>
                                  <a:schemeClr val="bg2"/>
                                </a:solidFill>
                                <a:latin typeface="Cambria Math" panose="02040503050406030204" pitchFamily="18" charset="0"/>
                                <a:ea typeface="Cambria Math" panose="02040503050406030204" pitchFamily="18" charset="0"/>
                              </a:rPr>
                              <m:t>𝑠</m:t>
                            </m:r>
                          </m:e>
                          <m:sup>
                            <m:r>
                              <a:rPr lang="en-US" b="0" i="1" smtClean="0">
                                <a:solidFill>
                                  <a:schemeClr val="bg2"/>
                                </a:solidFill>
                                <a:latin typeface="Cambria Math" panose="02040503050406030204" pitchFamily="18" charset="0"/>
                                <a:ea typeface="Cambria Math" panose="02040503050406030204" pitchFamily="18" charset="0"/>
                              </a:rPr>
                              <m:t>′</m:t>
                            </m:r>
                          </m:sup>
                        </m:sSup>
                        <m:r>
                          <a:rPr lang="en-US" b="0" i="1" smtClean="0">
                            <a:solidFill>
                              <a:schemeClr val="bg2"/>
                            </a:solidFill>
                            <a:latin typeface="Cambria Math" panose="02040503050406030204" pitchFamily="18" charset="0"/>
                            <a:ea typeface="Cambria Math" panose="02040503050406030204" pitchFamily="18" charset="0"/>
                          </a:rPr>
                          <m:t>,</m:t>
                        </m:r>
                        <m:r>
                          <a:rPr lang="en-US" b="0" i="1" smtClean="0">
                            <a:solidFill>
                              <a:schemeClr val="bg2"/>
                            </a:solidFill>
                            <a:latin typeface="Cambria Math" panose="02040503050406030204" pitchFamily="18" charset="0"/>
                            <a:ea typeface="Cambria Math" panose="02040503050406030204" pitchFamily="18" charset="0"/>
                          </a:rPr>
                          <m:t>𝑎</m:t>
                        </m:r>
                        <m:r>
                          <a:rPr lang="en-US" b="0" i="1" smtClean="0">
                            <a:solidFill>
                              <a:schemeClr val="bg2"/>
                            </a:solidFill>
                            <a:latin typeface="Cambria Math" panose="02040503050406030204" pitchFamily="18" charset="0"/>
                            <a:ea typeface="Cambria Math" panose="02040503050406030204" pitchFamily="18" charset="0"/>
                          </a:rPr>
                          <m:t>′</m:t>
                        </m:r>
                      </m:e>
                    </m:d>
                  </m:oMath>
                </a14:m>
                <a:endParaRPr lang="en-US" b="0" i="1" dirty="0">
                  <a:solidFill>
                    <a:schemeClr val="bg2"/>
                  </a:solidFill>
                  <a:latin typeface="Cambria Math" panose="02040503050406030204" pitchFamily="18" charset="0"/>
                  <a:ea typeface="Cambria Math" panose="02040503050406030204" pitchFamily="18" charset="0"/>
                </a:endParaRPr>
              </a:p>
              <a:p>
                <a:pPr marL="0" lvl="0" indent="0">
                  <a:spcAft>
                    <a:spcPts val="1200"/>
                  </a:spcAft>
                  <a:buNone/>
                </a:pPr>
                <a14:m>
                  <m:oMath xmlns:m="http://schemas.openxmlformats.org/officeDocument/2006/math">
                    <m:r>
                      <a:rPr lang="en-CN" dirty="0">
                        <a:solidFill>
                          <a:schemeClr val="bg2"/>
                        </a:solidFill>
                        <a:latin typeface="Cambria Math" panose="02040503050406030204" pitchFamily="18" charset="0"/>
                        <a:ea typeface="Cambria Math" panose="02040503050406030204" pitchFamily="18" charset="0"/>
                      </a:rPr>
                      <m:t>⟹</m:t>
                    </m:r>
                    <m:sSup>
                      <m:sSupPr>
                        <m:ctrlPr>
                          <a:rPr lang="en-US" i="1">
                            <a:solidFill>
                              <a:schemeClr val="bg2"/>
                            </a:solidFill>
                            <a:latin typeface="Cambria Math" panose="02040503050406030204" pitchFamily="18" charset="0"/>
                          </a:rPr>
                        </m:ctrlPr>
                      </m:sSupPr>
                      <m:e>
                        <m:r>
                          <a:rPr lang="en-US" b="0" i="1" smtClean="0">
                            <a:solidFill>
                              <a:schemeClr val="bg2"/>
                            </a:solidFill>
                            <a:latin typeface="Cambria Math" panose="02040503050406030204" pitchFamily="18" charset="0"/>
                          </a:rPr>
                          <m:t>𝑄</m:t>
                        </m:r>
                      </m:e>
                      <m:sup>
                        <m:r>
                          <a:rPr lang="en-US" b="0" i="1" smtClean="0">
                            <a:solidFill>
                              <a:schemeClr val="bg2"/>
                            </a:solidFill>
                            <a:latin typeface="Cambria Math" panose="02040503050406030204" pitchFamily="18" charset="0"/>
                          </a:rPr>
                          <m:t>∗</m:t>
                        </m:r>
                      </m:sup>
                    </m:sSup>
                  </m:oMath>
                </a14:m>
                <a:r>
                  <a:rPr lang="en-CN" dirty="0">
                    <a:solidFill>
                      <a:schemeClr val="bg2"/>
                    </a:solidFill>
                  </a:rPr>
                  <a:t> is a </a:t>
                </a:r>
                <a:r>
                  <a:rPr lang="en-US" dirty="0">
                    <a:solidFill>
                      <a:schemeClr val="bg2"/>
                    </a:solidFill>
                  </a:rPr>
                  <a:t>fixed-point</a:t>
                </a:r>
                <a:r>
                  <a:rPr lang="en-CN" dirty="0">
                    <a:solidFill>
                      <a:schemeClr val="bg2"/>
                    </a:solidFill>
                  </a:rPr>
                  <a:t> solution!</a:t>
                </a:r>
              </a:p>
              <a:p>
                <a:pPr marL="0" lvl="0" indent="0">
                  <a:spcAft>
                    <a:spcPts val="1200"/>
                  </a:spcAft>
                  <a:buNone/>
                </a:pPr>
                <a:endParaRPr lang="en-CN" dirty="0">
                  <a:solidFill>
                    <a:schemeClr val="bg2"/>
                  </a:solidFill>
                </a:endParaRPr>
              </a:p>
              <a:p>
                <a:pPr marL="0" indent="0">
                  <a:spcAft>
                    <a:spcPts val="1200"/>
                  </a:spcAft>
                  <a:buNone/>
                </a:pPr>
                <a:r>
                  <a:rPr lang="en-CN" dirty="0">
                    <a:solidFill>
                      <a:schemeClr val="bg2"/>
                    </a:solidFill>
                  </a:rPr>
                  <a:t>Define the mapping:</a:t>
                </a:r>
                <a14:m>
                  <m:oMath xmlns:m="http://schemas.openxmlformats.org/officeDocument/2006/math">
                    <m:d>
                      <m:dPr>
                        <m:ctrlPr>
                          <a:rPr lang="en-US" i="1">
                            <a:solidFill>
                              <a:schemeClr val="bg2"/>
                            </a:solidFill>
                            <a:latin typeface="Cambria Math" panose="02040503050406030204" pitchFamily="18" charset="0"/>
                            <a:ea typeface="Cambria Math" panose="02040503050406030204" pitchFamily="18" charset="0"/>
                          </a:rPr>
                        </m:ctrlPr>
                      </m:dPr>
                      <m:e>
                        <m:r>
                          <a:rPr lang="en-CN" i="1">
                            <a:solidFill>
                              <a:schemeClr val="bg2"/>
                            </a:solidFill>
                            <a:latin typeface="Cambria Math" panose="02040503050406030204" pitchFamily="18" charset="0"/>
                            <a:ea typeface="Cambria Math" panose="02040503050406030204" pitchFamily="18" charset="0"/>
                          </a:rPr>
                          <m:t>𝒯</m:t>
                        </m:r>
                        <m:r>
                          <a:rPr lang="en-US" i="1">
                            <a:solidFill>
                              <a:schemeClr val="bg2"/>
                            </a:solidFill>
                            <a:latin typeface="Cambria Math" panose="02040503050406030204" pitchFamily="18" charset="0"/>
                          </a:rPr>
                          <m:t>𝑄</m:t>
                        </m:r>
                      </m:e>
                    </m:d>
                    <m:d>
                      <m:dPr>
                        <m:ctrlPr>
                          <a:rPr lang="en-US" i="1">
                            <a:solidFill>
                              <a:schemeClr val="bg2"/>
                            </a:solidFill>
                            <a:latin typeface="Cambria Math" panose="02040503050406030204" pitchFamily="18" charset="0"/>
                          </a:rPr>
                        </m:ctrlPr>
                      </m:dPr>
                      <m:e>
                        <m:r>
                          <a:rPr lang="en-US" i="1">
                            <a:solidFill>
                              <a:schemeClr val="bg2"/>
                            </a:solidFill>
                            <a:latin typeface="Cambria Math" panose="02040503050406030204" pitchFamily="18" charset="0"/>
                          </a:rPr>
                          <m:t>𝑠</m:t>
                        </m:r>
                        <m:r>
                          <a:rPr lang="en-US" i="1">
                            <a:solidFill>
                              <a:schemeClr val="bg2"/>
                            </a:solidFill>
                            <a:latin typeface="Cambria Math" panose="02040503050406030204" pitchFamily="18" charset="0"/>
                          </a:rPr>
                          <m:t>,</m:t>
                        </m:r>
                        <m:r>
                          <a:rPr lang="en-US" i="1">
                            <a:solidFill>
                              <a:schemeClr val="bg2"/>
                            </a:solidFill>
                            <a:latin typeface="Cambria Math" panose="02040503050406030204" pitchFamily="18" charset="0"/>
                          </a:rPr>
                          <m:t>𝑎</m:t>
                        </m:r>
                      </m:e>
                    </m:d>
                    <m:r>
                      <a:rPr lang="en-US" i="1">
                        <a:solidFill>
                          <a:schemeClr val="bg2"/>
                        </a:solidFill>
                        <a:latin typeface="Cambria Math" panose="02040503050406030204" pitchFamily="18" charset="0"/>
                      </a:rPr>
                      <m:t>≔</m:t>
                    </m:r>
                    <m:r>
                      <a:rPr lang="en-US" i="1">
                        <a:solidFill>
                          <a:schemeClr val="bg2"/>
                        </a:solidFill>
                        <a:latin typeface="Cambria Math" panose="02040503050406030204" pitchFamily="18" charset="0"/>
                      </a:rPr>
                      <m:t>𝑟</m:t>
                    </m:r>
                    <m:d>
                      <m:dPr>
                        <m:ctrlPr>
                          <a:rPr lang="en-US" i="1">
                            <a:solidFill>
                              <a:schemeClr val="bg2"/>
                            </a:solidFill>
                            <a:latin typeface="Cambria Math" panose="02040503050406030204" pitchFamily="18" charset="0"/>
                          </a:rPr>
                        </m:ctrlPr>
                      </m:dPr>
                      <m:e>
                        <m:r>
                          <a:rPr lang="en-US" i="1">
                            <a:solidFill>
                              <a:schemeClr val="bg2"/>
                            </a:solidFill>
                            <a:latin typeface="Cambria Math" panose="02040503050406030204" pitchFamily="18" charset="0"/>
                          </a:rPr>
                          <m:t>𝑠</m:t>
                        </m:r>
                        <m:r>
                          <a:rPr lang="en-US" i="1">
                            <a:solidFill>
                              <a:schemeClr val="bg2"/>
                            </a:solidFill>
                            <a:latin typeface="Cambria Math" panose="02040503050406030204" pitchFamily="18" charset="0"/>
                          </a:rPr>
                          <m:t>,</m:t>
                        </m:r>
                        <m:r>
                          <a:rPr lang="en-US" i="1">
                            <a:solidFill>
                              <a:schemeClr val="bg2"/>
                            </a:solidFill>
                            <a:latin typeface="Cambria Math" panose="02040503050406030204" pitchFamily="18" charset="0"/>
                          </a:rPr>
                          <m:t>𝑎</m:t>
                        </m:r>
                      </m:e>
                    </m:d>
                    <m:r>
                      <a:rPr lang="en-US" i="1">
                        <a:solidFill>
                          <a:schemeClr val="bg2"/>
                        </a:solidFill>
                        <a:latin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𝛾</m:t>
                    </m:r>
                    <m:sSub>
                      <m:sSubPr>
                        <m:ctrlPr>
                          <a:rPr lang="en-US" i="1">
                            <a:solidFill>
                              <a:schemeClr val="bg2"/>
                            </a:solidFill>
                            <a:latin typeface="Cambria Math" panose="02040503050406030204" pitchFamily="18" charset="0"/>
                            <a:ea typeface="Cambria Math" panose="02040503050406030204" pitchFamily="18" charset="0"/>
                          </a:rPr>
                        </m:ctrlPr>
                      </m:sSubPr>
                      <m:e>
                        <m:r>
                          <a:rPr lang="en-US" i="1">
                            <a:solidFill>
                              <a:schemeClr val="bg2"/>
                            </a:solidFill>
                            <a:latin typeface="Cambria Math" panose="02040503050406030204" pitchFamily="18" charset="0"/>
                            <a:ea typeface="Cambria Math" panose="02040503050406030204" pitchFamily="18" charset="0"/>
                          </a:rPr>
                          <m:t>𝔼</m:t>
                        </m:r>
                      </m:e>
                      <m:sub>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𝑠</m:t>
                            </m:r>
                          </m:e>
                          <m:sup>
                            <m:r>
                              <a:rPr lang="en-US" i="1">
                                <a:solidFill>
                                  <a:schemeClr val="bg2"/>
                                </a:solidFill>
                                <a:latin typeface="Cambria Math" panose="02040503050406030204" pitchFamily="18" charset="0"/>
                                <a:ea typeface="Cambria Math" panose="02040503050406030204" pitchFamily="18" charset="0"/>
                              </a:rPr>
                              <m:t>′</m:t>
                            </m:r>
                          </m:sup>
                        </m:sSup>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𝑃</m:t>
                        </m:r>
                        <m:d>
                          <m:dPr>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m:t>
                            </m:r>
                          </m:e>
                          <m:e>
                            <m:r>
                              <a:rPr lang="en-US" i="1">
                                <a:solidFill>
                                  <a:schemeClr val="bg2"/>
                                </a:solidFill>
                                <a:latin typeface="Cambria Math" panose="02040503050406030204" pitchFamily="18" charset="0"/>
                                <a:ea typeface="Cambria Math" panose="02040503050406030204" pitchFamily="18" charset="0"/>
                              </a:rPr>
                              <m:t>𝑠</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𝑎</m:t>
                            </m:r>
                          </m:e>
                        </m:d>
                      </m:sub>
                    </m:sSub>
                    <m:func>
                      <m:funcPr>
                        <m:ctrlPr>
                          <a:rPr lang="en-US" i="1">
                            <a:solidFill>
                              <a:schemeClr val="bg2"/>
                            </a:solidFill>
                            <a:latin typeface="Cambria Math" panose="02040503050406030204" pitchFamily="18" charset="0"/>
                            <a:ea typeface="Cambria Math" panose="02040503050406030204" pitchFamily="18" charset="0"/>
                          </a:rPr>
                        </m:ctrlPr>
                      </m:funcPr>
                      <m:fName>
                        <m:limLow>
                          <m:limLowPr>
                            <m:ctrlPr>
                              <a:rPr lang="en-US" i="1">
                                <a:solidFill>
                                  <a:schemeClr val="bg2"/>
                                </a:solidFill>
                                <a:latin typeface="Cambria Math" panose="02040503050406030204" pitchFamily="18" charset="0"/>
                                <a:ea typeface="Cambria Math" panose="02040503050406030204" pitchFamily="18" charset="0"/>
                              </a:rPr>
                            </m:ctrlPr>
                          </m:limLowPr>
                          <m:e>
                            <m:r>
                              <m:rPr>
                                <m:sty m:val="p"/>
                              </m:rPr>
                              <a:rPr lang="en-US">
                                <a:solidFill>
                                  <a:schemeClr val="bg2"/>
                                </a:solidFill>
                                <a:latin typeface="Cambria Math" panose="02040503050406030204" pitchFamily="18" charset="0"/>
                                <a:ea typeface="Cambria Math" panose="02040503050406030204" pitchFamily="18" charset="0"/>
                              </a:rPr>
                              <m:t>max</m:t>
                            </m:r>
                          </m:e>
                          <m:lim>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𝑎</m:t>
                                </m:r>
                              </m:e>
                              <m:sup>
                                <m:r>
                                  <a:rPr lang="en-US" i="1">
                                    <a:solidFill>
                                      <a:schemeClr val="bg2"/>
                                    </a:solidFill>
                                    <a:latin typeface="Cambria Math" panose="02040503050406030204" pitchFamily="18" charset="0"/>
                                    <a:ea typeface="Cambria Math" panose="02040503050406030204" pitchFamily="18" charset="0"/>
                                  </a:rPr>
                                  <m:t>′</m:t>
                                </m:r>
                              </m:sup>
                            </m:sSup>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𝒜</m:t>
                            </m:r>
                          </m:lim>
                        </m:limLow>
                      </m:fName>
                      <m:e>
                        <m:r>
                          <a:rPr lang="en-US" i="1">
                            <a:solidFill>
                              <a:schemeClr val="bg2"/>
                            </a:solidFill>
                            <a:latin typeface="Cambria Math" panose="02040503050406030204" pitchFamily="18" charset="0"/>
                            <a:ea typeface="Cambria Math" panose="02040503050406030204" pitchFamily="18" charset="0"/>
                          </a:rPr>
                          <m:t>𝑄</m:t>
                        </m:r>
                        <m:d>
                          <m:dPr>
                            <m:ctrlPr>
                              <a:rPr lang="en-US" i="1">
                                <a:solidFill>
                                  <a:schemeClr val="bg2"/>
                                </a:solidFill>
                                <a:latin typeface="Cambria Math" panose="02040503050406030204" pitchFamily="18" charset="0"/>
                                <a:ea typeface="Cambria Math" panose="02040503050406030204" pitchFamily="18" charset="0"/>
                              </a:rPr>
                            </m:ctrlPr>
                          </m:dPr>
                          <m:e>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𝑠</m:t>
                                </m:r>
                              </m:e>
                              <m:sup>
                                <m:r>
                                  <a:rPr lang="en-US" i="1">
                                    <a:solidFill>
                                      <a:schemeClr val="bg2"/>
                                    </a:solidFill>
                                    <a:latin typeface="Cambria Math" panose="02040503050406030204" pitchFamily="18" charset="0"/>
                                    <a:ea typeface="Cambria Math" panose="02040503050406030204" pitchFamily="18" charset="0"/>
                                  </a:rPr>
                                  <m:t>′</m:t>
                                </m:r>
                              </m:sup>
                            </m:sSup>
                            <m:r>
                              <a:rPr lang="en-US" i="1">
                                <a:solidFill>
                                  <a:schemeClr val="bg2"/>
                                </a:solidFill>
                                <a:latin typeface="Cambria Math" panose="02040503050406030204" pitchFamily="18" charset="0"/>
                                <a:ea typeface="Cambria Math" panose="02040503050406030204" pitchFamily="18" charset="0"/>
                              </a:rPr>
                              <m:t>,</m:t>
                            </m:r>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𝑎</m:t>
                                </m:r>
                              </m:e>
                              <m:sup>
                                <m:r>
                                  <a:rPr lang="en-US" i="1">
                                    <a:solidFill>
                                      <a:schemeClr val="bg2"/>
                                    </a:solidFill>
                                    <a:latin typeface="Cambria Math" panose="02040503050406030204" pitchFamily="18" charset="0"/>
                                    <a:ea typeface="Cambria Math" panose="02040503050406030204" pitchFamily="18" charset="0"/>
                                  </a:rPr>
                                  <m:t>′</m:t>
                                </m:r>
                              </m:sup>
                            </m:sSup>
                          </m:e>
                        </m:d>
                      </m:e>
                    </m:func>
                    <m:r>
                      <a:rPr lang="en-US" i="1">
                        <a:solidFill>
                          <a:schemeClr val="bg2"/>
                        </a:solidFill>
                        <a:latin typeface="Cambria Math" panose="02040503050406030204" pitchFamily="18" charset="0"/>
                        <a:ea typeface="Cambria Math" panose="02040503050406030204" pitchFamily="18" charset="0"/>
                      </a:rPr>
                      <m:t>, ∀</m:t>
                    </m:r>
                    <m:r>
                      <a:rPr lang="en-US" i="1">
                        <a:solidFill>
                          <a:schemeClr val="bg2"/>
                        </a:solidFill>
                        <a:latin typeface="Cambria Math" panose="02040503050406030204" pitchFamily="18" charset="0"/>
                        <a:ea typeface="Cambria Math" panose="02040503050406030204" pitchFamily="18" charset="0"/>
                      </a:rPr>
                      <m:t>𝑠</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𝑎</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𝒮</m:t>
                    </m:r>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𝒜</m:t>
                    </m:r>
                  </m:oMath>
                </a14:m>
                <a:endParaRPr lang="en-CN" dirty="0">
                  <a:solidFill>
                    <a:schemeClr val="bg2"/>
                  </a:solidFill>
                </a:endParaRPr>
              </a:p>
              <a:p>
                <a:pPr marL="0" lvl="0" indent="0">
                  <a:spcAft>
                    <a:spcPts val="1200"/>
                  </a:spcAft>
                  <a:buNone/>
                </a:pPr>
                <a:r>
                  <a:rPr lang="en-CN" b="1" dirty="0">
                    <a:solidFill>
                      <a:schemeClr val="bg2"/>
                    </a:solidFill>
                  </a:rPr>
                  <a:t>Contraction Map</a:t>
                </a:r>
              </a:p>
              <a:p>
                <a:pPr marL="0" lvl="0" indent="0">
                  <a:spcAft>
                    <a:spcPts val="1200"/>
                  </a:spcAft>
                  <a:buNone/>
                </a:pPr>
                <a14:m>
                  <m:oMathPara xmlns:m="http://schemas.openxmlformats.org/officeDocument/2006/math">
                    <m:oMathParaPr>
                      <m:jc m:val="centerGroup"/>
                    </m:oMathParaPr>
                    <m:oMath xmlns:m="http://schemas.openxmlformats.org/officeDocument/2006/math">
                      <m:sSub>
                        <m:sSubPr>
                          <m:ctrlPr>
                            <a:rPr lang="en-US" i="1">
                              <a:solidFill>
                                <a:schemeClr val="bg2"/>
                              </a:solidFill>
                              <a:latin typeface="Cambria Math" panose="02040503050406030204" pitchFamily="18" charset="0"/>
                              <a:ea typeface="Cambria Math" panose="02040503050406030204" pitchFamily="18" charset="0"/>
                            </a:rPr>
                          </m:ctrlPr>
                        </m:sSubPr>
                        <m:e>
                          <m:d>
                            <m:dPr>
                              <m:begChr m:val="‖"/>
                              <m:endChr m:val="‖"/>
                              <m:ctrlPr>
                                <a:rPr lang="en-US" i="1">
                                  <a:solidFill>
                                    <a:schemeClr val="bg2"/>
                                  </a:solidFill>
                                  <a:latin typeface="Cambria Math" panose="02040503050406030204" pitchFamily="18" charset="0"/>
                                  <a:ea typeface="Cambria Math" panose="02040503050406030204" pitchFamily="18" charset="0"/>
                                </a:rPr>
                              </m:ctrlPr>
                            </m:dPr>
                            <m:e>
                              <m:r>
                                <a:rPr lang="en-CN" i="1">
                                  <a:solidFill>
                                    <a:schemeClr val="bg2"/>
                                  </a:solidFill>
                                  <a:latin typeface="Cambria Math" panose="02040503050406030204" pitchFamily="18" charset="0"/>
                                  <a:ea typeface="Cambria Math" panose="02040503050406030204" pitchFamily="18" charset="0"/>
                                </a:rPr>
                                <m:t>𝒯</m:t>
                              </m:r>
                              <m:r>
                                <a:rPr lang="en-US" i="1">
                                  <a:solidFill>
                                    <a:schemeClr val="bg2"/>
                                  </a:solidFill>
                                  <a:latin typeface="Cambria Math" panose="02040503050406030204" pitchFamily="18" charset="0"/>
                                </a:rPr>
                                <m:t>𝑄</m:t>
                              </m:r>
                              <m:r>
                                <a:rPr lang="en-US" i="1">
                                  <a:solidFill>
                                    <a:schemeClr val="bg2"/>
                                  </a:solidFill>
                                  <a:latin typeface="Cambria Math" panose="02040503050406030204" pitchFamily="18" charset="0"/>
                                </a:rPr>
                                <m:t>−</m:t>
                              </m:r>
                              <m:r>
                                <a:rPr lang="en-CN" i="1">
                                  <a:solidFill>
                                    <a:schemeClr val="bg2"/>
                                  </a:solidFill>
                                  <a:latin typeface="Cambria Math" panose="02040503050406030204" pitchFamily="18" charset="0"/>
                                  <a:ea typeface="Cambria Math" panose="02040503050406030204" pitchFamily="18" charset="0"/>
                                </a:rPr>
                                <m:t>𝒯</m:t>
                              </m:r>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rPr>
                                    <m:t>𝑄</m:t>
                                  </m:r>
                                </m:e>
                                <m:sup>
                                  <m:r>
                                    <a:rPr lang="en-US" i="1">
                                      <a:solidFill>
                                        <a:schemeClr val="bg2"/>
                                      </a:solidFill>
                                      <a:latin typeface="Cambria Math" panose="02040503050406030204" pitchFamily="18" charset="0"/>
                                    </a:rPr>
                                    <m:t>′</m:t>
                                  </m:r>
                                </m:sup>
                              </m:sSup>
                            </m:e>
                          </m:d>
                        </m:e>
                        <m:sub>
                          <m:r>
                            <a:rPr lang="en-US" i="1">
                              <a:solidFill>
                                <a:schemeClr val="bg2"/>
                              </a:solidFill>
                              <a:latin typeface="Cambria Math" panose="02040503050406030204" pitchFamily="18" charset="0"/>
                              <a:ea typeface="Cambria Math" panose="02040503050406030204" pitchFamily="18" charset="0"/>
                            </a:rPr>
                            <m:t>∞</m:t>
                          </m:r>
                        </m:sub>
                      </m:sSub>
                      <m:r>
                        <a:rPr lang="en-US" i="1">
                          <a:solidFill>
                            <a:schemeClr val="bg2"/>
                          </a:solidFill>
                          <a:latin typeface="Cambria Math" panose="02040503050406030204" pitchFamily="18" charset="0"/>
                          <a:ea typeface="Cambria Math" panose="02040503050406030204" pitchFamily="18" charset="0"/>
                        </a:rPr>
                        <m:t>≤</m:t>
                      </m:r>
                      <m:r>
                        <a:rPr lang="en-US" i="1">
                          <a:solidFill>
                            <a:schemeClr val="bg2"/>
                          </a:solidFill>
                          <a:latin typeface="Cambria Math" panose="02040503050406030204" pitchFamily="18" charset="0"/>
                          <a:ea typeface="Cambria Math" panose="02040503050406030204" pitchFamily="18" charset="0"/>
                        </a:rPr>
                        <m:t>𝛾</m:t>
                      </m:r>
                      <m:sSub>
                        <m:sSubPr>
                          <m:ctrlPr>
                            <a:rPr lang="en-US" i="1">
                              <a:solidFill>
                                <a:schemeClr val="bg2"/>
                              </a:solidFill>
                              <a:latin typeface="Cambria Math" panose="02040503050406030204" pitchFamily="18" charset="0"/>
                              <a:ea typeface="Cambria Math" panose="02040503050406030204" pitchFamily="18" charset="0"/>
                            </a:rPr>
                          </m:ctrlPr>
                        </m:sSubPr>
                        <m:e>
                          <m:d>
                            <m:dPr>
                              <m:begChr m:val="‖"/>
                              <m:endChr m:val="‖"/>
                              <m:ctrlPr>
                                <a:rPr lang="en-US" i="1">
                                  <a:solidFill>
                                    <a:schemeClr val="bg2"/>
                                  </a:solidFill>
                                  <a:latin typeface="Cambria Math" panose="02040503050406030204" pitchFamily="18" charset="0"/>
                                  <a:ea typeface="Cambria Math" panose="02040503050406030204" pitchFamily="18" charset="0"/>
                                </a:rPr>
                              </m:ctrlPr>
                            </m:dPr>
                            <m:e>
                              <m:r>
                                <a:rPr lang="en-US" i="1">
                                  <a:solidFill>
                                    <a:schemeClr val="bg2"/>
                                  </a:solidFill>
                                  <a:latin typeface="Cambria Math" panose="02040503050406030204" pitchFamily="18" charset="0"/>
                                  <a:ea typeface="Cambria Math" panose="02040503050406030204" pitchFamily="18" charset="0"/>
                                </a:rPr>
                                <m:t>𝑄</m:t>
                              </m:r>
                              <m:r>
                                <a:rPr lang="en-US" i="1">
                                  <a:solidFill>
                                    <a:schemeClr val="bg2"/>
                                  </a:solidFill>
                                  <a:latin typeface="Cambria Math" panose="02040503050406030204" pitchFamily="18" charset="0"/>
                                  <a:ea typeface="Cambria Math" panose="02040503050406030204" pitchFamily="18" charset="0"/>
                                </a:rPr>
                                <m:t>−</m:t>
                              </m:r>
                              <m:sSup>
                                <m:sSupPr>
                                  <m:ctrlPr>
                                    <a:rPr lang="en-US" i="1">
                                      <a:solidFill>
                                        <a:schemeClr val="bg2"/>
                                      </a:solidFill>
                                      <a:latin typeface="Cambria Math" panose="02040503050406030204" pitchFamily="18" charset="0"/>
                                      <a:ea typeface="Cambria Math" panose="02040503050406030204" pitchFamily="18" charset="0"/>
                                    </a:rPr>
                                  </m:ctrlPr>
                                </m:sSupPr>
                                <m:e>
                                  <m:r>
                                    <a:rPr lang="en-US" i="1">
                                      <a:solidFill>
                                        <a:schemeClr val="bg2"/>
                                      </a:solidFill>
                                      <a:latin typeface="Cambria Math" panose="02040503050406030204" pitchFamily="18" charset="0"/>
                                      <a:ea typeface="Cambria Math" panose="02040503050406030204" pitchFamily="18" charset="0"/>
                                    </a:rPr>
                                    <m:t>𝑄</m:t>
                                  </m:r>
                                </m:e>
                                <m:sup>
                                  <m:r>
                                    <a:rPr lang="en-US" i="1">
                                      <a:solidFill>
                                        <a:schemeClr val="bg2"/>
                                      </a:solidFill>
                                      <a:latin typeface="Cambria Math" panose="02040503050406030204" pitchFamily="18" charset="0"/>
                                      <a:ea typeface="Cambria Math" panose="02040503050406030204" pitchFamily="18" charset="0"/>
                                    </a:rPr>
                                    <m:t>′</m:t>
                                  </m:r>
                                </m:sup>
                              </m:sSup>
                            </m:e>
                          </m:d>
                        </m:e>
                        <m:sub>
                          <m:r>
                            <a:rPr lang="en-US" i="1">
                              <a:solidFill>
                                <a:schemeClr val="bg2"/>
                              </a:solidFill>
                              <a:latin typeface="Cambria Math" panose="02040503050406030204" pitchFamily="18" charset="0"/>
                              <a:ea typeface="Cambria Math" panose="02040503050406030204" pitchFamily="18" charset="0"/>
                            </a:rPr>
                            <m:t>∞</m:t>
                          </m:r>
                        </m:sub>
                      </m:sSub>
                    </m:oMath>
                  </m:oMathPara>
                </a14:m>
                <a:endParaRPr lang="en-CN" dirty="0">
                  <a:solidFill>
                    <a:schemeClr val="bg2"/>
                  </a:solidFill>
                </a:endParaRPr>
              </a:p>
              <a:p>
                <a:pPr marL="0" lvl="0" indent="0">
                  <a:spcAft>
                    <a:spcPts val="1200"/>
                  </a:spcAft>
                  <a:buNone/>
                </a:pPr>
                <a:r>
                  <a:rPr lang="en-CN" dirty="0">
                    <a:solidFill>
                      <a:schemeClr val="bg2"/>
                    </a:solidFill>
                  </a:rPr>
                  <a:t>The value iteration</a:t>
                </a:r>
              </a:p>
            </p:txBody>
          </p:sp>
        </mc:Choice>
        <mc:Fallback xmlns="">
          <p:sp>
            <p:nvSpPr>
              <p:cNvPr id="126" name="Google Shape;126;p20"/>
              <p:cNvSpPr txBox="1">
                <a:spLocks noGrp="1" noRot="1" noChangeAspect="1" noMove="1" noResize="1" noEditPoints="1" noAdjustHandles="1" noChangeArrowheads="1" noChangeShapeType="1" noTextEdit="1"/>
              </p:cNvSpPr>
              <p:nvPr>
                <p:ph type="body" idx="1"/>
              </p:nvPr>
            </p:nvSpPr>
            <p:spPr>
              <a:xfrm>
                <a:off x="311700" y="1152474"/>
                <a:ext cx="8520600" cy="3659555"/>
              </a:xfrm>
              <a:prstGeom prst="rect">
                <a:avLst/>
              </a:prstGeom>
              <a:blipFill>
                <a:blip r:embed="rId3"/>
                <a:stretch>
                  <a:fillRect l="-446"/>
                </a:stretch>
              </a:blipFill>
            </p:spPr>
            <p:txBody>
              <a:bodyPr/>
              <a:lstStyle/>
              <a:p>
                <a:r>
                  <a:rPr lang="en-CN">
                    <a:noFill/>
                  </a:rPr>
                  <a:t> </a:t>
                </a:r>
              </a:p>
            </p:txBody>
          </p:sp>
        </mc:Fallback>
      </mc:AlternateContent>
      <p:sp>
        <p:nvSpPr>
          <p:cNvPr id="4" name="TextBox 3">
            <a:extLst>
              <a:ext uri="{FF2B5EF4-FFF2-40B4-BE49-F238E27FC236}">
                <a16:creationId xmlns:a16="http://schemas.microsoft.com/office/drawing/2014/main" id="{68231B4D-0FFD-CD41-A7A3-CD5665251A81}"/>
              </a:ext>
            </a:extLst>
          </p:cNvPr>
          <p:cNvSpPr txBox="1"/>
          <p:nvPr/>
        </p:nvSpPr>
        <p:spPr>
          <a:xfrm>
            <a:off x="219334" y="4812775"/>
            <a:ext cx="8612966" cy="246221"/>
          </a:xfrm>
          <a:prstGeom prst="rect">
            <a:avLst/>
          </a:prstGeom>
          <a:noFill/>
        </p:spPr>
        <p:txBody>
          <a:bodyPr wrap="square" rtlCol="0">
            <a:spAutoFit/>
          </a:bodyPr>
          <a:lstStyle/>
          <a:p>
            <a:r>
              <a:rPr lang="en-CN" sz="1000" dirty="0"/>
              <a:t>Proved in Alekh Agarwal 20 Chapter 1</a:t>
            </a:r>
          </a:p>
        </p:txBody>
      </p:sp>
    </p:spTree>
    <p:extLst>
      <p:ext uri="{BB962C8B-B14F-4D97-AF65-F5344CB8AC3E}">
        <p14:creationId xmlns:p14="http://schemas.microsoft.com/office/powerpoint/2010/main" val="3688692559"/>
      </p:ext>
    </p:extLst>
  </p:cSld>
  <p:clrMapOvr>
    <a:masterClrMapping/>
  </p:clrMapOvr>
</p:sld>
</file>

<file path=ppt/theme/theme1.xml><?xml version="1.0" encoding="utf-8"?>
<a:theme xmlns:a="http://schemas.openxmlformats.org/drawingml/2006/main"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6783</TotalTime>
  <Words>5562</Words>
  <Application>Microsoft Macintosh PowerPoint</Application>
  <PresentationFormat>全屏显示(16:9)</PresentationFormat>
  <Paragraphs>547</Paragraphs>
  <Slides>58</Slides>
  <Notes>52</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58</vt:i4>
      </vt:variant>
    </vt:vector>
  </HeadingPairs>
  <TitlesOfParts>
    <vt:vector size="63" baseType="lpstr">
      <vt:lpstr>Source Sans Pro</vt:lpstr>
      <vt:lpstr>Raleway</vt:lpstr>
      <vt:lpstr>Cambria Math</vt:lpstr>
      <vt:lpstr>Arial</vt:lpstr>
      <vt:lpstr>Plum</vt:lpstr>
      <vt:lpstr>Multi-Agent Reinforcement Learning and Zero-Sum Stochastic Game</vt:lpstr>
      <vt:lpstr>Single-Agent Reinforcement Learning</vt:lpstr>
      <vt:lpstr>Single-Agent Reinforcement Learning</vt:lpstr>
      <vt:lpstr>Understanding Value Function and Q Function</vt:lpstr>
      <vt:lpstr>Definition of Optimal Policy / Equilibrium</vt:lpstr>
      <vt:lpstr>How Good Is a Policy? – Policy Evaluation</vt:lpstr>
      <vt:lpstr>How Good Is a Policy? – Policy Evaluation</vt:lpstr>
      <vt:lpstr>Finding Optimal Policy in MDP – Value Iteration</vt:lpstr>
      <vt:lpstr>Finding Optimal Policy in MDP – Value Iteration</vt:lpstr>
      <vt:lpstr>Finding Optimal Policy in MDP – Value Iteration</vt:lpstr>
      <vt:lpstr>Finding Optimal Policy in MDP – Value Iteration</vt:lpstr>
      <vt:lpstr>Summary So Far</vt:lpstr>
      <vt:lpstr>Finding Optimal Policy in MDP – Q-Learning</vt:lpstr>
      <vt:lpstr>Finding Optimal Policy in MDP – Q-Learning</vt:lpstr>
      <vt:lpstr>Finding Optimal Policy in MDP – Q-Learning</vt:lpstr>
      <vt:lpstr>Finding Optimal Policy in MDP – Q-Learning</vt:lpstr>
      <vt:lpstr>Multi-Agent Reinforcement Learning</vt:lpstr>
      <vt:lpstr>Multi-Agent Reinforcement Learning and Games</vt:lpstr>
      <vt:lpstr>Multi-Agent Reinforcement Learning and Games</vt:lpstr>
      <vt:lpstr>Stochastic Game</vt:lpstr>
      <vt:lpstr>Stochastic Game</vt:lpstr>
      <vt:lpstr>Two Player Zero-Sum Stochastic Game</vt:lpstr>
      <vt:lpstr>Two Player Zero-Sum Stochastic Game</vt:lpstr>
      <vt:lpstr>Two Player Zero-Sum Stochastic Game</vt:lpstr>
      <vt:lpstr>Two Player Zero-Sum Stochastic Game</vt:lpstr>
      <vt:lpstr>Equilibrium in Stochastic Game</vt:lpstr>
      <vt:lpstr>Equilibrium in Zero Sum Stochastic Game</vt:lpstr>
      <vt:lpstr>Finding the Equilibrium: Minimax Value-Iteration</vt:lpstr>
      <vt:lpstr>Finding the Equilibrium: Minimax Value-Iteration</vt:lpstr>
      <vt:lpstr>Finding the Equilibrium: Minimax Value-Iteration</vt:lpstr>
      <vt:lpstr>Finding the Equilibrium: Minimax Value-Iteration</vt:lpstr>
      <vt:lpstr>Finding the Equilibrium: Minimax Value-Iteration</vt:lpstr>
      <vt:lpstr>Finding Equilibrium: Minimax Q-Learning</vt:lpstr>
      <vt:lpstr>Finding Equilibrium: Minimax Q-Learning</vt:lpstr>
      <vt:lpstr>Summary So Far</vt:lpstr>
      <vt:lpstr>Next: Simulations</vt:lpstr>
      <vt:lpstr>Simple stochastic game simulation</vt:lpstr>
      <vt:lpstr>Simple stochastic game simulation</vt:lpstr>
      <vt:lpstr>Pseudo code for value iteration minimax</vt:lpstr>
      <vt:lpstr>Results</vt:lpstr>
      <vt:lpstr>Results</vt:lpstr>
      <vt:lpstr>Analysis</vt:lpstr>
      <vt:lpstr>Analysis</vt:lpstr>
      <vt:lpstr>Pseudo code for minimax-Q learning</vt:lpstr>
      <vt:lpstr>Results</vt:lpstr>
      <vt:lpstr>Results</vt:lpstr>
      <vt:lpstr>Application in ball game</vt:lpstr>
      <vt:lpstr>Application in ball game</vt:lpstr>
      <vt:lpstr>Results</vt:lpstr>
      <vt:lpstr>Results</vt:lpstr>
      <vt:lpstr>Results  </vt:lpstr>
      <vt:lpstr>Conclusion</vt:lpstr>
      <vt:lpstr>Policy Gradient for MDP</vt:lpstr>
      <vt:lpstr>References</vt:lpstr>
      <vt:lpstr>Thank You!</vt:lpstr>
      <vt:lpstr>Finding Optimal Policy in MDP – Q-Learning</vt:lpstr>
      <vt:lpstr>Q-Learning Convergence </vt:lpstr>
      <vt:lpstr>Q-Learning Convergence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Multi-Agent Reinforcement Learning and Zero-Sum Stochastic Game</dc:title>
  <cp:lastModifiedBy>Haiyang Yu</cp:lastModifiedBy>
  <cp:revision>389</cp:revision>
  <cp:lastPrinted>2021-12-12T13:47:55Z</cp:lastPrinted>
  <dcterms:modified xsi:type="dcterms:W3CDTF">2021-12-12T21:51:07Z</dcterms:modified>
</cp:coreProperties>
</file>